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Lato" panose="020B0604020202020204" charset="0"/>
      <p:regular r:id="rId15"/>
      <p:bold r:id="rId16"/>
      <p:italic r:id="rId17"/>
      <p:boldItalic r:id="rId18"/>
    </p:embeddedFont>
    <p:embeddedFont>
      <p:font typeface="Montserrat"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572B49E-C49C-41E2-A6BF-712380A749F3}">
  <a:tblStyle styleId="{6572B49E-C49C-41E2-A6BF-712380A749F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80" y="6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932f3e76ab_5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932f3e76ab_5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932f3e76ab_5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932f3e76ab_5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933f1fe694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933f1fe694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933f1fe694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933f1fe694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933f1fe694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933f1fe694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933f1fe694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933f1fe694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933f1fe694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933f1fe694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af8606854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af8606854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933f1fe694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933f1fe694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933f1fe694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933f1fe694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932f3e76ab_5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932f3e76ab_5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hyperlink" Target="https://l.facebook.com/l.php?u=https%3A%2F%2Fwww.theverge.com%2F2020%2F4%2F17%2F21221015%2Fhow-to-record-screen-macbook-apple-laptop-desktop-video-quicktime%3Ffbclid%3DIwAR2Irm9rrFtYyS8Gh_6pUdcfJ37WWq59mbAl8DPrIpAk-9UhwsnkmBpBgIU&amp;h=AT3dT92R11-PwmCqF9qH4lRr7rrrPNpe9s-h20CW2mcgJnd_9zmEa3_IyaFXaevvQYrrtvDxdEbjcTxmTOqe1SE0UbNWT_XmsyhFBz5Koyt9Rn78Crkq0Q92d74iTG5VRtMwvCG5LyWcygK-yU8aQo0B"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hyperlink" Target="https://www.pcmag.com/how-to/how-to-capture-video-clips-in-windows-10"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drive.google.com/file/d/1vMHT_x5Hr7q_CJGvV46B9wRd1huozslN/view?usp=sharing"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slide" Target="slide8.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STA 101 R Markdown Tutorial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graphicFrame>
        <p:nvGraphicFramePr>
          <p:cNvPr id="215" name="Google Shape;215;p22"/>
          <p:cNvGraphicFramePr/>
          <p:nvPr/>
        </p:nvGraphicFramePr>
        <p:xfrm>
          <a:off x="451188" y="848675"/>
          <a:ext cx="3000000" cy="3000000"/>
        </p:xfrm>
        <a:graphic>
          <a:graphicData uri="http://schemas.openxmlformats.org/drawingml/2006/table">
            <a:tbl>
              <a:tblPr>
                <a:noFill/>
                <a:tableStyleId>{6572B49E-C49C-41E2-A6BF-712380A749F3}</a:tableStyleId>
              </a:tblPr>
              <a:tblGrid>
                <a:gridCol w="4095100">
                  <a:extLst>
                    <a:ext uri="{9D8B030D-6E8A-4147-A177-3AD203B41FA5}">
                      <a16:colId xmlns:a16="http://schemas.microsoft.com/office/drawing/2014/main" val="20000"/>
                    </a:ext>
                  </a:extLst>
                </a:gridCol>
                <a:gridCol w="4146525">
                  <a:extLst>
                    <a:ext uri="{9D8B030D-6E8A-4147-A177-3AD203B41FA5}">
                      <a16:colId xmlns:a16="http://schemas.microsoft.com/office/drawing/2014/main" val="20001"/>
                    </a:ext>
                  </a:extLst>
                </a:gridCol>
              </a:tblGrid>
              <a:tr h="243275">
                <a:tc>
                  <a:txBody>
                    <a:bodyPr/>
                    <a:lstStyle/>
                    <a:p>
                      <a:pPr marL="0" lvl="0" indent="0" algn="ctr" rtl="0">
                        <a:spcBef>
                          <a:spcPts val="0"/>
                        </a:spcBef>
                        <a:spcAft>
                          <a:spcPts val="0"/>
                        </a:spcAft>
                        <a:buNone/>
                      </a:pPr>
                      <a:r>
                        <a:rPr lang="en" sz="1800">
                          <a:solidFill>
                            <a:srgbClr val="FFFFFF"/>
                          </a:solidFill>
                        </a:rPr>
                        <a:t>Error</a:t>
                      </a:r>
                      <a:endParaRPr sz="1800">
                        <a:solidFill>
                          <a:srgbClr val="FFFFFF"/>
                        </a:solidFill>
                      </a:endParaRPr>
                    </a:p>
                  </a:txBody>
                  <a:tcPr marL="91425" marR="91425" marT="91425" marB="91425" anchor="ctr">
                    <a:lnL w="9525" cap="flat" cmpd="sng">
                      <a:solidFill>
                        <a:srgbClr val="F3F3F3">
                          <a:alpha val="0"/>
                        </a:srgbClr>
                      </a:solidFill>
                      <a:prstDash val="solid"/>
                      <a:round/>
                      <a:headEnd type="none" w="sm" len="sm"/>
                      <a:tailEnd type="none" w="sm" len="sm"/>
                    </a:lnL>
                    <a:lnR w="9525" cap="flat" cmpd="sng">
                      <a:solidFill>
                        <a:srgbClr val="F3F3F3">
                          <a:alpha val="0"/>
                        </a:srgbClr>
                      </a:solidFill>
                      <a:prstDash val="solid"/>
                      <a:round/>
                      <a:headEnd type="none" w="sm" len="sm"/>
                      <a:tailEnd type="none" w="sm" len="sm"/>
                    </a:lnR>
                    <a:lnT w="9525" cap="flat" cmpd="sng">
                      <a:solidFill>
                        <a:srgbClr val="F3F3F3">
                          <a:alpha val="0"/>
                        </a:srgbClr>
                      </a:solidFill>
                      <a:prstDash val="solid"/>
                      <a:round/>
                      <a:headEnd type="none" w="sm" len="sm"/>
                      <a:tailEnd type="none" w="sm" len="sm"/>
                    </a:lnT>
                    <a:lnB w="9525" cap="flat" cmpd="sng">
                      <a:solidFill>
                        <a:srgbClr val="F3F3F3">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FFFFFF"/>
                          </a:solidFill>
                        </a:rPr>
                        <a:t>Fix</a:t>
                      </a:r>
                      <a:endParaRPr sz="1800">
                        <a:solidFill>
                          <a:srgbClr val="FFFFFF"/>
                        </a:solidFill>
                      </a:endParaRPr>
                    </a:p>
                  </a:txBody>
                  <a:tcPr marL="91425" marR="91425" marT="91425" marB="91425" anchor="ctr">
                    <a:lnL w="9525" cap="flat" cmpd="sng">
                      <a:solidFill>
                        <a:srgbClr val="F3F3F3">
                          <a:alpha val="0"/>
                        </a:srgbClr>
                      </a:solidFill>
                      <a:prstDash val="solid"/>
                      <a:round/>
                      <a:headEnd type="none" w="sm" len="sm"/>
                      <a:tailEnd type="none" w="sm" len="sm"/>
                    </a:lnL>
                    <a:lnR w="9525" cap="flat" cmpd="sng">
                      <a:solidFill>
                        <a:srgbClr val="F3F3F3">
                          <a:alpha val="0"/>
                        </a:srgbClr>
                      </a:solidFill>
                      <a:prstDash val="solid"/>
                      <a:round/>
                      <a:headEnd type="none" w="sm" len="sm"/>
                      <a:tailEnd type="none" w="sm" len="sm"/>
                    </a:lnR>
                    <a:lnT w="9525" cap="flat" cmpd="sng">
                      <a:solidFill>
                        <a:srgbClr val="F3F3F3">
                          <a:alpha val="0"/>
                        </a:srgbClr>
                      </a:solidFill>
                      <a:prstDash val="solid"/>
                      <a:round/>
                      <a:headEnd type="none" w="sm" len="sm"/>
                      <a:tailEnd type="none" w="sm" len="sm"/>
                    </a:lnT>
                    <a:lnB w="9525" cap="flat" cmpd="sng">
                      <a:solidFill>
                        <a:srgbClr val="F3F3F3">
                          <a:alpha val="0"/>
                        </a:srgbClr>
                      </a:solidFill>
                      <a:prstDash val="solid"/>
                      <a:round/>
                      <a:headEnd type="none" w="sm" len="sm"/>
                      <a:tailEnd type="none" w="sm" len="sm"/>
                    </a:lnB>
                  </a:tcPr>
                </a:tc>
                <a:extLst>
                  <a:ext uri="{0D108BD9-81ED-4DB2-BD59-A6C34878D82A}">
                    <a16:rowId xmlns:a16="http://schemas.microsoft.com/office/drawing/2014/main" val="10000"/>
                  </a:ext>
                </a:extLst>
              </a:tr>
              <a:tr h="651975">
                <a:tc>
                  <a:txBody>
                    <a:bodyPr/>
                    <a:lstStyle/>
                    <a:p>
                      <a:pPr marL="0" lvl="0" indent="0" algn="ctr" rtl="0">
                        <a:spcBef>
                          <a:spcPts val="0"/>
                        </a:spcBef>
                        <a:spcAft>
                          <a:spcPts val="0"/>
                        </a:spcAft>
                        <a:buNone/>
                      </a:pPr>
                      <a:r>
                        <a:rPr lang="en" sz="1200">
                          <a:solidFill>
                            <a:srgbClr val="FFFFFF"/>
                          </a:solidFill>
                        </a:rPr>
                        <a:t>Could not find function “[Function Name]”</a:t>
                      </a:r>
                      <a:endParaRPr sz="1200">
                        <a:solidFill>
                          <a:srgbClr val="FFFFFF"/>
                        </a:solidFill>
                      </a:endParaRPr>
                    </a:p>
                  </a:txBody>
                  <a:tcPr marL="91425" marR="91425" marT="91425" marB="91425" anchor="ctr">
                    <a:lnL w="9525" cap="flat" cmpd="sng">
                      <a:solidFill>
                        <a:srgbClr val="F3F3F3">
                          <a:alpha val="0"/>
                        </a:srgbClr>
                      </a:solidFill>
                      <a:prstDash val="solid"/>
                      <a:round/>
                      <a:headEnd type="none" w="sm" len="sm"/>
                      <a:tailEnd type="none" w="sm" len="sm"/>
                    </a:lnL>
                    <a:lnR w="9525" cap="flat" cmpd="sng">
                      <a:solidFill>
                        <a:srgbClr val="F3F3F3">
                          <a:alpha val="0"/>
                        </a:srgbClr>
                      </a:solidFill>
                      <a:prstDash val="solid"/>
                      <a:round/>
                      <a:headEnd type="none" w="sm" len="sm"/>
                      <a:tailEnd type="none" w="sm" len="sm"/>
                    </a:lnR>
                    <a:lnT w="9525" cap="flat" cmpd="sng">
                      <a:solidFill>
                        <a:srgbClr val="F3F3F3">
                          <a:alpha val="0"/>
                        </a:srgbClr>
                      </a:solidFill>
                      <a:prstDash val="solid"/>
                      <a:round/>
                      <a:headEnd type="none" w="sm" len="sm"/>
                      <a:tailEnd type="none" w="sm" len="sm"/>
                    </a:lnT>
                    <a:lnB w="9525" cap="flat" cmpd="sng">
                      <a:solidFill>
                        <a:srgbClr val="F3F3F3">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rgbClr val="FFFFFF"/>
                          </a:solidFill>
                        </a:rPr>
                        <a:t>You probably didn’t load the package (/library) that this function is from in your R Markdown document; check to make sure you have library(package name) in your code for each package you’re using.</a:t>
                      </a:r>
                      <a:endParaRPr sz="1200">
                        <a:solidFill>
                          <a:srgbClr val="FFFFFF"/>
                        </a:solidFill>
                      </a:endParaRPr>
                    </a:p>
                  </a:txBody>
                  <a:tcPr marL="91425" marR="91425" marT="91425" marB="91425" anchor="ctr">
                    <a:lnL w="9525" cap="flat" cmpd="sng">
                      <a:solidFill>
                        <a:srgbClr val="F3F3F3">
                          <a:alpha val="0"/>
                        </a:srgbClr>
                      </a:solidFill>
                      <a:prstDash val="solid"/>
                      <a:round/>
                      <a:headEnd type="none" w="sm" len="sm"/>
                      <a:tailEnd type="none" w="sm" len="sm"/>
                    </a:lnL>
                    <a:lnR w="9525" cap="flat" cmpd="sng">
                      <a:solidFill>
                        <a:srgbClr val="F3F3F3">
                          <a:alpha val="0"/>
                        </a:srgbClr>
                      </a:solidFill>
                      <a:prstDash val="solid"/>
                      <a:round/>
                      <a:headEnd type="none" w="sm" len="sm"/>
                      <a:tailEnd type="none" w="sm" len="sm"/>
                    </a:lnR>
                    <a:lnT w="9525" cap="flat" cmpd="sng">
                      <a:solidFill>
                        <a:srgbClr val="F3F3F3">
                          <a:alpha val="0"/>
                        </a:srgbClr>
                      </a:solidFill>
                      <a:prstDash val="solid"/>
                      <a:round/>
                      <a:headEnd type="none" w="sm" len="sm"/>
                      <a:tailEnd type="none" w="sm" len="sm"/>
                    </a:lnT>
                    <a:lnB w="9525" cap="flat" cmpd="sng">
                      <a:solidFill>
                        <a:srgbClr val="F3F3F3">
                          <a:alpha val="0"/>
                        </a:srgbClr>
                      </a:solidFill>
                      <a:prstDash val="solid"/>
                      <a:round/>
                      <a:headEnd type="none" w="sm" len="sm"/>
                      <a:tailEnd type="none" w="sm" len="sm"/>
                    </a:lnB>
                  </a:tcPr>
                </a:tc>
                <a:extLst>
                  <a:ext uri="{0D108BD9-81ED-4DB2-BD59-A6C34878D82A}">
                    <a16:rowId xmlns:a16="http://schemas.microsoft.com/office/drawing/2014/main" val="10001"/>
                  </a:ext>
                </a:extLst>
              </a:tr>
              <a:tr h="1026975">
                <a:tc>
                  <a:txBody>
                    <a:bodyPr/>
                    <a:lstStyle/>
                    <a:p>
                      <a:pPr marL="0" lvl="0" indent="0" algn="ctr" rtl="0">
                        <a:spcBef>
                          <a:spcPts val="0"/>
                        </a:spcBef>
                        <a:spcAft>
                          <a:spcPts val="0"/>
                        </a:spcAft>
                        <a:buNone/>
                      </a:pPr>
                      <a:endParaRPr sz="1800">
                        <a:solidFill>
                          <a:srgbClr val="FFFFFF"/>
                        </a:solidFill>
                      </a:endParaRPr>
                    </a:p>
                    <a:p>
                      <a:pPr marL="0" lvl="0" indent="0" algn="ctr" rtl="0">
                        <a:spcBef>
                          <a:spcPts val="0"/>
                        </a:spcBef>
                        <a:spcAft>
                          <a:spcPts val="0"/>
                        </a:spcAft>
                        <a:buNone/>
                      </a:pPr>
                      <a:endParaRPr sz="1800">
                        <a:solidFill>
                          <a:srgbClr val="FFFFFF"/>
                        </a:solidFill>
                      </a:endParaRPr>
                    </a:p>
                    <a:p>
                      <a:pPr marL="0" lvl="0" indent="0" algn="ctr" rtl="0">
                        <a:spcBef>
                          <a:spcPts val="0"/>
                        </a:spcBef>
                        <a:spcAft>
                          <a:spcPts val="0"/>
                        </a:spcAft>
                        <a:buNone/>
                      </a:pPr>
                      <a:r>
                        <a:rPr lang="en" sz="1800">
                          <a:solidFill>
                            <a:srgbClr val="FFFFFF"/>
                          </a:solidFill>
                        </a:rPr>
                        <a:t>Error </a:t>
                      </a:r>
                      <a:endParaRPr sz="1800">
                        <a:solidFill>
                          <a:srgbClr val="FFFFFF"/>
                        </a:solidFill>
                      </a:endParaRPr>
                    </a:p>
                  </a:txBody>
                  <a:tcPr marL="91425" marR="91425" marT="91425" marB="91425" anchor="b">
                    <a:lnL w="9525" cap="flat" cmpd="sng">
                      <a:solidFill>
                        <a:srgbClr val="F3F3F3">
                          <a:alpha val="0"/>
                        </a:srgbClr>
                      </a:solidFill>
                      <a:prstDash val="solid"/>
                      <a:round/>
                      <a:headEnd type="none" w="sm" len="sm"/>
                      <a:tailEnd type="none" w="sm" len="sm"/>
                    </a:lnL>
                    <a:lnR w="9525" cap="flat" cmpd="sng">
                      <a:solidFill>
                        <a:srgbClr val="F3F3F3">
                          <a:alpha val="0"/>
                        </a:srgbClr>
                      </a:solidFill>
                      <a:prstDash val="solid"/>
                      <a:round/>
                      <a:headEnd type="none" w="sm" len="sm"/>
                      <a:tailEnd type="none" w="sm" len="sm"/>
                    </a:lnR>
                    <a:lnT w="9525" cap="flat" cmpd="sng">
                      <a:solidFill>
                        <a:srgbClr val="F3F3F3">
                          <a:alpha val="0"/>
                        </a:srgbClr>
                      </a:solidFill>
                      <a:prstDash val="solid"/>
                      <a:round/>
                      <a:headEnd type="none" w="sm" len="sm"/>
                      <a:tailEnd type="none" w="sm" len="sm"/>
                    </a:lnT>
                    <a:lnB w="9525" cap="flat" cmpd="sng">
                      <a:solidFill>
                        <a:srgbClr val="F3F3F3">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sz="1800">
                        <a:solidFill>
                          <a:srgbClr val="FFFFFF"/>
                        </a:solidFill>
                      </a:endParaRPr>
                    </a:p>
                    <a:p>
                      <a:pPr marL="0" lvl="0" indent="0" algn="l" rtl="0">
                        <a:spcBef>
                          <a:spcPts val="0"/>
                        </a:spcBef>
                        <a:spcAft>
                          <a:spcPts val="0"/>
                        </a:spcAft>
                        <a:buNone/>
                      </a:pPr>
                      <a:r>
                        <a:rPr lang="en" sz="2400">
                          <a:solidFill>
                            <a:srgbClr val="FFFFFF"/>
                          </a:solidFill>
                        </a:rPr>
                        <a:t>   </a:t>
                      </a:r>
                      <a:endParaRPr sz="2400">
                        <a:solidFill>
                          <a:srgbClr val="FFFFFF"/>
                        </a:solidFill>
                      </a:endParaRPr>
                    </a:p>
                    <a:p>
                      <a:pPr marL="0" lvl="0" indent="0" algn="ctr" rtl="0">
                        <a:spcBef>
                          <a:spcPts val="0"/>
                        </a:spcBef>
                        <a:spcAft>
                          <a:spcPts val="0"/>
                        </a:spcAft>
                        <a:buNone/>
                      </a:pPr>
                      <a:r>
                        <a:rPr lang="en" sz="1800">
                          <a:solidFill>
                            <a:srgbClr val="FFFFFF"/>
                          </a:solidFill>
                        </a:rPr>
                        <a:t>Fix</a:t>
                      </a:r>
                      <a:endParaRPr sz="1800">
                        <a:solidFill>
                          <a:srgbClr val="FFFFFF"/>
                        </a:solidFill>
                      </a:endParaRPr>
                    </a:p>
                  </a:txBody>
                  <a:tcPr marL="91425" marR="91425" marT="91425" marB="91425" anchor="b">
                    <a:lnL w="9525" cap="flat" cmpd="sng">
                      <a:solidFill>
                        <a:srgbClr val="F3F3F3">
                          <a:alpha val="0"/>
                        </a:srgbClr>
                      </a:solidFill>
                      <a:prstDash val="solid"/>
                      <a:round/>
                      <a:headEnd type="none" w="sm" len="sm"/>
                      <a:tailEnd type="none" w="sm" len="sm"/>
                    </a:lnL>
                    <a:lnR w="9525" cap="flat" cmpd="sng">
                      <a:solidFill>
                        <a:srgbClr val="F3F3F3">
                          <a:alpha val="0"/>
                        </a:srgbClr>
                      </a:solidFill>
                      <a:prstDash val="solid"/>
                      <a:round/>
                      <a:headEnd type="none" w="sm" len="sm"/>
                      <a:tailEnd type="none" w="sm" len="sm"/>
                    </a:lnR>
                    <a:lnT w="9525" cap="flat" cmpd="sng">
                      <a:solidFill>
                        <a:srgbClr val="F3F3F3">
                          <a:alpha val="0"/>
                        </a:srgbClr>
                      </a:solidFill>
                      <a:prstDash val="solid"/>
                      <a:round/>
                      <a:headEnd type="none" w="sm" len="sm"/>
                      <a:tailEnd type="none" w="sm" len="sm"/>
                    </a:lnT>
                    <a:lnB w="9525" cap="flat" cmpd="sng">
                      <a:solidFill>
                        <a:srgbClr val="F3F3F3">
                          <a:alpha val="0"/>
                        </a:srgbClr>
                      </a:solidFill>
                      <a:prstDash val="solid"/>
                      <a:round/>
                      <a:headEnd type="none" w="sm" len="sm"/>
                      <a:tailEnd type="none" w="sm" len="sm"/>
                    </a:lnB>
                  </a:tcPr>
                </a:tc>
                <a:extLst>
                  <a:ext uri="{0D108BD9-81ED-4DB2-BD59-A6C34878D82A}">
                    <a16:rowId xmlns:a16="http://schemas.microsoft.com/office/drawing/2014/main" val="10002"/>
                  </a:ext>
                </a:extLst>
              </a:tr>
              <a:tr h="660975">
                <a:tc>
                  <a:txBody>
                    <a:bodyPr/>
                    <a:lstStyle/>
                    <a:p>
                      <a:pPr marL="0" lvl="0" indent="0" algn="ctr" rtl="0">
                        <a:spcBef>
                          <a:spcPts val="0"/>
                        </a:spcBef>
                        <a:spcAft>
                          <a:spcPts val="0"/>
                        </a:spcAft>
                        <a:buNone/>
                      </a:pPr>
                      <a:r>
                        <a:rPr lang="en" sz="1200">
                          <a:solidFill>
                            <a:srgbClr val="FFFFFF"/>
                          </a:solidFill>
                        </a:rPr>
                        <a:t>Unexpected end of input</a:t>
                      </a:r>
                      <a:endParaRPr sz="1200">
                        <a:solidFill>
                          <a:srgbClr val="FFFFFF"/>
                        </a:solidFill>
                      </a:endParaRPr>
                    </a:p>
                  </a:txBody>
                  <a:tcPr marL="91425" marR="91425" marT="91425" marB="91425" anchor="ctr">
                    <a:lnL w="9525" cap="flat" cmpd="sng">
                      <a:solidFill>
                        <a:srgbClr val="F3F3F3">
                          <a:alpha val="0"/>
                        </a:srgbClr>
                      </a:solidFill>
                      <a:prstDash val="solid"/>
                      <a:round/>
                      <a:headEnd type="none" w="sm" len="sm"/>
                      <a:tailEnd type="none" w="sm" len="sm"/>
                    </a:lnL>
                    <a:lnR w="9525" cap="flat" cmpd="sng">
                      <a:solidFill>
                        <a:srgbClr val="F3F3F3">
                          <a:alpha val="0"/>
                        </a:srgbClr>
                      </a:solidFill>
                      <a:prstDash val="solid"/>
                      <a:round/>
                      <a:headEnd type="none" w="sm" len="sm"/>
                      <a:tailEnd type="none" w="sm" len="sm"/>
                    </a:lnR>
                    <a:lnT w="9525" cap="flat" cmpd="sng">
                      <a:solidFill>
                        <a:srgbClr val="F3F3F3">
                          <a:alpha val="0"/>
                        </a:srgbClr>
                      </a:solidFill>
                      <a:prstDash val="solid"/>
                      <a:round/>
                      <a:headEnd type="none" w="sm" len="sm"/>
                      <a:tailEnd type="none" w="sm" len="sm"/>
                    </a:lnT>
                    <a:lnB w="9525" cap="flat" cmpd="sng">
                      <a:solidFill>
                        <a:srgbClr val="F3F3F3">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rgbClr val="FFFFFF"/>
                          </a:solidFill>
                        </a:rPr>
                        <a:t>This is one of many ways R Markdown might tell you that you forgot to close a set of parentheses ().  </a:t>
                      </a:r>
                      <a:endParaRPr sz="1200">
                        <a:solidFill>
                          <a:srgbClr val="FFFFFF"/>
                        </a:solidFill>
                      </a:endParaRPr>
                    </a:p>
                  </a:txBody>
                  <a:tcPr marL="91425" marR="91425" marT="91425" marB="91425" anchor="ctr">
                    <a:lnL w="9525" cap="flat" cmpd="sng">
                      <a:solidFill>
                        <a:srgbClr val="F3F3F3">
                          <a:alpha val="0"/>
                        </a:srgbClr>
                      </a:solidFill>
                      <a:prstDash val="solid"/>
                      <a:round/>
                      <a:headEnd type="none" w="sm" len="sm"/>
                      <a:tailEnd type="none" w="sm" len="sm"/>
                    </a:lnL>
                    <a:lnR w="9525" cap="flat" cmpd="sng">
                      <a:solidFill>
                        <a:srgbClr val="F3F3F3">
                          <a:alpha val="0"/>
                        </a:srgbClr>
                      </a:solidFill>
                      <a:prstDash val="solid"/>
                      <a:round/>
                      <a:headEnd type="none" w="sm" len="sm"/>
                      <a:tailEnd type="none" w="sm" len="sm"/>
                    </a:lnR>
                    <a:lnT w="9525" cap="flat" cmpd="sng">
                      <a:solidFill>
                        <a:srgbClr val="F3F3F3">
                          <a:alpha val="0"/>
                        </a:srgbClr>
                      </a:solidFill>
                      <a:prstDash val="solid"/>
                      <a:round/>
                      <a:headEnd type="none" w="sm" len="sm"/>
                      <a:tailEnd type="none" w="sm" len="sm"/>
                    </a:lnT>
                    <a:lnB w="9525" cap="flat" cmpd="sng">
                      <a:solidFill>
                        <a:srgbClr val="F3F3F3">
                          <a:alpha val="0"/>
                        </a:srgbClr>
                      </a:solidFill>
                      <a:prstDash val="solid"/>
                      <a:round/>
                      <a:headEnd type="none" w="sm" len="sm"/>
                      <a:tailEnd type="none" w="sm" len="sm"/>
                    </a:lnB>
                  </a:tcPr>
                </a:tc>
                <a:extLst>
                  <a:ext uri="{0D108BD9-81ED-4DB2-BD59-A6C34878D82A}">
                    <a16:rowId xmlns:a16="http://schemas.microsoft.com/office/drawing/2014/main" val="10003"/>
                  </a:ext>
                </a:extLst>
              </a:tr>
              <a:tr h="948725">
                <a:tc gridSpan="2">
                  <a:txBody>
                    <a:bodyPr/>
                    <a:lstStyle/>
                    <a:p>
                      <a:pPr marL="0" lvl="0" indent="0" algn="l" rtl="0">
                        <a:spcBef>
                          <a:spcPts val="0"/>
                        </a:spcBef>
                        <a:spcAft>
                          <a:spcPts val="0"/>
                        </a:spcAft>
                        <a:buNone/>
                      </a:pPr>
                      <a:endParaRPr>
                        <a:solidFill>
                          <a:srgbClr val="FFFFFF"/>
                        </a:solidFill>
                      </a:endParaRPr>
                    </a:p>
                  </a:txBody>
                  <a:tcPr marL="91425" marR="91425" marT="91425" marB="91425">
                    <a:lnL w="9525" cap="flat" cmpd="sng">
                      <a:solidFill>
                        <a:srgbClr val="F3F3F3">
                          <a:alpha val="0"/>
                        </a:srgbClr>
                      </a:solidFill>
                      <a:prstDash val="solid"/>
                      <a:round/>
                      <a:headEnd type="none" w="sm" len="sm"/>
                      <a:tailEnd type="none" w="sm" len="sm"/>
                    </a:lnL>
                    <a:lnR w="9525" cap="flat" cmpd="sng">
                      <a:solidFill>
                        <a:srgbClr val="F3F3F3">
                          <a:alpha val="0"/>
                        </a:srgbClr>
                      </a:solidFill>
                      <a:prstDash val="solid"/>
                      <a:round/>
                      <a:headEnd type="none" w="sm" len="sm"/>
                      <a:tailEnd type="none" w="sm" len="sm"/>
                    </a:lnR>
                    <a:lnT w="9525" cap="flat" cmpd="sng">
                      <a:solidFill>
                        <a:srgbClr val="F3F3F3">
                          <a:alpha val="0"/>
                        </a:srgbClr>
                      </a:solidFill>
                      <a:prstDash val="solid"/>
                      <a:round/>
                      <a:headEnd type="none" w="sm" len="sm"/>
                      <a:tailEnd type="none" w="sm" len="sm"/>
                    </a:lnT>
                    <a:lnB w="9525" cap="flat" cmpd="sng">
                      <a:solidFill>
                        <a:srgbClr val="F3F3F3">
                          <a:alpha val="0"/>
                        </a:srgbClr>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4"/>
                  </a:ext>
                </a:extLst>
              </a:tr>
            </a:tbl>
          </a:graphicData>
        </a:graphic>
      </p:graphicFrame>
      <p:sp>
        <p:nvSpPr>
          <p:cNvPr id="216" name="Google Shape;216;p22"/>
          <p:cNvSpPr txBox="1">
            <a:spLocks noGrp="1"/>
          </p:cNvSpPr>
          <p:nvPr>
            <p:ph type="title"/>
          </p:nvPr>
        </p:nvSpPr>
        <p:spPr>
          <a:xfrm>
            <a:off x="1052563" y="200650"/>
            <a:ext cx="70389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Common Errors</a:t>
            </a:r>
            <a:endParaRPr/>
          </a:p>
        </p:txBody>
      </p:sp>
      <p:pic>
        <p:nvPicPr>
          <p:cNvPr id="217" name="Google Shape;217;p22"/>
          <p:cNvPicPr preferRelativeResize="0"/>
          <p:nvPr/>
        </p:nvPicPr>
        <p:blipFill rotWithShape="1">
          <a:blip r:embed="rId3">
            <a:alphaModFix/>
          </a:blip>
          <a:srcRect r="4743"/>
          <a:stretch/>
        </p:blipFill>
        <p:spPr>
          <a:xfrm>
            <a:off x="803563" y="2314525"/>
            <a:ext cx="7679274" cy="414350"/>
          </a:xfrm>
          <a:prstGeom prst="rect">
            <a:avLst/>
          </a:prstGeom>
          <a:noFill/>
          <a:ln>
            <a:noFill/>
          </a:ln>
        </p:spPr>
      </p:pic>
      <p:cxnSp>
        <p:nvCxnSpPr>
          <p:cNvPr id="218" name="Google Shape;218;p22"/>
          <p:cNvCxnSpPr/>
          <p:nvPr/>
        </p:nvCxnSpPr>
        <p:spPr>
          <a:xfrm rot="10800000" flipH="1">
            <a:off x="4729875" y="2512700"/>
            <a:ext cx="2283900" cy="18000"/>
          </a:xfrm>
          <a:prstGeom prst="straightConnector1">
            <a:avLst/>
          </a:prstGeom>
          <a:noFill/>
          <a:ln w="9525" cap="flat" cmpd="sng">
            <a:solidFill>
              <a:srgbClr val="FF0000"/>
            </a:solidFill>
            <a:prstDash val="solid"/>
            <a:round/>
            <a:headEnd type="none" w="med" len="med"/>
            <a:tailEnd type="none" w="med" len="med"/>
          </a:ln>
        </p:spPr>
      </p:cxnSp>
      <p:pic>
        <p:nvPicPr>
          <p:cNvPr id="219" name="Google Shape;219;p22"/>
          <p:cNvPicPr preferRelativeResize="0"/>
          <p:nvPr/>
        </p:nvPicPr>
        <p:blipFill rotWithShape="1">
          <a:blip r:embed="rId4">
            <a:alphaModFix/>
          </a:blip>
          <a:srcRect r="3353"/>
          <a:stretch/>
        </p:blipFill>
        <p:spPr>
          <a:xfrm>
            <a:off x="767975" y="4127225"/>
            <a:ext cx="7608050" cy="522725"/>
          </a:xfrm>
          <a:prstGeom prst="rect">
            <a:avLst/>
          </a:prstGeom>
          <a:noFill/>
          <a:ln>
            <a:noFill/>
          </a:ln>
        </p:spPr>
      </p:pic>
      <p:cxnSp>
        <p:nvCxnSpPr>
          <p:cNvPr id="220" name="Google Shape;220;p22"/>
          <p:cNvCxnSpPr/>
          <p:nvPr/>
        </p:nvCxnSpPr>
        <p:spPr>
          <a:xfrm rot="10800000" flipH="1">
            <a:off x="5637625" y="4307350"/>
            <a:ext cx="1969800" cy="8400"/>
          </a:xfrm>
          <a:prstGeom prst="straightConnector1">
            <a:avLst/>
          </a:prstGeom>
          <a:noFill/>
          <a:ln w="9525" cap="flat" cmpd="sng">
            <a:solidFill>
              <a:srgbClr val="FF0000"/>
            </a:solidFill>
            <a:prstDash val="solid"/>
            <a:round/>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 can’t resolve my errors. </a:t>
            </a:r>
            <a:br>
              <a:rPr lang="en"/>
            </a:br>
            <a:r>
              <a:rPr lang="en"/>
              <a:t>How do I show them to my TA?</a:t>
            </a:r>
            <a:endParaRPr/>
          </a:p>
        </p:txBody>
      </p:sp>
      <p:sp>
        <p:nvSpPr>
          <p:cNvPr id="226" name="Google Shape;226;p23"/>
          <p:cNvSpPr txBox="1">
            <a:spLocks noGrp="1"/>
          </p:cNvSpPr>
          <p:nvPr>
            <p:ph type="body" idx="1"/>
          </p:nvPr>
        </p:nvSpPr>
        <p:spPr>
          <a:xfrm>
            <a:off x="1297500" y="3096725"/>
            <a:ext cx="3403200" cy="807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800" u="sng">
                <a:solidFill>
                  <a:srgbClr val="0058DE"/>
                </a:solidFill>
                <a:hlinkClick r:id="rId3">
                  <a:extLst>
                    <a:ext uri="{A12FA001-AC4F-418D-AE19-62706E023703}">
                      <ahyp:hlinkClr xmlns:ahyp="http://schemas.microsoft.com/office/drawing/2018/hyperlinkcolor" val="tx"/>
                    </a:ext>
                  </a:extLst>
                </a:hlinkClick>
              </a:rPr>
              <a:t>Here’s a guide on how to ScreenShot/Record on Mac</a:t>
            </a:r>
            <a:br>
              <a:rPr lang="en"/>
            </a:br>
            <a:endParaRPr/>
          </a:p>
        </p:txBody>
      </p:sp>
      <p:sp>
        <p:nvSpPr>
          <p:cNvPr id="227" name="Google Shape;227;p23"/>
          <p:cNvSpPr txBox="1">
            <a:spLocks noGrp="1"/>
          </p:cNvSpPr>
          <p:nvPr>
            <p:ph type="body" idx="2"/>
          </p:nvPr>
        </p:nvSpPr>
        <p:spPr>
          <a:xfrm>
            <a:off x="4933200" y="3096725"/>
            <a:ext cx="3403200" cy="807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800" u="sng">
                <a:solidFill>
                  <a:schemeClr val="lt2"/>
                </a:solidFill>
                <a:hlinkClick r:id="rId4">
                  <a:extLst>
                    <a:ext uri="{A12FA001-AC4F-418D-AE19-62706E023703}">
                      <ahyp:hlinkClr xmlns:ahyp="http://schemas.microsoft.com/office/drawing/2018/hyperlinkcolor" val="tx"/>
                    </a:ext>
                  </a:extLst>
                </a:hlinkClick>
              </a:rPr>
              <a:t>Here’s a guide on how to ScreenShot/Record on</a:t>
            </a:r>
            <a:r>
              <a:rPr lang="en" u="sng">
                <a:solidFill>
                  <a:schemeClr val="lt2"/>
                </a:solidFill>
                <a:hlinkClick r:id="rId4">
                  <a:extLst>
                    <a:ext uri="{A12FA001-AC4F-418D-AE19-62706E023703}">
                      <ahyp:hlinkClr xmlns:ahyp="http://schemas.microsoft.com/office/drawing/2018/hyperlinkcolor" val="tx"/>
                    </a:ext>
                  </a:extLst>
                </a:hlinkClick>
              </a:rPr>
              <a:t> </a:t>
            </a:r>
            <a:r>
              <a:rPr lang="en" sz="1800" u="sng">
                <a:solidFill>
                  <a:schemeClr val="lt2"/>
                </a:solidFill>
                <a:hlinkClick r:id="rId4">
                  <a:extLst>
                    <a:ext uri="{A12FA001-AC4F-418D-AE19-62706E023703}">
                      <ahyp:hlinkClr xmlns:ahyp="http://schemas.microsoft.com/office/drawing/2018/hyperlinkcolor" val="tx"/>
                    </a:ext>
                  </a:extLst>
                </a:hlinkClick>
              </a:rPr>
              <a:t>PC</a:t>
            </a:r>
            <a:endParaRPr sz="1800">
              <a:solidFill>
                <a:schemeClr val="lt2"/>
              </a:solidFill>
            </a:endParaRPr>
          </a:p>
        </p:txBody>
      </p:sp>
      <p:sp>
        <p:nvSpPr>
          <p:cNvPr id="228" name="Google Shape;228;p23"/>
          <p:cNvSpPr txBox="1"/>
          <p:nvPr/>
        </p:nvSpPr>
        <p:spPr>
          <a:xfrm>
            <a:off x="1297500" y="1527435"/>
            <a:ext cx="7038900" cy="108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Lato"/>
                <a:ea typeface="Lato"/>
                <a:cs typeface="Lato"/>
                <a:sym typeface="Lato"/>
              </a:rPr>
              <a:t>After trying on your own to resolve errors, you may find yourself in need of help or advice from one of the TA’s. </a:t>
            </a:r>
            <a:endParaRPr>
              <a:solidFill>
                <a:srgbClr val="FFFFFF"/>
              </a:solidFill>
              <a:latin typeface="Lato"/>
              <a:ea typeface="Lato"/>
              <a:cs typeface="Lato"/>
              <a:sym typeface="Lato"/>
            </a:endParaRPr>
          </a:p>
          <a:p>
            <a:pPr marL="0" lvl="0" indent="0" algn="l" rtl="0">
              <a:spcBef>
                <a:spcPts val="0"/>
              </a:spcBef>
              <a:spcAft>
                <a:spcPts val="0"/>
              </a:spcAft>
              <a:buNone/>
            </a:pPr>
            <a:br>
              <a:rPr lang="en">
                <a:solidFill>
                  <a:srgbClr val="FFFFFF"/>
                </a:solidFill>
                <a:latin typeface="Lato"/>
                <a:ea typeface="Lato"/>
                <a:cs typeface="Lato"/>
                <a:sym typeface="Lato"/>
              </a:rPr>
            </a:br>
            <a:r>
              <a:rPr lang="en">
                <a:solidFill>
                  <a:srgbClr val="FFFFFF"/>
                </a:solidFill>
                <a:latin typeface="Lato"/>
                <a:ea typeface="Lato"/>
                <a:cs typeface="Lato"/>
                <a:sym typeface="Lato"/>
              </a:rPr>
              <a:t>If you can’t make it to office hours, it can help to screenshot/ screen record your code/error to send along with your question to allow them to see what you are seeing.  </a:t>
            </a:r>
            <a:endParaRPr>
              <a:solidFill>
                <a:srgbClr val="FFFFFF"/>
              </a:solidFill>
              <a:latin typeface="Lato"/>
              <a:ea typeface="Lato"/>
              <a:cs typeface="Lato"/>
              <a:sym typeface="Lato"/>
            </a:endParaRPr>
          </a:p>
          <a:p>
            <a:pPr marL="0" lvl="0" indent="0" algn="l" rtl="0">
              <a:spcBef>
                <a:spcPts val="0"/>
              </a:spcBef>
              <a:spcAft>
                <a:spcPts val="0"/>
              </a:spcAft>
              <a:buNone/>
            </a:pPr>
            <a:endParaRPr>
              <a:solidFill>
                <a:srgbClr val="FFFFFF"/>
              </a:solidFill>
              <a:latin typeface="Lato"/>
              <a:ea typeface="Lato"/>
              <a:cs typeface="Lato"/>
              <a:sym typeface="Lato"/>
            </a:endParaRPr>
          </a:p>
        </p:txBody>
      </p:sp>
      <p:sp>
        <p:nvSpPr>
          <p:cNvPr id="229" name="Google Shape;229;p23"/>
          <p:cNvSpPr txBox="1"/>
          <p:nvPr/>
        </p:nvSpPr>
        <p:spPr>
          <a:xfrm>
            <a:off x="1228800" y="4186350"/>
            <a:ext cx="7176300" cy="570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latin typeface="Lato"/>
                <a:ea typeface="Lato"/>
                <a:cs typeface="Lato"/>
                <a:sym typeface="Lato"/>
              </a:rPr>
              <a:t>There are many ways to screen shot/record, so don’t feel like you have to use the above.</a:t>
            </a:r>
            <a:endParaRPr>
              <a:solidFill>
                <a:srgbClr val="FFFFFF"/>
              </a:solidFill>
              <a:latin typeface="Lato"/>
              <a:ea typeface="Lato"/>
              <a:cs typeface="Lato"/>
              <a:sym typeface="Lato"/>
            </a:endParaRPr>
          </a:p>
          <a:p>
            <a:pPr marL="0" lvl="0" indent="0" algn="ctr" rtl="0">
              <a:spcBef>
                <a:spcPts val="0"/>
              </a:spcBef>
              <a:spcAft>
                <a:spcPts val="0"/>
              </a:spcAft>
              <a:buNone/>
            </a:pPr>
            <a:r>
              <a:rPr lang="en">
                <a:solidFill>
                  <a:srgbClr val="FFFFFF"/>
                </a:solidFill>
                <a:latin typeface="Lato"/>
                <a:ea typeface="Lato"/>
                <a:cs typeface="Lato"/>
                <a:sym typeface="Lato"/>
              </a:rPr>
              <a:t> Alternatively, copy/pasting the code and error message in an email can work as well. </a:t>
            </a:r>
            <a:endParaRPr>
              <a:solidFill>
                <a:srgbClr val="FFFFFF"/>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Screen Recording of how to make an R Markdown file for your Labs</a:t>
            </a:r>
            <a:endParaRPr/>
          </a:p>
        </p:txBody>
      </p:sp>
      <p:sp>
        <p:nvSpPr>
          <p:cNvPr id="235" name="Google Shape;235;p24"/>
          <p:cNvSpPr txBox="1"/>
          <p:nvPr/>
        </p:nvSpPr>
        <p:spPr>
          <a:xfrm>
            <a:off x="1297500" y="1878900"/>
            <a:ext cx="6458100" cy="138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Lato"/>
                <a:ea typeface="Lato"/>
                <a:cs typeface="Lato"/>
                <a:sym typeface="Lato"/>
              </a:rPr>
              <a:t>Link:  </a:t>
            </a:r>
            <a:endParaRPr>
              <a:solidFill>
                <a:srgbClr val="FFFFFF"/>
              </a:solidFill>
              <a:latin typeface="Lato"/>
              <a:ea typeface="Lato"/>
              <a:cs typeface="Lato"/>
              <a:sym typeface="Lato"/>
            </a:endParaRPr>
          </a:p>
          <a:p>
            <a:pPr marL="0" lvl="0" indent="0" algn="l" rtl="0">
              <a:spcBef>
                <a:spcPts val="0"/>
              </a:spcBef>
              <a:spcAft>
                <a:spcPts val="0"/>
              </a:spcAft>
              <a:buNone/>
            </a:pPr>
            <a:endParaRPr>
              <a:solidFill>
                <a:srgbClr val="FFFFFF"/>
              </a:solidFill>
              <a:latin typeface="Lato"/>
              <a:ea typeface="Lato"/>
              <a:cs typeface="Lato"/>
              <a:sym typeface="Lato"/>
            </a:endParaRPr>
          </a:p>
          <a:p>
            <a:pPr marL="0" lvl="0" indent="0" algn="l" rtl="0">
              <a:spcBef>
                <a:spcPts val="0"/>
              </a:spcBef>
              <a:spcAft>
                <a:spcPts val="0"/>
              </a:spcAft>
              <a:buNone/>
            </a:pPr>
            <a:r>
              <a:rPr lang="en" u="sng">
                <a:solidFill>
                  <a:schemeClr val="hlink"/>
                </a:solidFill>
                <a:latin typeface="Lato"/>
                <a:ea typeface="Lato"/>
                <a:cs typeface="Lato"/>
                <a:sym typeface="Lato"/>
                <a:hlinkClick r:id="rId3"/>
              </a:rPr>
              <a:t>https://drive.google.com/file/d/1vMHT_x5Hr7q_CJGvV46B9wRd1huozslN/view?usp=sharing</a:t>
            </a:r>
            <a:r>
              <a:rPr lang="en">
                <a:solidFill>
                  <a:srgbClr val="FFFFFF"/>
                </a:solidFill>
                <a:latin typeface="Lato"/>
                <a:ea typeface="Lato"/>
                <a:cs typeface="Lato"/>
                <a:sym typeface="Lato"/>
              </a:rPr>
              <a:t> </a:t>
            </a:r>
            <a:endParaRPr>
              <a:solidFill>
                <a:srgbClr val="FFFFFF"/>
              </a:solidFill>
              <a:latin typeface="Lato"/>
              <a:ea typeface="Lato"/>
              <a:cs typeface="Lato"/>
              <a:sym typeface="Lato"/>
            </a:endParaRPr>
          </a:p>
          <a:p>
            <a:pPr marL="0" lvl="0" indent="0" algn="l" rtl="0">
              <a:spcBef>
                <a:spcPts val="0"/>
              </a:spcBef>
              <a:spcAft>
                <a:spcPts val="0"/>
              </a:spcAft>
              <a:buNone/>
            </a:pPr>
            <a:r>
              <a:rPr lang="en">
                <a:solidFill>
                  <a:srgbClr val="FFFFFF"/>
                </a:solidFill>
                <a:latin typeface="Lato"/>
                <a:ea typeface="Lato"/>
                <a:cs typeface="Lato"/>
                <a:sym typeface="Lato"/>
              </a:rPr>
              <a:t> </a:t>
            </a:r>
            <a:endParaRPr>
              <a:solidFill>
                <a:srgbClr val="FFFFFF"/>
              </a:solidFill>
              <a:latin typeface="Lato"/>
              <a:ea typeface="Lato"/>
              <a:cs typeface="Lato"/>
              <a:sym typeface="Lato"/>
            </a:endParaRPr>
          </a:p>
          <a:p>
            <a:pPr marL="0" lvl="0" indent="0" algn="l" rtl="0">
              <a:spcBef>
                <a:spcPts val="0"/>
              </a:spcBef>
              <a:spcAft>
                <a:spcPts val="0"/>
              </a:spcAft>
              <a:buNone/>
            </a:pPr>
            <a:endParaRPr>
              <a:solidFill>
                <a:srgbClr val="FFFFFF"/>
              </a:solidFill>
              <a:latin typeface="Lato"/>
              <a:ea typeface="Lato"/>
              <a:cs typeface="Lato"/>
              <a:sym typeface="Lato"/>
            </a:endParaRPr>
          </a:p>
          <a:p>
            <a:pPr marL="0" lvl="0" indent="0" algn="l" rtl="0">
              <a:spcBef>
                <a:spcPts val="0"/>
              </a:spcBef>
              <a:spcAft>
                <a:spcPts val="0"/>
              </a:spcAft>
              <a:buNone/>
            </a:pPr>
            <a:endParaRPr>
              <a:solidFill>
                <a:srgbClr val="FFFFFF"/>
              </a:solidFill>
              <a:latin typeface="Lato"/>
              <a:ea typeface="Lato"/>
              <a:cs typeface="Lato"/>
              <a:sym typeface="Lato"/>
            </a:endParaRPr>
          </a:p>
          <a:p>
            <a:pPr marL="0" lvl="0" indent="0" algn="l" rtl="0">
              <a:spcBef>
                <a:spcPts val="0"/>
              </a:spcBef>
              <a:spcAft>
                <a:spcPts val="0"/>
              </a:spcAft>
              <a:buNone/>
            </a:pPr>
            <a:endParaRPr>
              <a:solidFill>
                <a:srgbClr val="FFFFFF"/>
              </a:solidFill>
              <a:latin typeface="Lato"/>
              <a:ea typeface="Lato"/>
              <a:cs typeface="Lato"/>
              <a:sym typeface="Lato"/>
            </a:endParaRPr>
          </a:p>
          <a:p>
            <a:pPr marL="0" lvl="0" indent="0" algn="l" rtl="0">
              <a:spcBef>
                <a:spcPts val="0"/>
              </a:spcBef>
              <a:spcAft>
                <a:spcPts val="0"/>
              </a:spcAft>
              <a:buNone/>
            </a:pPr>
            <a:endParaRPr>
              <a:solidFill>
                <a:srgbClr val="FFFFFF"/>
              </a:solidFill>
              <a:latin typeface="Lato"/>
              <a:ea typeface="Lato"/>
              <a:cs typeface="Lato"/>
              <a:sym typeface="Lato"/>
            </a:endParaRPr>
          </a:p>
          <a:p>
            <a:pPr marL="0" lvl="0" indent="0" algn="l" rtl="0">
              <a:spcBef>
                <a:spcPts val="0"/>
              </a:spcBef>
              <a:spcAft>
                <a:spcPts val="0"/>
              </a:spcAft>
              <a:buNone/>
            </a:pPr>
            <a:endParaRPr>
              <a:solidFill>
                <a:srgbClr val="FFFFFF"/>
              </a:solidFill>
              <a:latin typeface="Lato"/>
              <a:ea typeface="Lato"/>
              <a:cs typeface="Lato"/>
              <a:sym typeface="Lato"/>
            </a:endParaRPr>
          </a:p>
          <a:p>
            <a:pPr marL="0" lvl="0" indent="0" algn="l" rtl="0">
              <a:spcBef>
                <a:spcPts val="0"/>
              </a:spcBef>
              <a:spcAft>
                <a:spcPts val="0"/>
              </a:spcAft>
              <a:buNone/>
            </a:pPr>
            <a:r>
              <a:rPr lang="en" sz="1300">
                <a:solidFill>
                  <a:srgbClr val="FFFFFF"/>
                </a:solidFill>
                <a:latin typeface="Lato"/>
                <a:ea typeface="Lato"/>
                <a:cs typeface="Lato"/>
                <a:sym typeface="Lato"/>
              </a:rPr>
              <a:t>(Sorry; it wouldn’t load on here.  Also, no sound; it’s just a screen recording.)</a:t>
            </a:r>
            <a:endParaRPr sz="1300">
              <a:solidFill>
                <a:srgbClr val="FFFFFF"/>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Submission Guidelines for Lab 2</a:t>
            </a:r>
            <a:endParaRPr/>
          </a:p>
        </p:txBody>
      </p:sp>
      <p:sp>
        <p:nvSpPr>
          <p:cNvPr id="140" name="Google Shape;140;p14"/>
          <p:cNvSpPr txBox="1">
            <a:spLocks noGrp="1"/>
          </p:cNvSpPr>
          <p:nvPr>
            <p:ph type="body" idx="1"/>
          </p:nvPr>
        </p:nvSpPr>
        <p:spPr>
          <a:xfrm>
            <a:off x="1034100" y="1567550"/>
            <a:ext cx="7877100" cy="29112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You should submit your Lab 2 (and beyond) with </a:t>
            </a:r>
            <a:r>
              <a:rPr lang="en" sz="2200" b="1"/>
              <a:t>TWO</a:t>
            </a:r>
            <a:r>
              <a:rPr lang="en" sz="2200"/>
              <a:t> files:  </a:t>
            </a:r>
            <a:endParaRPr sz="2200"/>
          </a:p>
          <a:p>
            <a:pPr marL="914400" lvl="1" indent="-368300" algn="l" rtl="0">
              <a:spcBef>
                <a:spcPts val="0"/>
              </a:spcBef>
              <a:spcAft>
                <a:spcPts val="0"/>
              </a:spcAft>
              <a:buSzPts val="2200"/>
              <a:buChar char="○"/>
            </a:pPr>
            <a:r>
              <a:rPr lang="en" sz="2200"/>
              <a:t>an </a:t>
            </a:r>
            <a:r>
              <a:rPr lang="en" sz="2200" u="sng">
                <a:solidFill>
                  <a:schemeClr val="hlink"/>
                </a:solidFill>
                <a:hlinkClick r:id="rId3" action="ppaction://hlinksldjump"/>
              </a:rPr>
              <a:t>R Markdown file (.Rmd)</a:t>
            </a:r>
            <a:r>
              <a:rPr lang="en" sz="2200" u="sng"/>
              <a:t> </a:t>
            </a:r>
            <a:endParaRPr sz="2200" u="sng"/>
          </a:p>
          <a:p>
            <a:pPr marL="914400" lvl="1" indent="-368300" algn="l" rtl="0">
              <a:spcBef>
                <a:spcPts val="0"/>
              </a:spcBef>
              <a:spcAft>
                <a:spcPts val="0"/>
              </a:spcAft>
              <a:buSzPts val="2200"/>
              <a:buChar char="○"/>
            </a:pPr>
            <a:r>
              <a:rPr lang="en" sz="2200"/>
              <a:t>a file </a:t>
            </a:r>
            <a:r>
              <a:rPr lang="en" sz="2200" u="sng">
                <a:solidFill>
                  <a:schemeClr val="hlink"/>
                </a:solidFill>
                <a:hlinkClick r:id="rId4" action="ppaction://hlinksldjump"/>
              </a:rPr>
              <a:t>knitted</a:t>
            </a:r>
            <a:r>
              <a:rPr lang="en" sz="2200"/>
              <a:t> from that (preferably .html, maybe .docx -- your choice).</a:t>
            </a:r>
            <a:endParaRPr sz="2200"/>
          </a:p>
          <a:p>
            <a:pPr marL="457200" lvl="0" indent="-368300" algn="l" rtl="0">
              <a:spcBef>
                <a:spcPts val="0"/>
              </a:spcBef>
              <a:spcAft>
                <a:spcPts val="0"/>
              </a:spcAft>
              <a:buSzPts val="2200"/>
              <a:buChar char="●"/>
            </a:pPr>
            <a:r>
              <a:rPr lang="en" sz="2200"/>
              <a:t>Look at your .html or .docx file before you submit it,  since that’s probably what we’re going focus on when grading.</a:t>
            </a:r>
            <a:endParaRPr sz="2200"/>
          </a:p>
          <a:p>
            <a:pPr marL="0" lvl="0" indent="0" algn="l" rtl="0">
              <a:spcBef>
                <a:spcPts val="160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5"/>
          <p:cNvSpPr/>
          <p:nvPr/>
        </p:nvSpPr>
        <p:spPr>
          <a:xfrm>
            <a:off x="1598275" y="2415450"/>
            <a:ext cx="5860800" cy="1535700"/>
          </a:xfrm>
          <a:prstGeom prst="rect">
            <a:avLst/>
          </a:prstGeom>
          <a:solidFill>
            <a:srgbClr val="CC412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txBox="1">
            <a:spLocks noGrp="1"/>
          </p:cNvSpPr>
          <p:nvPr>
            <p:ph type="title"/>
          </p:nvPr>
        </p:nvSpPr>
        <p:spPr>
          <a:xfrm>
            <a:off x="15261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Is this an R Markdown file?</a:t>
            </a:r>
            <a:endParaRPr/>
          </a:p>
        </p:txBody>
      </p:sp>
      <p:sp>
        <p:nvSpPr>
          <p:cNvPr id="147" name="Google Shape;147;p15"/>
          <p:cNvSpPr txBox="1">
            <a:spLocks noGrp="1"/>
          </p:cNvSpPr>
          <p:nvPr>
            <p:ph type="body" idx="1"/>
          </p:nvPr>
        </p:nvSpPr>
        <p:spPr>
          <a:xfrm>
            <a:off x="668275" y="1116150"/>
            <a:ext cx="7720800" cy="291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a:t>This, with the little red circle symbol, is R Markdown (.Rmd):  </a:t>
            </a:r>
            <a:endParaRPr sz="1600"/>
          </a:p>
          <a:p>
            <a:pPr marL="0" lvl="0" indent="0" algn="l" rtl="0">
              <a:spcBef>
                <a:spcPts val="1600"/>
              </a:spcBef>
              <a:spcAft>
                <a:spcPts val="0"/>
              </a:spcAft>
              <a:buNone/>
            </a:pPr>
            <a:endParaRPr sz="1200"/>
          </a:p>
          <a:p>
            <a:pPr marL="0" lvl="0" indent="0" algn="l" rtl="0">
              <a:spcBef>
                <a:spcPts val="1600"/>
              </a:spcBef>
              <a:spcAft>
                <a:spcPts val="0"/>
              </a:spcAft>
              <a:buNone/>
            </a:pPr>
            <a:endParaRPr sz="1000"/>
          </a:p>
          <a:p>
            <a:pPr marL="0" lvl="0" indent="0" algn="ctr" rtl="0">
              <a:spcBef>
                <a:spcPts val="1600"/>
              </a:spcBef>
              <a:spcAft>
                <a:spcPts val="0"/>
              </a:spcAft>
              <a:buNone/>
            </a:pPr>
            <a:r>
              <a:rPr lang="en" sz="1200" b="1"/>
              <a:t>All others  </a:t>
            </a:r>
            <a:r>
              <a:rPr lang="en" sz="1800" b="1"/>
              <a:t>ARE NOT</a:t>
            </a:r>
            <a:r>
              <a:rPr lang="en" sz="1200"/>
              <a:t> R Markdown (here are examples):  </a:t>
            </a:r>
            <a:endParaRPr sz="1200"/>
          </a:p>
          <a:p>
            <a:pPr marL="0" lvl="0" indent="0" algn="l" rtl="0">
              <a:spcBef>
                <a:spcPts val="1600"/>
              </a:spcBef>
              <a:spcAft>
                <a:spcPts val="0"/>
              </a:spcAft>
              <a:buNone/>
            </a:pPr>
            <a:endParaRPr sz="1200"/>
          </a:p>
          <a:p>
            <a:pPr marL="0" lvl="0" indent="0" algn="l" rtl="0">
              <a:spcBef>
                <a:spcPts val="1600"/>
              </a:spcBef>
              <a:spcAft>
                <a:spcPts val="1600"/>
              </a:spcAft>
              <a:buNone/>
            </a:pPr>
            <a:endParaRPr sz="1200"/>
          </a:p>
        </p:txBody>
      </p:sp>
      <p:pic>
        <p:nvPicPr>
          <p:cNvPr id="148" name="Google Shape;148;p15"/>
          <p:cNvPicPr preferRelativeResize="0"/>
          <p:nvPr/>
        </p:nvPicPr>
        <p:blipFill rotWithShape="1">
          <a:blip r:embed="rId3">
            <a:alphaModFix/>
          </a:blip>
          <a:srcRect l="7188" r="17848" b="17348"/>
          <a:stretch/>
        </p:blipFill>
        <p:spPr>
          <a:xfrm>
            <a:off x="3272089" y="1557989"/>
            <a:ext cx="2203125" cy="607323"/>
          </a:xfrm>
          <a:prstGeom prst="rect">
            <a:avLst/>
          </a:prstGeom>
          <a:noFill/>
          <a:ln>
            <a:noFill/>
          </a:ln>
        </p:spPr>
      </p:pic>
      <p:pic>
        <p:nvPicPr>
          <p:cNvPr id="149" name="Google Shape;149;p15"/>
          <p:cNvPicPr preferRelativeResize="0"/>
          <p:nvPr/>
        </p:nvPicPr>
        <p:blipFill rotWithShape="1">
          <a:blip r:embed="rId4">
            <a:alphaModFix/>
          </a:blip>
          <a:srcRect r="20729" b="23035"/>
          <a:stretch/>
        </p:blipFill>
        <p:spPr>
          <a:xfrm>
            <a:off x="1982400" y="2843175"/>
            <a:ext cx="1215750" cy="283275"/>
          </a:xfrm>
          <a:prstGeom prst="rect">
            <a:avLst/>
          </a:prstGeom>
          <a:noFill/>
          <a:ln>
            <a:noFill/>
          </a:ln>
        </p:spPr>
      </p:pic>
      <p:pic>
        <p:nvPicPr>
          <p:cNvPr id="150" name="Google Shape;150;p15"/>
          <p:cNvPicPr preferRelativeResize="0"/>
          <p:nvPr/>
        </p:nvPicPr>
        <p:blipFill rotWithShape="1">
          <a:blip r:embed="rId5">
            <a:alphaModFix/>
          </a:blip>
          <a:srcRect l="4770" r="14649" b="21303"/>
          <a:stretch/>
        </p:blipFill>
        <p:spPr>
          <a:xfrm>
            <a:off x="3730525" y="2843177"/>
            <a:ext cx="1286275" cy="283275"/>
          </a:xfrm>
          <a:prstGeom prst="rect">
            <a:avLst/>
          </a:prstGeom>
          <a:noFill/>
          <a:ln>
            <a:noFill/>
          </a:ln>
        </p:spPr>
      </p:pic>
      <p:pic>
        <p:nvPicPr>
          <p:cNvPr id="151" name="Google Shape;151;p15"/>
          <p:cNvPicPr preferRelativeResize="0"/>
          <p:nvPr/>
        </p:nvPicPr>
        <p:blipFill rotWithShape="1">
          <a:blip r:embed="rId6">
            <a:alphaModFix/>
          </a:blip>
          <a:srcRect l="4919" r="16611" b="21303"/>
          <a:stretch/>
        </p:blipFill>
        <p:spPr>
          <a:xfrm>
            <a:off x="5541250" y="2849975"/>
            <a:ext cx="1215750" cy="283275"/>
          </a:xfrm>
          <a:prstGeom prst="rect">
            <a:avLst/>
          </a:prstGeom>
          <a:noFill/>
          <a:ln>
            <a:noFill/>
          </a:ln>
        </p:spPr>
      </p:pic>
      <p:pic>
        <p:nvPicPr>
          <p:cNvPr id="152" name="Google Shape;152;p15"/>
          <p:cNvPicPr preferRelativeResize="0"/>
          <p:nvPr/>
        </p:nvPicPr>
        <p:blipFill rotWithShape="1">
          <a:blip r:embed="rId7">
            <a:alphaModFix/>
          </a:blip>
          <a:srcRect l="4964" r="11170" b="21303"/>
          <a:stretch/>
        </p:blipFill>
        <p:spPr>
          <a:xfrm>
            <a:off x="2861925" y="3493725"/>
            <a:ext cx="1286275" cy="283275"/>
          </a:xfrm>
          <a:prstGeom prst="rect">
            <a:avLst/>
          </a:prstGeom>
          <a:noFill/>
          <a:ln>
            <a:noFill/>
          </a:ln>
        </p:spPr>
      </p:pic>
      <p:pic>
        <p:nvPicPr>
          <p:cNvPr id="153" name="Google Shape;153;p15"/>
          <p:cNvPicPr preferRelativeResize="0"/>
          <p:nvPr/>
        </p:nvPicPr>
        <p:blipFill rotWithShape="1">
          <a:blip r:embed="rId8">
            <a:alphaModFix/>
          </a:blip>
          <a:srcRect t="-21167" r="20729" b="2515"/>
          <a:stretch/>
        </p:blipFill>
        <p:spPr>
          <a:xfrm>
            <a:off x="4800600" y="3349900"/>
            <a:ext cx="1215750" cy="427100"/>
          </a:xfrm>
          <a:prstGeom prst="rect">
            <a:avLst/>
          </a:prstGeom>
          <a:noFill/>
          <a:ln>
            <a:noFill/>
          </a:ln>
        </p:spPr>
      </p:pic>
      <p:sp>
        <p:nvSpPr>
          <p:cNvPr id="154" name="Google Shape;154;p15"/>
          <p:cNvSpPr txBox="1"/>
          <p:nvPr/>
        </p:nvSpPr>
        <p:spPr>
          <a:xfrm>
            <a:off x="668275" y="4136125"/>
            <a:ext cx="7720800" cy="85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a:solidFill>
                  <a:srgbClr val="FFFFFF"/>
                </a:solidFill>
                <a:latin typeface="Lato"/>
                <a:ea typeface="Lato"/>
                <a:cs typeface="Lato"/>
                <a:sym typeface="Lato"/>
              </a:rPr>
              <a:t>If unsure, you, can try to create a code chunk/block with ```{r} (the backquote symbols are typed from the upper left of standard English keyboards, with the tilde: ~ ).  other files probably won’t do that.  See later slide for text vs. code in R Markdown.</a:t>
            </a:r>
            <a:endParaRPr sz="1300">
              <a:solidFill>
                <a:srgbClr val="FFFFFF"/>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do I need in my R Markdown document?</a:t>
            </a:r>
            <a:endParaRPr/>
          </a:p>
        </p:txBody>
      </p:sp>
      <p:sp>
        <p:nvSpPr>
          <p:cNvPr id="160" name="Google Shape;160;p16"/>
          <p:cNvSpPr txBox="1">
            <a:spLocks noGrp="1"/>
          </p:cNvSpPr>
          <p:nvPr>
            <p:ph type="body" idx="1"/>
          </p:nvPr>
        </p:nvSpPr>
        <p:spPr>
          <a:xfrm>
            <a:off x="1297500" y="1394175"/>
            <a:ext cx="7038900" cy="1004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When you create an R Markdown document, there’s automatically a lot of words and code in the document</a:t>
            </a:r>
            <a:endParaRPr/>
          </a:p>
          <a:p>
            <a:pPr marL="457200" lvl="0" indent="-311150" algn="l" rtl="0">
              <a:spcBef>
                <a:spcPts val="0"/>
              </a:spcBef>
              <a:spcAft>
                <a:spcPts val="0"/>
              </a:spcAft>
              <a:buSzPts val="1300"/>
              <a:buChar char="●"/>
            </a:pPr>
            <a:r>
              <a:rPr lang="en"/>
              <a:t>Most everything can (and should) be deleted before you knit or turn in your R Markdown document -- it’s just a tutorial</a:t>
            </a:r>
            <a:endParaRPr/>
          </a:p>
        </p:txBody>
      </p:sp>
      <p:pic>
        <p:nvPicPr>
          <p:cNvPr id="161" name="Google Shape;161;p16"/>
          <p:cNvPicPr preferRelativeResize="0"/>
          <p:nvPr/>
        </p:nvPicPr>
        <p:blipFill rotWithShape="1">
          <a:blip r:embed="rId3">
            <a:alphaModFix/>
          </a:blip>
          <a:srcRect r="26556"/>
          <a:stretch/>
        </p:blipFill>
        <p:spPr>
          <a:xfrm>
            <a:off x="2620550" y="2571650"/>
            <a:ext cx="3711800" cy="2410075"/>
          </a:xfrm>
          <a:prstGeom prst="rect">
            <a:avLst/>
          </a:prstGeom>
          <a:noFill/>
          <a:ln>
            <a:noFill/>
          </a:ln>
        </p:spPr>
      </p:pic>
      <p:sp>
        <p:nvSpPr>
          <p:cNvPr id="162" name="Google Shape;162;p16"/>
          <p:cNvSpPr txBox="1"/>
          <p:nvPr/>
        </p:nvSpPr>
        <p:spPr>
          <a:xfrm>
            <a:off x="6467900" y="2611238"/>
            <a:ext cx="2474100" cy="2144100"/>
          </a:xfrm>
          <a:prstGeom prst="rect">
            <a:avLst/>
          </a:prstGeom>
          <a:noFill/>
          <a:ln>
            <a:noFill/>
          </a:ln>
        </p:spPr>
        <p:txBody>
          <a:bodyPr spcFirstLastPara="1" wrap="square" lIns="91425" tIns="91425" rIns="91425" bIns="91425" anchor="t" anchorCtr="0">
            <a:noAutofit/>
          </a:bodyPr>
          <a:lstStyle/>
          <a:p>
            <a:pPr marL="457200" lvl="0" indent="-311150" algn="l" rtl="0">
              <a:spcBef>
                <a:spcPts val="0"/>
              </a:spcBef>
              <a:spcAft>
                <a:spcPts val="0"/>
              </a:spcAft>
              <a:buClr>
                <a:srgbClr val="FFFFFF"/>
              </a:buClr>
              <a:buSzPts val="1300"/>
              <a:buFont typeface="Lato"/>
              <a:buChar char="●"/>
            </a:pPr>
            <a:r>
              <a:rPr lang="en" sz="1300">
                <a:solidFill>
                  <a:srgbClr val="FFFFFF"/>
                </a:solidFill>
                <a:latin typeface="Lato"/>
                <a:ea typeface="Lato"/>
                <a:cs typeface="Lato"/>
                <a:sym typeface="Lato"/>
              </a:rPr>
              <a:t>Basically:  keep the info between the --- ‘s, and keep the code section called setup with the knitr:: code in it. </a:t>
            </a:r>
            <a:endParaRPr sz="1300">
              <a:solidFill>
                <a:srgbClr val="FFFFFF"/>
              </a:solidFill>
              <a:latin typeface="Lato"/>
              <a:ea typeface="Lato"/>
              <a:cs typeface="Lato"/>
              <a:sym typeface="Lato"/>
            </a:endParaRPr>
          </a:p>
          <a:p>
            <a:pPr marL="457200" lvl="0" indent="-311150" algn="l" rtl="0">
              <a:spcBef>
                <a:spcPts val="0"/>
              </a:spcBef>
              <a:spcAft>
                <a:spcPts val="0"/>
              </a:spcAft>
              <a:buClr>
                <a:srgbClr val="FFFFFF"/>
              </a:buClr>
              <a:buSzPts val="1300"/>
              <a:buFont typeface="Lato"/>
              <a:buChar char="●"/>
            </a:pPr>
            <a:r>
              <a:rPr lang="en" sz="1300">
                <a:solidFill>
                  <a:srgbClr val="FFFFFF"/>
                </a:solidFill>
                <a:latin typeface="Lato"/>
                <a:ea typeface="Lato"/>
                <a:cs typeface="Lato"/>
                <a:sym typeface="Lato"/>
              </a:rPr>
              <a:t>Don’t put comments in either of these sections!</a:t>
            </a:r>
            <a:endParaRPr sz="1300">
              <a:solidFill>
                <a:srgbClr val="FFFFFF"/>
              </a:solidFill>
              <a:latin typeface="Lato"/>
              <a:ea typeface="Lato"/>
              <a:cs typeface="Lato"/>
              <a:sym typeface="Lato"/>
            </a:endParaRPr>
          </a:p>
          <a:p>
            <a:pPr marL="457200" lvl="0" indent="-311150" algn="l" rtl="0">
              <a:spcBef>
                <a:spcPts val="0"/>
              </a:spcBef>
              <a:spcAft>
                <a:spcPts val="0"/>
              </a:spcAft>
              <a:buClr>
                <a:schemeClr val="lt2"/>
              </a:buClr>
              <a:buSzPts val="1300"/>
              <a:buFont typeface="Lato"/>
              <a:buChar char="●"/>
            </a:pPr>
            <a:r>
              <a:rPr lang="en" sz="1300">
                <a:solidFill>
                  <a:schemeClr val="lt2"/>
                </a:solidFill>
                <a:latin typeface="Lato"/>
                <a:ea typeface="Lato"/>
                <a:cs typeface="Lato"/>
                <a:sym typeface="Lato"/>
              </a:rPr>
              <a:t>(Yours may not have the author and date in it, although you can add that as pictured!)</a:t>
            </a:r>
            <a:endParaRPr sz="1300">
              <a:solidFill>
                <a:schemeClr val="lt2"/>
              </a:solidFill>
              <a:latin typeface="Lato"/>
              <a:ea typeface="Lato"/>
              <a:cs typeface="Lato"/>
              <a:sym typeface="Lato"/>
            </a:endParaRPr>
          </a:p>
        </p:txBody>
      </p:sp>
      <p:sp>
        <p:nvSpPr>
          <p:cNvPr id="163" name="Google Shape;163;p16"/>
          <p:cNvSpPr txBox="1"/>
          <p:nvPr/>
        </p:nvSpPr>
        <p:spPr>
          <a:xfrm>
            <a:off x="734800" y="2716250"/>
            <a:ext cx="1750200" cy="2039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2000">
                <a:solidFill>
                  <a:schemeClr val="lt1"/>
                </a:solidFill>
                <a:latin typeface="Lato"/>
                <a:ea typeface="Lato"/>
                <a:cs typeface="Lato"/>
                <a:sym typeface="Lato"/>
              </a:rPr>
              <a:t>Here’s what you need to keep: </a:t>
            </a:r>
            <a:endParaRPr sz="21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Text vs. Code in R Markdown</a:t>
            </a:r>
            <a:endParaRPr/>
          </a:p>
        </p:txBody>
      </p:sp>
      <p:sp>
        <p:nvSpPr>
          <p:cNvPr id="169" name="Google Shape;169;p17"/>
          <p:cNvSpPr txBox="1">
            <a:spLocks noGrp="1"/>
          </p:cNvSpPr>
          <p:nvPr>
            <p:ph type="body" idx="1"/>
          </p:nvPr>
        </p:nvSpPr>
        <p:spPr>
          <a:xfrm>
            <a:off x="1297500" y="1072200"/>
            <a:ext cx="7038900" cy="29112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FFFFFF"/>
              </a:buClr>
              <a:buSzPts val="1400"/>
              <a:buChar char="●"/>
            </a:pPr>
            <a:r>
              <a:rPr lang="en" sz="1400">
                <a:solidFill>
                  <a:srgbClr val="FFFFFF"/>
                </a:solidFill>
              </a:rPr>
              <a:t>R Markdown has two main sections:  </a:t>
            </a:r>
            <a:endParaRPr sz="1400">
              <a:solidFill>
                <a:srgbClr val="FFFFFF"/>
              </a:solidFill>
            </a:endParaRPr>
          </a:p>
          <a:p>
            <a:pPr marL="914400" lvl="1" indent="-317500" algn="l" rtl="0">
              <a:spcBef>
                <a:spcPts val="0"/>
              </a:spcBef>
              <a:spcAft>
                <a:spcPts val="0"/>
              </a:spcAft>
              <a:buClr>
                <a:srgbClr val="FFFFFF"/>
              </a:buClr>
              <a:buSzPts val="1400"/>
              <a:buChar char="○"/>
            </a:pPr>
            <a:r>
              <a:rPr lang="en" sz="1400" b="1">
                <a:solidFill>
                  <a:srgbClr val="FFFFFF"/>
                </a:solidFill>
              </a:rPr>
              <a:t>Text </a:t>
            </a:r>
            <a:r>
              <a:rPr lang="en" sz="1400">
                <a:solidFill>
                  <a:srgbClr val="FFFFFF"/>
                </a:solidFill>
              </a:rPr>
              <a:t>(like in Microsoft Word or on Google Docs) </a:t>
            </a:r>
            <a:endParaRPr sz="1400">
              <a:solidFill>
                <a:srgbClr val="FFFFFF"/>
              </a:solidFill>
            </a:endParaRPr>
          </a:p>
          <a:p>
            <a:pPr marL="1371600" lvl="2" indent="-317500" algn="l" rtl="0">
              <a:spcBef>
                <a:spcPts val="0"/>
              </a:spcBef>
              <a:spcAft>
                <a:spcPts val="0"/>
              </a:spcAft>
              <a:buClr>
                <a:srgbClr val="FFFFFF"/>
              </a:buClr>
              <a:buSzPts val="1400"/>
              <a:buChar char="■"/>
            </a:pPr>
            <a:r>
              <a:rPr lang="en" sz="1400">
                <a:solidFill>
                  <a:srgbClr val="FFFFFF"/>
                </a:solidFill>
              </a:rPr>
              <a:t>It has a white background</a:t>
            </a:r>
            <a:endParaRPr sz="1400">
              <a:solidFill>
                <a:srgbClr val="FFFFFF"/>
              </a:solidFill>
            </a:endParaRPr>
          </a:p>
          <a:p>
            <a:pPr marL="914400" lvl="1" indent="-317500" algn="l" rtl="0">
              <a:spcBef>
                <a:spcPts val="0"/>
              </a:spcBef>
              <a:spcAft>
                <a:spcPts val="0"/>
              </a:spcAft>
              <a:buClr>
                <a:srgbClr val="FFFFFF"/>
              </a:buClr>
              <a:buSzPts val="1400"/>
              <a:buChar char="○"/>
            </a:pPr>
            <a:r>
              <a:rPr lang="en" sz="1400" b="1">
                <a:solidFill>
                  <a:srgbClr val="FFFFFF"/>
                </a:solidFill>
              </a:rPr>
              <a:t>Code</a:t>
            </a:r>
            <a:r>
              <a:rPr lang="en" sz="1400">
                <a:solidFill>
                  <a:srgbClr val="FFFFFF"/>
                </a:solidFill>
              </a:rPr>
              <a:t> (which is the R you worked on in Lab 1)</a:t>
            </a:r>
            <a:endParaRPr sz="1400">
              <a:solidFill>
                <a:srgbClr val="FFFFFF"/>
              </a:solidFill>
            </a:endParaRPr>
          </a:p>
          <a:p>
            <a:pPr marL="1371600" lvl="2" indent="-317500" algn="l" rtl="0">
              <a:spcBef>
                <a:spcPts val="0"/>
              </a:spcBef>
              <a:spcAft>
                <a:spcPts val="0"/>
              </a:spcAft>
              <a:buClr>
                <a:srgbClr val="FFFFFF"/>
              </a:buClr>
              <a:buSzPts val="1400"/>
              <a:buChar char="■"/>
            </a:pPr>
            <a:r>
              <a:rPr lang="en" sz="1400">
                <a:solidFill>
                  <a:srgbClr val="FFFFFF"/>
                </a:solidFill>
              </a:rPr>
              <a:t>The code has a grey background and we call these sections “chunks” or “blocks”</a:t>
            </a:r>
            <a:endParaRPr sz="1400">
              <a:solidFill>
                <a:srgbClr val="FFFFFF"/>
              </a:solidFill>
            </a:endParaRPr>
          </a:p>
        </p:txBody>
      </p:sp>
      <p:pic>
        <p:nvPicPr>
          <p:cNvPr id="170" name="Google Shape;170;p17"/>
          <p:cNvPicPr preferRelativeResize="0"/>
          <p:nvPr/>
        </p:nvPicPr>
        <p:blipFill rotWithShape="1">
          <a:blip r:embed="rId3">
            <a:alphaModFix/>
          </a:blip>
          <a:srcRect b="8975"/>
          <a:stretch/>
        </p:blipFill>
        <p:spPr>
          <a:xfrm>
            <a:off x="734725" y="2731800"/>
            <a:ext cx="3923501" cy="2190442"/>
          </a:xfrm>
          <a:prstGeom prst="rect">
            <a:avLst/>
          </a:prstGeom>
          <a:noFill/>
          <a:ln>
            <a:noFill/>
          </a:ln>
        </p:spPr>
      </p:pic>
      <p:sp>
        <p:nvSpPr>
          <p:cNvPr id="171" name="Google Shape;171;p17"/>
          <p:cNvSpPr txBox="1"/>
          <p:nvPr/>
        </p:nvSpPr>
        <p:spPr>
          <a:xfrm>
            <a:off x="5176525" y="3094725"/>
            <a:ext cx="3583200" cy="146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lt2"/>
                </a:solidFill>
                <a:latin typeface="Lato"/>
                <a:ea typeface="Lato"/>
                <a:cs typeface="Lato"/>
                <a:sym typeface="Lato"/>
              </a:rPr>
              <a:t>Note:</a:t>
            </a:r>
            <a:br>
              <a:rPr lang="en" sz="1200">
                <a:solidFill>
                  <a:schemeClr val="lt2"/>
                </a:solidFill>
                <a:latin typeface="Lato"/>
                <a:ea typeface="Lato"/>
                <a:cs typeface="Lato"/>
                <a:sym typeface="Lato"/>
              </a:rPr>
            </a:br>
            <a:endParaRPr sz="1200">
              <a:solidFill>
                <a:schemeClr val="lt2"/>
              </a:solidFill>
              <a:latin typeface="Lato"/>
              <a:ea typeface="Lato"/>
              <a:cs typeface="Lato"/>
              <a:sym typeface="Lato"/>
            </a:endParaRPr>
          </a:p>
          <a:p>
            <a:pPr marL="457200" lvl="0" indent="-304800" algn="l" rtl="0">
              <a:spcBef>
                <a:spcPts val="0"/>
              </a:spcBef>
              <a:spcAft>
                <a:spcPts val="0"/>
              </a:spcAft>
              <a:buClr>
                <a:schemeClr val="lt2"/>
              </a:buClr>
              <a:buSzPts val="1200"/>
              <a:buFont typeface="Lato"/>
              <a:buChar char="●"/>
            </a:pPr>
            <a:r>
              <a:rPr lang="en" sz="1200">
                <a:solidFill>
                  <a:schemeClr val="lt2"/>
                </a:solidFill>
                <a:latin typeface="Lato"/>
                <a:ea typeface="Lato"/>
                <a:cs typeface="Lato"/>
                <a:sym typeface="Lato"/>
              </a:rPr>
              <a:t>In lab 1, you used comments (like the one shown in the code) to give answers; now, you can just type your answers normally.</a:t>
            </a:r>
            <a:endParaRPr sz="1200">
              <a:solidFill>
                <a:schemeClr val="lt2"/>
              </a:solidFill>
              <a:latin typeface="Lato"/>
              <a:ea typeface="Lato"/>
              <a:cs typeface="Lato"/>
              <a:sym typeface="Lato"/>
            </a:endParaRPr>
          </a:p>
          <a:p>
            <a:pPr marL="457200" lvl="0" indent="-304800" algn="l" rtl="0">
              <a:spcBef>
                <a:spcPts val="0"/>
              </a:spcBef>
              <a:spcAft>
                <a:spcPts val="0"/>
              </a:spcAft>
              <a:buClr>
                <a:schemeClr val="lt2"/>
              </a:buClr>
              <a:buSzPts val="1200"/>
              <a:buFont typeface="Lato"/>
              <a:buChar char="●"/>
            </a:pPr>
            <a:r>
              <a:rPr lang="en" sz="1200">
                <a:solidFill>
                  <a:schemeClr val="lt2"/>
                </a:solidFill>
                <a:latin typeface="Lato"/>
                <a:ea typeface="Lato"/>
                <a:cs typeface="Lato"/>
                <a:sym typeface="Lato"/>
              </a:rPr>
              <a:t>You don’t need to use # to type normal text (they are used for titles instead).</a:t>
            </a:r>
            <a:endParaRPr sz="1200">
              <a:solidFill>
                <a:schemeClr val="lt2"/>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Text &amp; Code when Knitted</a:t>
            </a:r>
            <a:endParaRPr/>
          </a:p>
        </p:txBody>
      </p:sp>
      <p:sp>
        <p:nvSpPr>
          <p:cNvPr id="177" name="Google Shape;177;p18"/>
          <p:cNvSpPr txBox="1">
            <a:spLocks noGrp="1"/>
          </p:cNvSpPr>
          <p:nvPr>
            <p:ph type="body" idx="1"/>
          </p:nvPr>
        </p:nvSpPr>
        <p:spPr>
          <a:xfrm>
            <a:off x="1179250" y="1116150"/>
            <a:ext cx="7038900" cy="854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This is what that example text &amp; code looks like when you knit it together in HTML.  Note that mtcars is just an example dataset here with car information, so we’re just finding mean and median for miles per gallon of cars.</a:t>
            </a:r>
            <a:endParaRPr/>
          </a:p>
        </p:txBody>
      </p:sp>
      <p:pic>
        <p:nvPicPr>
          <p:cNvPr id="178" name="Google Shape;178;p18"/>
          <p:cNvPicPr preferRelativeResize="0"/>
          <p:nvPr/>
        </p:nvPicPr>
        <p:blipFill>
          <a:blip r:embed="rId3">
            <a:alphaModFix/>
          </a:blip>
          <a:stretch>
            <a:fillRect/>
          </a:stretch>
        </p:blipFill>
        <p:spPr>
          <a:xfrm>
            <a:off x="5049550" y="2123250"/>
            <a:ext cx="3564617" cy="2867850"/>
          </a:xfrm>
          <a:prstGeom prst="rect">
            <a:avLst/>
          </a:prstGeom>
          <a:noFill/>
          <a:ln>
            <a:noFill/>
          </a:ln>
        </p:spPr>
      </p:pic>
      <p:pic>
        <p:nvPicPr>
          <p:cNvPr id="179" name="Google Shape;179;p18"/>
          <p:cNvPicPr preferRelativeResize="0"/>
          <p:nvPr/>
        </p:nvPicPr>
        <p:blipFill rotWithShape="1">
          <a:blip r:embed="rId4">
            <a:alphaModFix/>
          </a:blip>
          <a:srcRect b="8975"/>
          <a:stretch/>
        </p:blipFill>
        <p:spPr>
          <a:xfrm>
            <a:off x="488400" y="2461950"/>
            <a:ext cx="3689450" cy="2190450"/>
          </a:xfrm>
          <a:prstGeom prst="rect">
            <a:avLst/>
          </a:prstGeom>
          <a:noFill/>
          <a:ln>
            <a:noFill/>
          </a:ln>
        </p:spPr>
      </p:pic>
      <p:cxnSp>
        <p:nvCxnSpPr>
          <p:cNvPr id="180" name="Google Shape;180;p18"/>
          <p:cNvCxnSpPr/>
          <p:nvPr/>
        </p:nvCxnSpPr>
        <p:spPr>
          <a:xfrm rot="10800000" flipH="1">
            <a:off x="4375058" y="3556125"/>
            <a:ext cx="477300" cy="2100"/>
          </a:xfrm>
          <a:prstGeom prst="straightConnector1">
            <a:avLst/>
          </a:prstGeom>
          <a:noFill/>
          <a:ln w="38100" cap="flat" cmpd="sng">
            <a:solidFill>
              <a:srgbClr val="FF0000"/>
            </a:solidFill>
            <a:prstDash val="solid"/>
            <a:round/>
            <a:headEnd type="none" w="med" len="med"/>
            <a:tailEnd type="triangl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185" name="Google Shape;185;p19"/>
          <p:cNvPicPr preferRelativeResize="0"/>
          <p:nvPr/>
        </p:nvPicPr>
        <p:blipFill>
          <a:blip r:embed="rId3">
            <a:alphaModFix/>
          </a:blip>
          <a:stretch>
            <a:fillRect/>
          </a:stretch>
        </p:blipFill>
        <p:spPr>
          <a:xfrm>
            <a:off x="4815513" y="2662600"/>
            <a:ext cx="3206525" cy="2043350"/>
          </a:xfrm>
          <a:prstGeom prst="rect">
            <a:avLst/>
          </a:prstGeom>
          <a:noFill/>
          <a:ln>
            <a:noFill/>
          </a:ln>
        </p:spPr>
      </p:pic>
      <p:sp>
        <p:nvSpPr>
          <p:cNvPr id="186" name="Google Shape;186;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Titles in R Markdown</a:t>
            </a:r>
            <a:endParaRPr/>
          </a:p>
        </p:txBody>
      </p:sp>
      <p:sp>
        <p:nvSpPr>
          <p:cNvPr id="187" name="Google Shape;187;p19"/>
          <p:cNvSpPr txBox="1">
            <a:spLocks noGrp="1"/>
          </p:cNvSpPr>
          <p:nvPr>
            <p:ph type="body" idx="1"/>
          </p:nvPr>
        </p:nvSpPr>
        <p:spPr>
          <a:xfrm>
            <a:off x="1297500" y="984050"/>
            <a:ext cx="7038900" cy="989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Using a # in a text section can make a title.  The fewer #’s, the bigger the title </a:t>
            </a:r>
            <a:endParaRPr/>
          </a:p>
          <a:p>
            <a:pPr marL="914400" lvl="1" indent="-298450" algn="l" rtl="0">
              <a:spcBef>
                <a:spcPts val="0"/>
              </a:spcBef>
              <a:spcAft>
                <a:spcPts val="0"/>
              </a:spcAft>
              <a:buSzPts val="1100"/>
              <a:buChar char="○"/>
            </a:pPr>
            <a:r>
              <a:rPr lang="en"/>
              <a:t>(think of it as Chapter, section, subsection for 1, 2, and 3 #’s)</a:t>
            </a:r>
            <a:endParaRPr/>
          </a:p>
          <a:p>
            <a:pPr marL="457200" lvl="0" indent="-311150" algn="l" rtl="0">
              <a:spcBef>
                <a:spcPts val="0"/>
              </a:spcBef>
              <a:spcAft>
                <a:spcPts val="0"/>
              </a:spcAft>
              <a:buSzPts val="1300"/>
              <a:buChar char="●"/>
            </a:pPr>
            <a:r>
              <a:rPr lang="en"/>
              <a:t>You have to leave a space between the # and the words, otherwise it just puts the # in your text.</a:t>
            </a:r>
            <a:endParaRPr/>
          </a:p>
        </p:txBody>
      </p:sp>
      <p:pic>
        <p:nvPicPr>
          <p:cNvPr id="188" name="Google Shape;188;p19"/>
          <p:cNvPicPr preferRelativeResize="0"/>
          <p:nvPr/>
        </p:nvPicPr>
        <p:blipFill>
          <a:blip r:embed="rId4">
            <a:alphaModFix/>
          </a:blip>
          <a:stretch>
            <a:fillRect/>
          </a:stretch>
        </p:blipFill>
        <p:spPr>
          <a:xfrm>
            <a:off x="939638" y="2662600"/>
            <a:ext cx="3206520" cy="2043350"/>
          </a:xfrm>
          <a:prstGeom prst="rect">
            <a:avLst/>
          </a:prstGeom>
          <a:noFill/>
          <a:ln>
            <a:noFill/>
          </a:ln>
        </p:spPr>
      </p:pic>
      <p:sp>
        <p:nvSpPr>
          <p:cNvPr id="189" name="Google Shape;189;p19"/>
          <p:cNvSpPr txBox="1"/>
          <p:nvPr/>
        </p:nvSpPr>
        <p:spPr>
          <a:xfrm>
            <a:off x="784300" y="2115563"/>
            <a:ext cx="3517200" cy="363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300">
                <a:solidFill>
                  <a:schemeClr val="lt1"/>
                </a:solidFill>
                <a:latin typeface="Lato"/>
                <a:ea typeface="Lato"/>
                <a:cs typeface="Lato"/>
                <a:sym typeface="Lato"/>
              </a:rPr>
              <a:t>Here is what you write in R Markdown:</a:t>
            </a:r>
            <a:endParaRPr sz="1300">
              <a:solidFill>
                <a:schemeClr val="lt1"/>
              </a:solidFill>
              <a:latin typeface="Lato"/>
              <a:ea typeface="Lato"/>
              <a:cs typeface="Lato"/>
              <a:sym typeface="Lato"/>
            </a:endParaRPr>
          </a:p>
          <a:p>
            <a:pPr marL="0" lvl="0" indent="0" algn="ctr" rtl="0">
              <a:spcBef>
                <a:spcPts val="1600"/>
              </a:spcBef>
              <a:spcAft>
                <a:spcPts val="0"/>
              </a:spcAft>
              <a:buNone/>
            </a:pPr>
            <a:endParaRPr>
              <a:latin typeface="Lato"/>
              <a:ea typeface="Lato"/>
              <a:cs typeface="Lato"/>
              <a:sym typeface="Lato"/>
            </a:endParaRPr>
          </a:p>
        </p:txBody>
      </p:sp>
      <p:sp>
        <p:nvSpPr>
          <p:cNvPr id="190" name="Google Shape;190;p19"/>
          <p:cNvSpPr txBox="1"/>
          <p:nvPr/>
        </p:nvSpPr>
        <p:spPr>
          <a:xfrm>
            <a:off x="4660175" y="2074300"/>
            <a:ext cx="3517200" cy="363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300">
                <a:solidFill>
                  <a:schemeClr val="lt1"/>
                </a:solidFill>
                <a:latin typeface="Lato"/>
                <a:ea typeface="Lato"/>
                <a:cs typeface="Lato"/>
                <a:sym typeface="Lato"/>
              </a:rPr>
              <a:t>Here is what it looks like when you knit it:</a:t>
            </a:r>
            <a:endParaRPr sz="1300">
              <a:solidFill>
                <a:schemeClr val="lt1"/>
              </a:solidFill>
              <a:latin typeface="Lato"/>
              <a:ea typeface="Lato"/>
              <a:cs typeface="Lato"/>
              <a:sym typeface="Lato"/>
            </a:endParaRPr>
          </a:p>
          <a:p>
            <a:pPr marL="0" lvl="0" indent="0" algn="ctr" rtl="0">
              <a:spcBef>
                <a:spcPts val="1600"/>
              </a:spcBef>
              <a:spcAft>
                <a:spcPts val="0"/>
              </a:spcAft>
              <a:buNone/>
            </a:pPr>
            <a:endParaRPr>
              <a:latin typeface="Lato"/>
              <a:ea typeface="Lato"/>
              <a:cs typeface="Lato"/>
              <a:sym typeface="Lato"/>
            </a:endParaRPr>
          </a:p>
          <a:p>
            <a:pPr marL="0" lvl="0" indent="0" algn="ctr" rtl="0">
              <a:spcBef>
                <a:spcPts val="0"/>
              </a:spcBef>
              <a:spcAft>
                <a:spcPts val="0"/>
              </a:spcAft>
              <a:buNone/>
            </a:pPr>
            <a:endParaRPr sz="1300">
              <a:solidFill>
                <a:schemeClr val="lt1"/>
              </a:solidFill>
              <a:latin typeface="Lato"/>
              <a:ea typeface="Lato"/>
              <a:cs typeface="Lato"/>
              <a:sym typeface="Lato"/>
            </a:endParaRPr>
          </a:p>
        </p:txBody>
      </p:sp>
      <p:cxnSp>
        <p:nvCxnSpPr>
          <p:cNvPr id="191" name="Google Shape;191;p19"/>
          <p:cNvCxnSpPr/>
          <p:nvPr/>
        </p:nvCxnSpPr>
        <p:spPr>
          <a:xfrm rot="10800000" flipH="1">
            <a:off x="4222358" y="3682175"/>
            <a:ext cx="477300" cy="2100"/>
          </a:xfrm>
          <a:prstGeom prst="straightConnector1">
            <a:avLst/>
          </a:prstGeom>
          <a:noFill/>
          <a:ln w="38100" cap="flat" cmpd="sng">
            <a:solidFill>
              <a:srgbClr val="FF0000"/>
            </a:solidFill>
            <a:prstDash val="solid"/>
            <a:round/>
            <a:headEnd type="none" w="med" len="med"/>
            <a:tailEnd type="triangl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knitting, and how does it work?</a:t>
            </a:r>
            <a:endParaRPr/>
          </a:p>
        </p:txBody>
      </p:sp>
      <p:sp>
        <p:nvSpPr>
          <p:cNvPr id="197" name="Google Shape;197;p20"/>
          <p:cNvSpPr txBox="1">
            <a:spLocks noGrp="1"/>
          </p:cNvSpPr>
          <p:nvPr>
            <p:ph type="body" idx="1"/>
          </p:nvPr>
        </p:nvSpPr>
        <p:spPr>
          <a:xfrm>
            <a:off x="1297500" y="1018475"/>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Knitting is how we take our R Markdown file and convert it to a more convenient way to look at all the text, code, and code output in the same place.</a:t>
            </a:r>
            <a:endParaRPr/>
          </a:p>
          <a:p>
            <a:pPr marL="457200" lvl="0" indent="-311150" algn="l" rtl="0">
              <a:spcBef>
                <a:spcPts val="0"/>
              </a:spcBef>
              <a:spcAft>
                <a:spcPts val="0"/>
              </a:spcAft>
              <a:buSzPts val="1300"/>
              <a:buChar char="●"/>
            </a:pPr>
            <a:r>
              <a:rPr lang="en"/>
              <a:t>We can knit using the Knit button, which looks like this:</a:t>
            </a:r>
            <a:endParaRPr/>
          </a:p>
          <a:p>
            <a:pPr marL="457200" lvl="0" indent="0" algn="l" rtl="0">
              <a:spcBef>
                <a:spcPts val="1600"/>
              </a:spcBef>
              <a:spcAft>
                <a:spcPts val="0"/>
              </a:spcAft>
              <a:buNone/>
            </a:pPr>
            <a:endParaRPr/>
          </a:p>
          <a:p>
            <a:pPr marL="457200" lvl="0" indent="-311150" algn="l" rtl="0">
              <a:spcBef>
                <a:spcPts val="1600"/>
              </a:spcBef>
              <a:spcAft>
                <a:spcPts val="0"/>
              </a:spcAft>
              <a:buSzPts val="1300"/>
              <a:buChar char="●"/>
            </a:pPr>
            <a:r>
              <a:rPr lang="en"/>
              <a:t>The file will knit to the document listed near the top of your R Markdown document, like an html document here: </a:t>
            </a:r>
            <a:endParaRPr/>
          </a:p>
          <a:p>
            <a:pPr marL="457200" lvl="0" indent="0" algn="l" rtl="0">
              <a:spcBef>
                <a:spcPts val="1600"/>
              </a:spcBef>
              <a:spcAft>
                <a:spcPts val="0"/>
              </a:spcAft>
              <a:buNone/>
            </a:pPr>
            <a:endParaRPr/>
          </a:p>
          <a:p>
            <a:pPr marL="457200" lvl="0" indent="0" algn="l" rtl="0">
              <a:spcBef>
                <a:spcPts val="1600"/>
              </a:spcBef>
              <a:spcAft>
                <a:spcPts val="0"/>
              </a:spcAft>
              <a:buNone/>
            </a:pPr>
            <a:endParaRPr/>
          </a:p>
          <a:p>
            <a:pPr marL="457200" lvl="0" indent="0" algn="l" rtl="0">
              <a:spcBef>
                <a:spcPts val="1600"/>
              </a:spcBef>
              <a:spcAft>
                <a:spcPts val="0"/>
              </a:spcAft>
              <a:buNone/>
            </a:pPr>
            <a:endParaRPr/>
          </a:p>
          <a:p>
            <a:pPr marL="457200" lvl="0" indent="-311150" algn="l" rtl="0">
              <a:spcBef>
                <a:spcPts val="1600"/>
              </a:spcBef>
              <a:spcAft>
                <a:spcPts val="0"/>
              </a:spcAft>
              <a:buSzPts val="1300"/>
              <a:buChar char="●"/>
            </a:pPr>
            <a:r>
              <a:rPr lang="en"/>
              <a:t>In many cases, you’ll try to knit, but it won’t work and you’ll get an </a:t>
            </a:r>
            <a:r>
              <a:rPr lang="en">
                <a:solidFill>
                  <a:srgbClr val="FF0000"/>
                </a:solidFill>
              </a:rPr>
              <a:t>error</a:t>
            </a:r>
            <a:r>
              <a:rPr lang="en"/>
              <a:t>.  This is quite common, including for me!   </a:t>
            </a:r>
            <a:r>
              <a:rPr lang="en">
                <a:solidFill>
                  <a:srgbClr val="FF0000"/>
                </a:solidFill>
              </a:rPr>
              <a:t>It means there’s a code error somewhere</a:t>
            </a:r>
            <a:r>
              <a:rPr lang="en"/>
              <a:t>, or the R Markdown formatting syntax is messed up.    </a:t>
            </a:r>
            <a:endParaRPr/>
          </a:p>
        </p:txBody>
      </p:sp>
      <p:pic>
        <p:nvPicPr>
          <p:cNvPr id="198" name="Google Shape;198;p20"/>
          <p:cNvPicPr preferRelativeResize="0"/>
          <p:nvPr/>
        </p:nvPicPr>
        <p:blipFill rotWithShape="1">
          <a:blip r:embed="rId3">
            <a:alphaModFix/>
          </a:blip>
          <a:srcRect b="14310"/>
          <a:stretch/>
        </p:blipFill>
        <p:spPr>
          <a:xfrm>
            <a:off x="5570825" y="1858500"/>
            <a:ext cx="1851325" cy="444900"/>
          </a:xfrm>
          <a:prstGeom prst="rect">
            <a:avLst/>
          </a:prstGeom>
          <a:noFill/>
          <a:ln>
            <a:noFill/>
          </a:ln>
        </p:spPr>
      </p:pic>
      <p:pic>
        <p:nvPicPr>
          <p:cNvPr id="199" name="Google Shape;199;p20"/>
          <p:cNvPicPr preferRelativeResize="0"/>
          <p:nvPr/>
        </p:nvPicPr>
        <p:blipFill>
          <a:blip r:embed="rId4">
            <a:alphaModFix/>
          </a:blip>
          <a:stretch>
            <a:fillRect/>
          </a:stretch>
        </p:blipFill>
        <p:spPr>
          <a:xfrm>
            <a:off x="3724550" y="2711525"/>
            <a:ext cx="2259100" cy="1336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pic>
        <p:nvPicPr>
          <p:cNvPr id="204" name="Google Shape;204;p21"/>
          <p:cNvPicPr preferRelativeResize="0"/>
          <p:nvPr/>
        </p:nvPicPr>
        <p:blipFill rotWithShape="1">
          <a:blip r:embed="rId3">
            <a:alphaModFix/>
          </a:blip>
          <a:srcRect r="2695"/>
          <a:stretch/>
        </p:blipFill>
        <p:spPr>
          <a:xfrm>
            <a:off x="387800" y="2425400"/>
            <a:ext cx="8368400" cy="630200"/>
          </a:xfrm>
          <a:prstGeom prst="rect">
            <a:avLst/>
          </a:prstGeom>
          <a:noFill/>
          <a:ln>
            <a:noFill/>
          </a:ln>
        </p:spPr>
      </p:pic>
      <p:sp>
        <p:nvSpPr>
          <p:cNvPr id="205" name="Google Shape;205;p21"/>
          <p:cNvSpPr txBox="1">
            <a:spLocks noGrp="1"/>
          </p:cNvSpPr>
          <p:nvPr>
            <p:ph type="title"/>
          </p:nvPr>
        </p:nvSpPr>
        <p:spPr>
          <a:xfrm>
            <a:off x="1306500" y="25130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t>Errors when knitting happen all the time! </a:t>
            </a:r>
            <a:endParaRPr sz="3200"/>
          </a:p>
        </p:txBody>
      </p:sp>
      <p:sp>
        <p:nvSpPr>
          <p:cNvPr id="206" name="Google Shape;206;p21"/>
          <p:cNvSpPr txBox="1">
            <a:spLocks noGrp="1"/>
          </p:cNvSpPr>
          <p:nvPr>
            <p:ph type="body" idx="1"/>
          </p:nvPr>
        </p:nvSpPr>
        <p:spPr>
          <a:xfrm>
            <a:off x="668250" y="1435750"/>
            <a:ext cx="7946100" cy="6303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00"/>
              <a:t>When you get the error, it will tell you where the error is, as well as details about that error.  </a:t>
            </a:r>
            <a:endParaRPr sz="1200"/>
          </a:p>
          <a:p>
            <a:pPr marL="0" lvl="0" indent="0" algn="l" rtl="0">
              <a:lnSpc>
                <a:spcPct val="100000"/>
              </a:lnSpc>
              <a:spcBef>
                <a:spcPts val="1600"/>
              </a:spcBef>
              <a:spcAft>
                <a:spcPts val="1600"/>
              </a:spcAft>
              <a:buNone/>
            </a:pPr>
            <a:r>
              <a:rPr lang="en" sz="1200">
                <a:solidFill>
                  <a:schemeClr val="lt2"/>
                </a:solidFill>
              </a:rPr>
              <a:t>In this example, it’s a big jumble, but the takeaway is </a:t>
            </a:r>
            <a:r>
              <a:rPr lang="en" sz="1200">
                <a:solidFill>
                  <a:srgbClr val="FF0000"/>
                </a:solidFill>
              </a:rPr>
              <a:t>“unexpected `)` “</a:t>
            </a:r>
            <a:r>
              <a:rPr lang="en" sz="1200">
                <a:solidFill>
                  <a:schemeClr val="lt2"/>
                </a:solidFill>
              </a:rPr>
              <a:t>, as well as the last part of the code it read being mean(mtcars$) ).  </a:t>
            </a:r>
            <a:endParaRPr sz="1200">
              <a:solidFill>
                <a:schemeClr val="lt2"/>
              </a:solidFill>
            </a:endParaRPr>
          </a:p>
        </p:txBody>
      </p:sp>
      <p:pic>
        <p:nvPicPr>
          <p:cNvPr id="207" name="Google Shape;207;p21"/>
          <p:cNvPicPr preferRelativeResize="0"/>
          <p:nvPr/>
        </p:nvPicPr>
        <p:blipFill rotWithShape="1">
          <a:blip r:embed="rId4">
            <a:alphaModFix/>
          </a:blip>
          <a:srcRect l="3860" r="39782"/>
          <a:stretch/>
        </p:blipFill>
        <p:spPr>
          <a:xfrm>
            <a:off x="6096700" y="3486900"/>
            <a:ext cx="2823525" cy="1314450"/>
          </a:xfrm>
          <a:prstGeom prst="rect">
            <a:avLst/>
          </a:prstGeom>
          <a:noFill/>
          <a:ln>
            <a:noFill/>
          </a:ln>
        </p:spPr>
      </p:pic>
      <p:sp>
        <p:nvSpPr>
          <p:cNvPr id="208" name="Google Shape;208;p21"/>
          <p:cNvSpPr txBox="1"/>
          <p:nvPr/>
        </p:nvSpPr>
        <p:spPr>
          <a:xfrm>
            <a:off x="668250" y="3308600"/>
            <a:ext cx="5281500" cy="1679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00">
                <a:solidFill>
                  <a:schemeClr val="lt1"/>
                </a:solidFill>
                <a:latin typeface="Lato"/>
                <a:ea typeface="Lato"/>
                <a:cs typeface="Lato"/>
                <a:sym typeface="Lato"/>
              </a:rPr>
              <a:t>From there, you can go to line 15 and try to see why that “ </a:t>
            </a:r>
            <a:r>
              <a:rPr lang="en" sz="1100">
                <a:solidFill>
                  <a:srgbClr val="FF0000"/>
                </a:solidFill>
                <a:latin typeface="Lato"/>
                <a:ea typeface="Lato"/>
                <a:cs typeface="Lato"/>
                <a:sym typeface="Lato"/>
              </a:rPr>
              <a:t> ) </a:t>
            </a:r>
            <a:r>
              <a:rPr lang="en" sz="1100">
                <a:solidFill>
                  <a:srgbClr val="FFFFFF"/>
                </a:solidFill>
                <a:latin typeface="Lato"/>
                <a:ea typeface="Lato"/>
                <a:cs typeface="Lato"/>
                <a:sym typeface="Lato"/>
              </a:rPr>
              <a:t>“ </a:t>
            </a:r>
            <a:r>
              <a:rPr lang="en" sz="1100">
                <a:solidFill>
                  <a:schemeClr val="lt1"/>
                </a:solidFill>
                <a:latin typeface="Lato"/>
                <a:ea typeface="Lato"/>
                <a:cs typeface="Lato"/>
                <a:sym typeface="Lato"/>
              </a:rPr>
              <a:t>was unexpected. </a:t>
            </a:r>
            <a:endParaRPr sz="1100">
              <a:solidFill>
                <a:schemeClr val="lt1"/>
              </a:solidFill>
              <a:latin typeface="Lato"/>
              <a:ea typeface="Lato"/>
              <a:cs typeface="Lato"/>
              <a:sym typeface="Lato"/>
            </a:endParaRPr>
          </a:p>
          <a:p>
            <a:pPr marL="0" lvl="0" indent="0" algn="l" rtl="0">
              <a:lnSpc>
                <a:spcPct val="115000"/>
              </a:lnSpc>
              <a:spcBef>
                <a:spcPts val="1600"/>
              </a:spcBef>
              <a:spcAft>
                <a:spcPts val="0"/>
              </a:spcAft>
              <a:buNone/>
            </a:pPr>
            <a:r>
              <a:rPr lang="en" sz="1100">
                <a:solidFill>
                  <a:schemeClr val="lt2"/>
                </a:solidFill>
                <a:latin typeface="Lato"/>
                <a:ea typeface="Lato"/>
                <a:cs typeface="Lato"/>
                <a:sym typeface="Lato"/>
              </a:rPr>
              <a:t>Note:  the error is actually on line 16 instead of 15 -- the line isn’t always exact, but it usually gets you in the ballpark.</a:t>
            </a:r>
            <a:endParaRPr sz="1100">
              <a:solidFill>
                <a:schemeClr val="lt2"/>
              </a:solidFill>
              <a:latin typeface="Lato"/>
              <a:ea typeface="Lato"/>
              <a:cs typeface="Lato"/>
              <a:sym typeface="Lato"/>
            </a:endParaRPr>
          </a:p>
          <a:p>
            <a:pPr marL="0" lvl="0" indent="0" algn="l" rtl="0">
              <a:lnSpc>
                <a:spcPct val="115000"/>
              </a:lnSpc>
              <a:spcBef>
                <a:spcPts val="1600"/>
              </a:spcBef>
              <a:spcAft>
                <a:spcPts val="0"/>
              </a:spcAft>
              <a:buNone/>
            </a:pPr>
            <a:r>
              <a:rPr lang="en" sz="1000">
                <a:solidFill>
                  <a:srgbClr val="FFFFFF"/>
                </a:solidFill>
                <a:latin typeface="Lato"/>
                <a:ea typeface="Lato"/>
                <a:cs typeface="Lato"/>
                <a:sym typeface="Lato"/>
              </a:rPr>
              <a:t>If you can’t find any obvious error or a change you can do to make it knit, you can usually just copy and paste the first part of the error in Google (from Error to unexpected `)` or so in this example), and you will probably find troubleshooting for that error!</a:t>
            </a:r>
            <a:endParaRPr sz="1000">
              <a:solidFill>
                <a:srgbClr val="FFFFFF"/>
              </a:solidFill>
              <a:latin typeface="Lato"/>
              <a:ea typeface="Lato"/>
              <a:cs typeface="Lato"/>
              <a:sym typeface="Lato"/>
            </a:endParaRPr>
          </a:p>
          <a:p>
            <a:pPr marL="0" lvl="0" indent="0" algn="l" rtl="0">
              <a:spcBef>
                <a:spcPts val="1600"/>
              </a:spcBef>
              <a:spcAft>
                <a:spcPts val="0"/>
              </a:spcAft>
              <a:buNone/>
            </a:pPr>
            <a:endParaRPr>
              <a:latin typeface="Lato"/>
              <a:ea typeface="Lato"/>
              <a:cs typeface="Lato"/>
              <a:sym typeface="Lato"/>
            </a:endParaRPr>
          </a:p>
        </p:txBody>
      </p:sp>
      <p:cxnSp>
        <p:nvCxnSpPr>
          <p:cNvPr id="209" name="Google Shape;209;p21"/>
          <p:cNvCxnSpPr/>
          <p:nvPr/>
        </p:nvCxnSpPr>
        <p:spPr>
          <a:xfrm rot="10800000" flipH="1">
            <a:off x="5696300" y="2639500"/>
            <a:ext cx="1132800" cy="4200"/>
          </a:xfrm>
          <a:prstGeom prst="straightConnector1">
            <a:avLst/>
          </a:prstGeom>
          <a:noFill/>
          <a:ln w="19050" cap="flat" cmpd="sng">
            <a:solidFill>
              <a:srgbClr val="FF0000"/>
            </a:solidFill>
            <a:prstDash val="solid"/>
            <a:round/>
            <a:headEnd type="none" w="med" len="med"/>
            <a:tailEnd type="none" w="med" len="med"/>
          </a:ln>
        </p:spPr>
      </p:cxnSp>
      <p:cxnSp>
        <p:nvCxnSpPr>
          <p:cNvPr id="210" name="Google Shape;210;p21"/>
          <p:cNvCxnSpPr/>
          <p:nvPr/>
        </p:nvCxnSpPr>
        <p:spPr>
          <a:xfrm rot="10800000" flipH="1">
            <a:off x="7365050" y="4437475"/>
            <a:ext cx="1132800" cy="4200"/>
          </a:xfrm>
          <a:prstGeom prst="straightConnector1">
            <a:avLst/>
          </a:prstGeom>
          <a:noFill/>
          <a:ln w="19050" cap="flat" cmpd="sng">
            <a:solidFill>
              <a:srgbClr val="FF0000"/>
            </a:solidFill>
            <a:prstDash val="solid"/>
            <a:round/>
            <a:headEnd type="none" w="med" len="med"/>
            <a:tailEnd type="none" w="med" len="med"/>
          </a:ln>
        </p:spPr>
      </p:cxn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1105</Words>
  <Application>Microsoft Office PowerPoint</Application>
  <PresentationFormat>On-screen Show (16:9)</PresentationFormat>
  <Paragraphs>82</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Montserrat</vt:lpstr>
      <vt:lpstr>Lato</vt:lpstr>
      <vt:lpstr>Arial</vt:lpstr>
      <vt:lpstr>Focus</vt:lpstr>
      <vt:lpstr>STA 101 R Markdown Tutorial</vt:lpstr>
      <vt:lpstr>Submission Guidelines for Lab 2</vt:lpstr>
      <vt:lpstr>Is this an R Markdown file?</vt:lpstr>
      <vt:lpstr>What do I need in my R Markdown document?</vt:lpstr>
      <vt:lpstr>Text vs. Code in R Markdown</vt:lpstr>
      <vt:lpstr>Text &amp; Code when Knitted</vt:lpstr>
      <vt:lpstr>Titles in R Markdown</vt:lpstr>
      <vt:lpstr>What is knitting, and how does it work?</vt:lpstr>
      <vt:lpstr>Errors when knitting happen all the time! </vt:lpstr>
      <vt:lpstr>Common Errors</vt:lpstr>
      <vt:lpstr>I can’t resolve my errors.  How do I show them to my TA?</vt:lpstr>
      <vt:lpstr>Screen Recording of how to make an R Markdown file for your Labs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 101 R Markdown Tutorial</dc:title>
  <dc:creator>Jacob Smith</dc:creator>
  <cp:lastModifiedBy>Jacob Smith</cp:lastModifiedBy>
  <cp:revision>1</cp:revision>
  <dcterms:modified xsi:type="dcterms:W3CDTF">2021-01-19T17:22:48Z</dcterms:modified>
</cp:coreProperties>
</file>