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12/5/16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12/5/16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Recent Developments in Virtual Reality(VR)</a:t>
            </a:r>
            <a:endParaRPr lang="en-US" dirty="0"/>
          </a:p>
        </p:txBody>
      </p:sp>
      <p:sp>
        <p:nvSpPr>
          <p:cNvPr id="3" name="Subtitle 2"/>
          <p:cNvSpPr>
            <a:spLocks noGrp="1"/>
          </p:cNvSpPr>
          <p:nvPr>
            <p:ph type="subTitle" idx="1"/>
          </p:nvPr>
        </p:nvSpPr>
        <p:spPr/>
        <p:txBody>
          <a:bodyPr/>
          <a:lstStyle/>
          <a:p>
            <a:r>
              <a:rPr lang="en-US" dirty="0" smtClean="0"/>
              <a:t>Jacob Floisand</a:t>
            </a:r>
            <a:endParaRPr lang="en-US" dirty="0"/>
          </a:p>
        </p:txBody>
      </p:sp>
    </p:spTree>
    <p:extLst>
      <p:ext uri="{BB962C8B-B14F-4D97-AF65-F5344CB8AC3E}">
        <p14:creationId xmlns:p14="http://schemas.microsoft.com/office/powerpoint/2010/main" val="194583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Reality</a:t>
            </a:r>
            <a:endParaRPr lang="en-US" dirty="0"/>
          </a:p>
        </p:txBody>
      </p:sp>
      <p:sp>
        <p:nvSpPr>
          <p:cNvPr id="3" name="Content Placeholder 2"/>
          <p:cNvSpPr>
            <a:spLocks noGrp="1"/>
          </p:cNvSpPr>
          <p:nvPr>
            <p:ph idx="1"/>
          </p:nvPr>
        </p:nvSpPr>
        <p:spPr>
          <a:xfrm>
            <a:off x="3869268" y="864108"/>
            <a:ext cx="7315200" cy="1636205"/>
          </a:xfrm>
        </p:spPr>
        <p:txBody>
          <a:bodyPr/>
          <a:lstStyle/>
          <a:p>
            <a:r>
              <a:rPr lang="en-US" dirty="0" smtClean="0"/>
              <a:t>VR is “an approach to user-computer interface that involves real-time simulation of an environment, scenario, or activity that allows for user interaction via multiple sensory channels.”(1)</a:t>
            </a:r>
            <a:endParaRPr lang="en-US" dirty="0"/>
          </a:p>
        </p:txBody>
      </p:sp>
      <p:pic>
        <p:nvPicPr>
          <p:cNvPr id="4" name="Picture 3"/>
          <p:cNvPicPr>
            <a:picLocks noChangeAspect="1"/>
          </p:cNvPicPr>
          <p:nvPr/>
        </p:nvPicPr>
        <p:blipFill>
          <a:blip r:embed="rId2"/>
          <a:stretch>
            <a:fillRect/>
          </a:stretch>
        </p:blipFill>
        <p:spPr>
          <a:xfrm>
            <a:off x="5126567" y="2379101"/>
            <a:ext cx="4203169" cy="4203169"/>
          </a:xfrm>
          <a:prstGeom prst="rect">
            <a:avLst/>
          </a:prstGeom>
        </p:spPr>
      </p:pic>
      <p:sp>
        <p:nvSpPr>
          <p:cNvPr id="5" name="TextBox 4"/>
          <p:cNvSpPr txBox="1"/>
          <p:nvPr/>
        </p:nvSpPr>
        <p:spPr>
          <a:xfrm>
            <a:off x="9440883" y="6341423"/>
            <a:ext cx="393056" cy="369332"/>
          </a:xfrm>
          <a:prstGeom prst="rect">
            <a:avLst/>
          </a:prstGeom>
          <a:noFill/>
        </p:spPr>
        <p:txBody>
          <a:bodyPr wrap="none" rtlCol="0">
            <a:spAutoFit/>
          </a:bodyPr>
          <a:lstStyle/>
          <a:p>
            <a:r>
              <a:rPr lang="en-US" dirty="0" smtClean="0"/>
              <a:t>11</a:t>
            </a:r>
            <a:endParaRPr lang="en-US" dirty="0"/>
          </a:p>
        </p:txBody>
      </p:sp>
    </p:spTree>
    <p:extLst>
      <p:ext uri="{BB962C8B-B14F-4D97-AF65-F5344CB8AC3E}">
        <p14:creationId xmlns:p14="http://schemas.microsoft.com/office/powerpoint/2010/main" val="1512714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uses	</a:t>
            </a:r>
            <a:endParaRPr lang="en-US" dirty="0"/>
          </a:p>
        </p:txBody>
      </p:sp>
      <p:sp>
        <p:nvSpPr>
          <p:cNvPr id="3" name="Content Placeholder 2"/>
          <p:cNvSpPr>
            <a:spLocks noGrp="1"/>
          </p:cNvSpPr>
          <p:nvPr>
            <p:ph idx="1"/>
          </p:nvPr>
        </p:nvSpPr>
        <p:spPr>
          <a:xfrm>
            <a:off x="3632200" y="859536"/>
            <a:ext cx="7315200" cy="2564892"/>
          </a:xfrm>
        </p:spPr>
        <p:txBody>
          <a:bodyPr/>
          <a:lstStyle/>
          <a:p>
            <a:r>
              <a:rPr lang="en-US" dirty="0" smtClean="0"/>
              <a:t>The </a:t>
            </a:r>
            <a:r>
              <a:rPr lang="en-US" dirty="0" err="1" smtClean="0"/>
              <a:t>PneuGlove</a:t>
            </a:r>
            <a:r>
              <a:rPr lang="en-US" dirty="0" smtClean="0"/>
              <a:t> is a glove with air pockets built into it. When the pockets fill with air they can create both resistance and assistance.(3)</a:t>
            </a:r>
            <a:endParaRPr lang="en-US" dirty="0"/>
          </a:p>
        </p:txBody>
      </p:sp>
      <p:pic>
        <p:nvPicPr>
          <p:cNvPr id="6" name="Picture 5"/>
          <p:cNvPicPr>
            <a:picLocks noChangeAspect="1"/>
          </p:cNvPicPr>
          <p:nvPr/>
        </p:nvPicPr>
        <p:blipFill rotWithShape="1">
          <a:blip r:embed="rId2"/>
          <a:srcRect l="66345" t="-963"/>
          <a:stretch/>
        </p:blipFill>
        <p:spPr>
          <a:xfrm>
            <a:off x="5342742" y="2206632"/>
            <a:ext cx="3397497" cy="4651368"/>
          </a:xfrm>
          <a:prstGeom prst="rect">
            <a:avLst/>
          </a:prstGeom>
        </p:spPr>
      </p:pic>
    </p:spTree>
    <p:extLst>
      <p:ext uri="{BB962C8B-B14F-4D97-AF65-F5344CB8AC3E}">
        <p14:creationId xmlns:p14="http://schemas.microsoft.com/office/powerpoint/2010/main" val="361746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Rehabilitation Gaming System</a:t>
            </a:r>
            <a:r>
              <a:rPr lang="en-US" dirty="0"/>
              <a:t> </a:t>
            </a:r>
            <a:r>
              <a:rPr lang="en-US" dirty="0" smtClean="0"/>
              <a:t>(RGS)</a:t>
            </a:r>
            <a:endParaRPr lang="en-US" dirty="0"/>
          </a:p>
        </p:txBody>
      </p:sp>
      <p:sp>
        <p:nvSpPr>
          <p:cNvPr id="3" name="Content Placeholder 2"/>
          <p:cNvSpPr>
            <a:spLocks noGrp="1"/>
          </p:cNvSpPr>
          <p:nvPr>
            <p:ph idx="1"/>
          </p:nvPr>
        </p:nvSpPr>
        <p:spPr>
          <a:xfrm>
            <a:off x="3869268" y="864108"/>
            <a:ext cx="7315200" cy="2472858"/>
          </a:xfrm>
        </p:spPr>
        <p:txBody>
          <a:bodyPr/>
          <a:lstStyle/>
          <a:p>
            <a:r>
              <a:rPr lang="en-US" dirty="0" smtClean="0"/>
              <a:t>The RGS consists of virtual spheroids being launched at the user at varying speeds, sizes, and distances. The RGS knows whether the user catches them or not and it automatically adjusts the difficulty.(2)</a:t>
            </a:r>
            <a:endParaRPr lang="en-US" dirty="0"/>
          </a:p>
        </p:txBody>
      </p:sp>
      <p:pic>
        <p:nvPicPr>
          <p:cNvPr id="4" name="Picture 3"/>
          <p:cNvPicPr>
            <a:picLocks noChangeAspect="1"/>
          </p:cNvPicPr>
          <p:nvPr/>
        </p:nvPicPr>
        <p:blipFill>
          <a:blip r:embed="rId2"/>
          <a:stretch>
            <a:fillRect/>
          </a:stretch>
        </p:blipFill>
        <p:spPr>
          <a:xfrm>
            <a:off x="4702957" y="2679484"/>
            <a:ext cx="5379193" cy="3807743"/>
          </a:xfrm>
          <a:prstGeom prst="rect">
            <a:avLst/>
          </a:prstGeom>
        </p:spPr>
      </p:pic>
    </p:spTree>
    <p:extLst>
      <p:ext uri="{BB962C8B-B14F-4D97-AF65-F5344CB8AC3E}">
        <p14:creationId xmlns:p14="http://schemas.microsoft.com/office/powerpoint/2010/main" val="1070278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results attained when veterans use VR.</a:t>
            </a:r>
            <a:endParaRPr lang="en-US" dirty="0"/>
          </a:p>
        </p:txBody>
      </p:sp>
      <p:sp>
        <p:nvSpPr>
          <p:cNvPr id="3" name="Content Placeholder 2"/>
          <p:cNvSpPr>
            <a:spLocks noGrp="1"/>
          </p:cNvSpPr>
          <p:nvPr>
            <p:ph idx="1"/>
          </p:nvPr>
        </p:nvSpPr>
        <p:spPr/>
        <p:txBody>
          <a:bodyPr/>
          <a:lstStyle/>
          <a:p>
            <a:r>
              <a:rPr lang="en-US" dirty="0" smtClean="0"/>
              <a:t>Tests show that veterans afflicted with PTSD react similarly to treatment using </a:t>
            </a:r>
            <a:r>
              <a:rPr lang="en-US" dirty="0"/>
              <a:t>Virtual Reality Exposure </a:t>
            </a:r>
            <a:r>
              <a:rPr lang="en-US" dirty="0" smtClean="0"/>
              <a:t>(VRE) v treatment with just Exposure Therapy (ET)(10).</a:t>
            </a:r>
          </a:p>
          <a:p>
            <a:r>
              <a:rPr lang="en-US" dirty="0" smtClean="0"/>
              <a:t>Virtual Iraq created just for this purpose.</a:t>
            </a:r>
            <a:endParaRPr lang="en-US" dirty="0"/>
          </a:p>
        </p:txBody>
      </p:sp>
    </p:spTree>
    <p:extLst>
      <p:ext uri="{BB962C8B-B14F-4D97-AF65-F5344CB8AC3E}">
        <p14:creationId xmlns:p14="http://schemas.microsoft.com/office/powerpoint/2010/main" val="87103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Laparoscopic Surgery Training in VR.</a:t>
            </a:r>
            <a:endParaRPr lang="en-US" dirty="0"/>
          </a:p>
        </p:txBody>
      </p:sp>
      <p:sp>
        <p:nvSpPr>
          <p:cNvPr id="3" name="Content Placeholder 2"/>
          <p:cNvSpPr>
            <a:spLocks noGrp="1"/>
          </p:cNvSpPr>
          <p:nvPr>
            <p:ph idx="1"/>
          </p:nvPr>
        </p:nvSpPr>
        <p:spPr>
          <a:xfrm>
            <a:off x="3869268" y="864108"/>
            <a:ext cx="7315200" cy="1721930"/>
          </a:xfrm>
        </p:spPr>
        <p:txBody>
          <a:bodyPr/>
          <a:lstStyle/>
          <a:p>
            <a:r>
              <a:rPr lang="en-US" dirty="0" smtClean="0"/>
              <a:t>Tech augmented surgical equipment can be used to determine exact statistics as far as how many movements the surgeon performs and the speed of the operation(6).</a:t>
            </a:r>
            <a:endParaRPr lang="en-US" dirty="0"/>
          </a:p>
        </p:txBody>
      </p:sp>
      <p:pic>
        <p:nvPicPr>
          <p:cNvPr id="5" name="Picture 4"/>
          <p:cNvPicPr>
            <a:picLocks noChangeAspect="1"/>
          </p:cNvPicPr>
          <p:nvPr/>
        </p:nvPicPr>
        <p:blipFill>
          <a:blip r:embed="rId2"/>
          <a:stretch>
            <a:fillRect/>
          </a:stretch>
        </p:blipFill>
        <p:spPr>
          <a:xfrm>
            <a:off x="3557813" y="2586038"/>
            <a:ext cx="8237639" cy="3243262"/>
          </a:xfrm>
          <a:prstGeom prst="rect">
            <a:avLst/>
          </a:prstGeom>
        </p:spPr>
      </p:pic>
    </p:spTree>
    <p:extLst>
      <p:ext uri="{BB962C8B-B14F-4D97-AF65-F5344CB8AC3E}">
        <p14:creationId xmlns:p14="http://schemas.microsoft.com/office/powerpoint/2010/main" val="1516086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VR is still a growing technology. It’s ability of “presence” allows us access to training and healing like we’ve never had before.</a:t>
            </a:r>
            <a:endParaRPr lang="en-US" dirty="0"/>
          </a:p>
        </p:txBody>
      </p:sp>
    </p:spTree>
    <p:extLst>
      <p:ext uri="{BB962C8B-B14F-4D97-AF65-F5344CB8AC3E}">
        <p14:creationId xmlns:p14="http://schemas.microsoft.com/office/powerpoint/2010/main" val="1539366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17619" y="2660072"/>
            <a:ext cx="4168239" cy="769441"/>
          </a:xfrm>
          <a:prstGeom prst="rect">
            <a:avLst/>
          </a:prstGeom>
          <a:noFill/>
        </p:spPr>
        <p:txBody>
          <a:bodyPr wrap="square" rtlCol="0">
            <a:spAutoFit/>
          </a:bodyPr>
          <a:lstStyle/>
          <a:p>
            <a:r>
              <a:rPr lang="en-US" sz="4400" dirty="0" smtClean="0"/>
              <a:t>Questions?</a:t>
            </a:r>
          </a:p>
        </p:txBody>
      </p:sp>
    </p:spTree>
    <p:extLst>
      <p:ext uri="{BB962C8B-B14F-4D97-AF65-F5344CB8AC3E}">
        <p14:creationId xmlns:p14="http://schemas.microsoft.com/office/powerpoint/2010/main" val="1083082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9623" y="491156"/>
            <a:ext cx="1039067" cy="369332"/>
          </a:xfrm>
          <a:prstGeom prst="rect">
            <a:avLst/>
          </a:prstGeom>
          <a:noFill/>
        </p:spPr>
        <p:txBody>
          <a:bodyPr wrap="none" rtlCol="0">
            <a:spAutoFit/>
          </a:bodyPr>
          <a:lstStyle/>
          <a:p>
            <a:r>
              <a:rPr lang="en-US" smtClean="0"/>
              <a:t>Citations</a:t>
            </a:r>
          </a:p>
        </p:txBody>
      </p:sp>
      <p:sp>
        <p:nvSpPr>
          <p:cNvPr id="3" name="TextBox 2"/>
          <p:cNvSpPr txBox="1"/>
          <p:nvPr/>
        </p:nvSpPr>
        <p:spPr>
          <a:xfrm>
            <a:off x="178130" y="1163782"/>
            <a:ext cx="10569753" cy="276999"/>
          </a:xfrm>
          <a:prstGeom prst="rect">
            <a:avLst/>
          </a:prstGeom>
          <a:noFill/>
        </p:spPr>
        <p:txBody>
          <a:bodyPr wrap="none" rtlCol="0">
            <a:spAutoFit/>
          </a:bodyPr>
          <a:lstStyle/>
          <a:p>
            <a:r>
              <a:rPr lang="en-US" sz="1200" dirty="0" err="1"/>
              <a:t>Adamovich</a:t>
            </a:r>
            <a:r>
              <a:rPr lang="en-US" sz="1200" dirty="0"/>
              <a:t>, S. V., et al. "Sensorimotor Training in Virtual Reality: A Review." </a:t>
            </a:r>
            <a:r>
              <a:rPr lang="en-US" sz="1200" i="1" dirty="0" err="1"/>
              <a:t>NeuroRehabilitation</a:t>
            </a:r>
            <a:r>
              <a:rPr lang="en-US" sz="1200" dirty="0"/>
              <a:t> 25.1 (2009): 29-44. </a:t>
            </a:r>
            <a:r>
              <a:rPr lang="en-US" sz="1200" i="1" dirty="0"/>
              <a:t>SCOPUS. </a:t>
            </a:r>
            <a:r>
              <a:rPr lang="en-US" sz="1200" dirty="0"/>
              <a:t>Web. 6 Dec. 2016</a:t>
            </a:r>
            <a:r>
              <a:rPr lang="en-US" sz="1200" dirty="0" smtClean="0"/>
              <a:t>. (Sensorimotor review)</a:t>
            </a:r>
            <a:endParaRPr lang="en-US" sz="1200" dirty="0"/>
          </a:p>
        </p:txBody>
      </p:sp>
      <p:sp>
        <p:nvSpPr>
          <p:cNvPr id="4" name="TextBox 3"/>
          <p:cNvSpPr txBox="1"/>
          <p:nvPr/>
        </p:nvSpPr>
        <p:spPr>
          <a:xfrm>
            <a:off x="178130" y="1615045"/>
            <a:ext cx="10806546" cy="461665"/>
          </a:xfrm>
          <a:prstGeom prst="rect">
            <a:avLst/>
          </a:prstGeom>
          <a:noFill/>
        </p:spPr>
        <p:txBody>
          <a:bodyPr wrap="square" rtlCol="0">
            <a:spAutoFit/>
          </a:bodyPr>
          <a:lstStyle/>
          <a:p>
            <a:r>
              <a:rPr lang="en-US" sz="1200" dirty="0" err="1"/>
              <a:t>Cameirão</a:t>
            </a:r>
            <a:r>
              <a:rPr lang="en-US" sz="1200" dirty="0"/>
              <a:t>, M. S., et al. "Neurorehabilitation using the Virtual Reality Based Rehabilitation Gaming System: Methodology, Design, Psychometrics, Usability and Validation." </a:t>
            </a:r>
            <a:r>
              <a:rPr lang="en-US" sz="1200" i="1" dirty="0"/>
              <a:t>Journal of </a:t>
            </a:r>
            <a:r>
              <a:rPr lang="en-US" sz="1200" i="1" dirty="0" err="1"/>
              <a:t>NeuroEngineering</a:t>
            </a:r>
            <a:r>
              <a:rPr lang="en-US" sz="1200" i="1" dirty="0"/>
              <a:t> and Rehabilitation</a:t>
            </a:r>
            <a:r>
              <a:rPr lang="en-US" sz="1200" dirty="0"/>
              <a:t> 7.1 (2010)</a:t>
            </a:r>
            <a:r>
              <a:rPr lang="en-US" sz="1200" i="1" dirty="0"/>
              <a:t>SCOPUS. </a:t>
            </a:r>
            <a:r>
              <a:rPr lang="en-US" sz="1200" dirty="0"/>
              <a:t>Web. 6 Dec. 2016</a:t>
            </a:r>
            <a:r>
              <a:rPr lang="en-US" sz="1200" dirty="0" smtClean="0"/>
              <a:t>.(Source G)</a:t>
            </a:r>
            <a:endParaRPr lang="en-US" sz="1200" dirty="0"/>
          </a:p>
        </p:txBody>
      </p:sp>
      <p:sp>
        <p:nvSpPr>
          <p:cNvPr id="5" name="TextBox 4"/>
          <p:cNvSpPr txBox="1"/>
          <p:nvPr/>
        </p:nvSpPr>
        <p:spPr>
          <a:xfrm>
            <a:off x="178130" y="2095123"/>
            <a:ext cx="11590318" cy="430887"/>
          </a:xfrm>
          <a:prstGeom prst="rect">
            <a:avLst/>
          </a:prstGeom>
          <a:noFill/>
        </p:spPr>
        <p:txBody>
          <a:bodyPr wrap="square" rtlCol="0">
            <a:spAutoFit/>
          </a:bodyPr>
          <a:lstStyle/>
          <a:p>
            <a:r>
              <a:rPr lang="en-US" sz="1100" dirty="0"/>
              <a:t>Connelly, L., et al. "A Pneumatic Glove and Immersive Virtual Reality Environment for Hand Rehabilitative Training After Stroke." </a:t>
            </a:r>
            <a:r>
              <a:rPr lang="en-US" sz="1100" i="1" dirty="0"/>
              <a:t>IEEE Transactions on Neural Systems and Rehabilitation Engineering</a:t>
            </a:r>
            <a:r>
              <a:rPr lang="en-US" sz="1100" dirty="0"/>
              <a:t> 18.5 (2010): 551-9. </a:t>
            </a:r>
            <a:r>
              <a:rPr lang="en-US" sz="1100" i="1" dirty="0"/>
              <a:t>SCOPUS. </a:t>
            </a:r>
            <a:r>
              <a:rPr lang="en-US" sz="1100" dirty="0"/>
              <a:t>Web. 6 Dec. 2016</a:t>
            </a:r>
            <a:r>
              <a:rPr lang="en-US" sz="1100" dirty="0" smtClean="0"/>
              <a:t>. (Source B)</a:t>
            </a:r>
            <a:endParaRPr lang="en-US" sz="1100" dirty="0"/>
          </a:p>
        </p:txBody>
      </p:sp>
      <p:sp>
        <p:nvSpPr>
          <p:cNvPr id="6" name="TextBox 5"/>
          <p:cNvSpPr txBox="1"/>
          <p:nvPr/>
        </p:nvSpPr>
        <p:spPr>
          <a:xfrm>
            <a:off x="178130" y="2544423"/>
            <a:ext cx="11464998" cy="261610"/>
          </a:xfrm>
          <a:prstGeom prst="rect">
            <a:avLst/>
          </a:prstGeom>
          <a:noFill/>
        </p:spPr>
        <p:txBody>
          <a:bodyPr wrap="none" rtlCol="0">
            <a:spAutoFit/>
          </a:bodyPr>
          <a:lstStyle/>
          <a:p>
            <a:r>
              <a:rPr lang="en-US" sz="1100" dirty="0"/>
              <a:t>Aggarwal, R., et al. "Development of a Virtual Reality Training Curriculum for Laparoscopic Cholecystectomy." </a:t>
            </a:r>
            <a:r>
              <a:rPr lang="en-US" sz="1100" i="1" dirty="0"/>
              <a:t>British Journal of Surgery</a:t>
            </a:r>
            <a:r>
              <a:rPr lang="en-US" sz="1100" dirty="0"/>
              <a:t> 96.9 (2009): 1086-93. </a:t>
            </a:r>
            <a:r>
              <a:rPr lang="en-US" sz="1100" i="1" dirty="0"/>
              <a:t>SCOPUS. </a:t>
            </a:r>
            <a:r>
              <a:rPr lang="en-US" sz="1100" dirty="0"/>
              <a:t>Web. 6 Dec. 2016</a:t>
            </a:r>
            <a:r>
              <a:rPr lang="en-US" sz="1100" dirty="0" smtClean="0"/>
              <a:t>.(</a:t>
            </a:r>
            <a:r>
              <a:rPr lang="en-US" sz="1100" dirty="0" err="1" smtClean="0"/>
              <a:t>aggarwall</a:t>
            </a:r>
            <a:r>
              <a:rPr lang="en-US" sz="1100" dirty="0" smtClean="0"/>
              <a:t>)</a:t>
            </a:r>
            <a:endParaRPr lang="en-US" sz="1100" dirty="0"/>
          </a:p>
        </p:txBody>
      </p:sp>
      <p:sp>
        <p:nvSpPr>
          <p:cNvPr id="7" name="TextBox 6"/>
          <p:cNvSpPr txBox="1"/>
          <p:nvPr/>
        </p:nvSpPr>
        <p:spPr>
          <a:xfrm>
            <a:off x="344383" y="2956956"/>
            <a:ext cx="10854047" cy="430887"/>
          </a:xfrm>
          <a:prstGeom prst="rect">
            <a:avLst/>
          </a:prstGeom>
          <a:noFill/>
        </p:spPr>
        <p:txBody>
          <a:bodyPr wrap="square" rtlCol="0">
            <a:spAutoFit/>
          </a:bodyPr>
          <a:lstStyle/>
          <a:p>
            <a:r>
              <a:rPr lang="en-US" sz="1100" dirty="0"/>
              <a:t>Larsen, C. R., et al. "The Efficacy of Virtual Reality Simulation Training in Laparoscopy: A Systematic Review of Randomized Trials." </a:t>
            </a:r>
            <a:r>
              <a:rPr lang="en-US" sz="1100" i="1" dirty="0" err="1"/>
              <a:t>Acta</a:t>
            </a:r>
            <a:r>
              <a:rPr lang="en-US" sz="1100" i="1" dirty="0"/>
              <a:t> </a:t>
            </a:r>
            <a:r>
              <a:rPr lang="en-US" sz="1100" i="1" dirty="0" err="1"/>
              <a:t>Obstetricia</a:t>
            </a:r>
            <a:r>
              <a:rPr lang="en-US" sz="1100" i="1" dirty="0"/>
              <a:t> et </a:t>
            </a:r>
            <a:r>
              <a:rPr lang="en-US" sz="1100" i="1" dirty="0" err="1"/>
              <a:t>Gynecologica</a:t>
            </a:r>
            <a:r>
              <a:rPr lang="en-US" sz="1100" i="1" dirty="0"/>
              <a:t> </a:t>
            </a:r>
            <a:r>
              <a:rPr lang="en-US" sz="1100" i="1" dirty="0" err="1"/>
              <a:t>Scandinavica</a:t>
            </a:r>
            <a:r>
              <a:rPr lang="en-US" sz="1100" dirty="0"/>
              <a:t> 91.9 (2012): 1015-28. </a:t>
            </a:r>
            <a:r>
              <a:rPr lang="en-US" sz="1100" i="1" dirty="0"/>
              <a:t>SCOPUS. </a:t>
            </a:r>
            <a:r>
              <a:rPr lang="en-US" sz="1100" dirty="0"/>
              <a:t>Web. 6 Dec. 2016</a:t>
            </a:r>
            <a:r>
              <a:rPr lang="en-US" sz="1100" dirty="0" smtClean="0"/>
              <a:t>.(Larsen)</a:t>
            </a:r>
            <a:endParaRPr lang="en-US" sz="1100" dirty="0"/>
          </a:p>
        </p:txBody>
      </p:sp>
      <p:sp>
        <p:nvSpPr>
          <p:cNvPr id="8" name="TextBox 7"/>
          <p:cNvSpPr txBox="1"/>
          <p:nvPr/>
        </p:nvSpPr>
        <p:spPr>
          <a:xfrm>
            <a:off x="273747" y="3407961"/>
            <a:ext cx="11793613" cy="261610"/>
          </a:xfrm>
          <a:prstGeom prst="rect">
            <a:avLst/>
          </a:prstGeom>
          <a:noFill/>
        </p:spPr>
        <p:txBody>
          <a:bodyPr wrap="none" rtlCol="0">
            <a:spAutoFit/>
          </a:bodyPr>
          <a:lstStyle/>
          <a:p>
            <a:r>
              <a:rPr lang="en-US" sz="1100" dirty="0" err="1"/>
              <a:t>Grantcharov</a:t>
            </a:r>
            <a:r>
              <a:rPr lang="en-US" sz="1100" dirty="0"/>
              <a:t>, T. P., et al. "Randomized Clinical Trial of Virtual Reality Simulation for Laparoscopic Skills Training." </a:t>
            </a:r>
            <a:r>
              <a:rPr lang="en-US" sz="1100" i="1" dirty="0"/>
              <a:t>British Journal of Surgery</a:t>
            </a:r>
            <a:r>
              <a:rPr lang="en-US" sz="1100" dirty="0"/>
              <a:t> 91.2 (2004): 146-50. </a:t>
            </a:r>
            <a:r>
              <a:rPr lang="en-US" sz="1100" i="1" dirty="0"/>
              <a:t>SCOPUS. </a:t>
            </a:r>
            <a:r>
              <a:rPr lang="en-US" sz="1100" dirty="0"/>
              <a:t>Web. 6 Dec. 2016</a:t>
            </a:r>
            <a:r>
              <a:rPr lang="en-US" sz="1100" dirty="0" smtClean="0"/>
              <a:t>. (</a:t>
            </a:r>
            <a:r>
              <a:rPr lang="en-US" sz="1100" dirty="0" err="1" smtClean="0"/>
              <a:t>Grantcharov</a:t>
            </a:r>
            <a:r>
              <a:rPr lang="en-US" sz="1100" dirty="0" smtClean="0"/>
              <a:t>)</a:t>
            </a:r>
            <a:endParaRPr lang="en-US" sz="1100" dirty="0"/>
          </a:p>
        </p:txBody>
      </p:sp>
      <p:sp>
        <p:nvSpPr>
          <p:cNvPr id="9" name="TextBox 8"/>
          <p:cNvSpPr txBox="1"/>
          <p:nvPr/>
        </p:nvSpPr>
        <p:spPr>
          <a:xfrm>
            <a:off x="178130" y="3774327"/>
            <a:ext cx="10711542" cy="430887"/>
          </a:xfrm>
          <a:prstGeom prst="rect">
            <a:avLst/>
          </a:prstGeom>
          <a:noFill/>
        </p:spPr>
        <p:txBody>
          <a:bodyPr wrap="square" rtlCol="0">
            <a:spAutoFit/>
          </a:bodyPr>
          <a:lstStyle/>
          <a:p>
            <a:r>
              <a:rPr lang="en-US" sz="1100" dirty="0" err="1"/>
              <a:t>Ahlberg</a:t>
            </a:r>
            <a:r>
              <a:rPr lang="en-US" sz="1100" dirty="0"/>
              <a:t>, G., et al. "Proficiency-Based Virtual Reality Training significantly Reduces the Error Rate for Residents during their First 10 Laparoscopic Cholecystectomies." </a:t>
            </a:r>
            <a:r>
              <a:rPr lang="en-US" sz="1100" i="1" dirty="0"/>
              <a:t>American Journal of Surgery</a:t>
            </a:r>
            <a:r>
              <a:rPr lang="en-US" sz="1100" dirty="0"/>
              <a:t> 193.6 (2007): 797-804. </a:t>
            </a:r>
            <a:r>
              <a:rPr lang="en-US" sz="1100" i="1" dirty="0"/>
              <a:t>SCOPUS. </a:t>
            </a:r>
            <a:r>
              <a:rPr lang="en-US" sz="1100" dirty="0"/>
              <a:t>Web. 6 Dec. 2016</a:t>
            </a:r>
            <a:r>
              <a:rPr lang="en-US" sz="1100" dirty="0" smtClean="0"/>
              <a:t>.(Gunnar)</a:t>
            </a:r>
            <a:endParaRPr lang="en-US" sz="1100" dirty="0"/>
          </a:p>
        </p:txBody>
      </p:sp>
      <p:sp>
        <p:nvSpPr>
          <p:cNvPr id="10" name="TextBox 9"/>
          <p:cNvSpPr txBox="1"/>
          <p:nvPr/>
        </p:nvSpPr>
        <p:spPr>
          <a:xfrm>
            <a:off x="178130" y="4269794"/>
            <a:ext cx="11539300" cy="430887"/>
          </a:xfrm>
          <a:prstGeom prst="rect">
            <a:avLst/>
          </a:prstGeom>
          <a:noFill/>
        </p:spPr>
        <p:txBody>
          <a:bodyPr wrap="square" rtlCol="0">
            <a:spAutoFit/>
          </a:bodyPr>
          <a:lstStyle/>
          <a:p>
            <a:r>
              <a:rPr lang="en-US" sz="1100" dirty="0"/>
              <a:t>Rizzo, A., et al. "STRIVE: Stress Resilience in Virtual Environments: A Pre-Deployment VR System for Training Emotional Coping Skills and Assessing Chronic and Acute Stress Responses".</a:t>
            </a:r>
            <a:r>
              <a:rPr lang="en-US" sz="1100" i="1" dirty="0"/>
              <a:t> Studies in Health Technology and </a:t>
            </a:r>
            <a:r>
              <a:rPr lang="en-US" sz="1100" i="1" dirty="0" err="1"/>
              <a:t>Informatics.SCOPUS</a:t>
            </a:r>
            <a:r>
              <a:rPr lang="en-US" sz="1100" i="1" dirty="0"/>
              <a:t>. </a:t>
            </a:r>
            <a:r>
              <a:rPr lang="en-US" sz="1100" dirty="0"/>
              <a:t>Web. 6 Dec. 2016</a:t>
            </a:r>
            <a:r>
              <a:rPr lang="en-US" sz="1100" dirty="0" smtClean="0"/>
              <a:t>. (Rizzo)</a:t>
            </a:r>
            <a:endParaRPr lang="en-US" sz="1100" dirty="0"/>
          </a:p>
        </p:txBody>
      </p:sp>
      <p:sp>
        <p:nvSpPr>
          <p:cNvPr id="11" name="TextBox 10"/>
          <p:cNvSpPr txBox="1"/>
          <p:nvPr/>
        </p:nvSpPr>
        <p:spPr>
          <a:xfrm>
            <a:off x="178130" y="4855695"/>
            <a:ext cx="12279085" cy="445209"/>
          </a:xfrm>
          <a:prstGeom prst="rect">
            <a:avLst/>
          </a:prstGeom>
          <a:noFill/>
        </p:spPr>
        <p:txBody>
          <a:bodyPr wrap="square" rtlCol="0">
            <a:spAutoFit/>
          </a:bodyPr>
          <a:lstStyle/>
          <a:p>
            <a:r>
              <a:rPr lang="en-US" sz="1100" dirty="0" err="1"/>
              <a:t>McLay</a:t>
            </a:r>
            <a:r>
              <a:rPr lang="en-US" sz="1100" dirty="0"/>
              <a:t>, R. N., et al. "A Randomized, Controlled Trial of Virtual Reality-Graded Exposure Therapy for Post-Traumatic Stress Disorder in Active Duty Service Members with Combat-Related Post-Traumatic Stress Disorder." </a:t>
            </a:r>
            <a:r>
              <a:rPr lang="en-US" sz="1100" i="1" dirty="0" err="1"/>
              <a:t>Cyberpsychology</a:t>
            </a:r>
            <a:r>
              <a:rPr lang="en-US" sz="1100" i="1" dirty="0"/>
              <a:t>, Behavior, and Social Networking</a:t>
            </a:r>
            <a:r>
              <a:rPr lang="en-US" sz="1100" dirty="0"/>
              <a:t> 14.4 (2011): 223-9. </a:t>
            </a:r>
            <a:r>
              <a:rPr lang="en-US" sz="1100" i="1" dirty="0"/>
              <a:t>SCOPUS. </a:t>
            </a:r>
            <a:r>
              <a:rPr lang="en-US" sz="1100" dirty="0"/>
              <a:t>Web. 6 Dec. 2016</a:t>
            </a:r>
            <a:r>
              <a:rPr lang="en-US" sz="1100" dirty="0" smtClean="0"/>
              <a:t>.(</a:t>
            </a:r>
            <a:r>
              <a:rPr lang="en-US" sz="1100" dirty="0" err="1" smtClean="0"/>
              <a:t>McLay</a:t>
            </a:r>
            <a:r>
              <a:rPr lang="en-US" sz="1100" dirty="0" smtClean="0"/>
              <a:t>)</a:t>
            </a:r>
            <a:endParaRPr lang="en-US" sz="1100" dirty="0"/>
          </a:p>
        </p:txBody>
      </p:sp>
      <p:sp>
        <p:nvSpPr>
          <p:cNvPr id="12" name="TextBox 11"/>
          <p:cNvSpPr txBox="1"/>
          <p:nvPr/>
        </p:nvSpPr>
        <p:spPr>
          <a:xfrm>
            <a:off x="178130" y="5300904"/>
            <a:ext cx="8228535" cy="261610"/>
          </a:xfrm>
          <a:prstGeom prst="rect">
            <a:avLst/>
          </a:prstGeom>
          <a:noFill/>
        </p:spPr>
        <p:txBody>
          <a:bodyPr wrap="none" rtlCol="0">
            <a:spAutoFit/>
          </a:bodyPr>
          <a:lstStyle/>
          <a:p>
            <a:r>
              <a:rPr lang="en-US" sz="1100" dirty="0" err="1"/>
              <a:t>Reger</a:t>
            </a:r>
            <a:r>
              <a:rPr lang="en-US" sz="1100" dirty="0"/>
              <a:t>, G. M., et al. "Soldier Evaluation of the Virtual Reality Iraq." </a:t>
            </a:r>
            <a:r>
              <a:rPr lang="en-US" sz="1100" i="1" dirty="0"/>
              <a:t>Telemedicine and e-Health</a:t>
            </a:r>
            <a:r>
              <a:rPr lang="en-US" sz="1100" dirty="0"/>
              <a:t> 15.1 (2009): 101-4. </a:t>
            </a:r>
            <a:r>
              <a:rPr lang="en-US" sz="1100" i="1" dirty="0"/>
              <a:t>SCOPUS. </a:t>
            </a:r>
            <a:r>
              <a:rPr lang="en-US" sz="1100" dirty="0"/>
              <a:t>Web. 6 Dec. 2016.</a:t>
            </a:r>
            <a:endParaRPr lang="en-US" sz="1100" dirty="0"/>
          </a:p>
        </p:txBody>
      </p:sp>
      <p:sp>
        <p:nvSpPr>
          <p:cNvPr id="13" name="TextBox 12"/>
          <p:cNvSpPr txBox="1"/>
          <p:nvPr/>
        </p:nvSpPr>
        <p:spPr>
          <a:xfrm>
            <a:off x="178130" y="5530669"/>
            <a:ext cx="11173148" cy="430887"/>
          </a:xfrm>
          <a:prstGeom prst="rect">
            <a:avLst/>
          </a:prstGeom>
          <a:noFill/>
        </p:spPr>
        <p:txBody>
          <a:bodyPr wrap="square" rtlCol="0">
            <a:spAutoFit/>
          </a:bodyPr>
          <a:lstStyle/>
          <a:p>
            <a:r>
              <a:rPr lang="en-US" sz="1100" dirty="0"/>
              <a:t>http://</a:t>
            </a:r>
            <a:r>
              <a:rPr lang="en-US" sz="1100" dirty="0" err="1"/>
              <a:t>www.archeer.com</a:t>
            </a:r>
            <a:r>
              <a:rPr lang="en-US" sz="1100" dirty="0"/>
              <a:t>/3D-VR-Headset-Glasses-Archeer-Virtual-Reality-Glasses-Helmet-for-3D-Movies-or-Games-Adjustable-Head-Band-Strap-Compatible-with-iPhone-Samsung-Moto-LG-Nexus-HTC-4_7-5_5-Inch-Smartphones-V3-p-55.html</a:t>
            </a:r>
          </a:p>
        </p:txBody>
      </p:sp>
    </p:spTree>
    <p:extLst>
      <p:ext uri="{BB962C8B-B14F-4D97-AF65-F5344CB8AC3E}">
        <p14:creationId xmlns:p14="http://schemas.microsoft.com/office/powerpoint/2010/main" val="625546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1121</TotalTime>
  <Words>480</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Recent Developments in Virtual Reality(VR)</vt:lpstr>
      <vt:lpstr>Virtual Reality</vt:lpstr>
      <vt:lpstr>Medical uses </vt:lpstr>
      <vt:lpstr>Rehabilitation Gaming System (RGS)</vt:lpstr>
      <vt:lpstr>Positive results attained when veterans use VR.</vt:lpstr>
      <vt:lpstr>Laparoscopic Surgery Training in VR.</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Developments in Virtual Reality(VR)</dc:title>
  <dc:creator>JACOB WESLEY FLOISAND</dc:creator>
  <cp:lastModifiedBy>JACOB WESLEY FLOISAND</cp:lastModifiedBy>
  <cp:revision>16</cp:revision>
  <dcterms:created xsi:type="dcterms:W3CDTF">2016-12-06T02:42:56Z</dcterms:created>
  <dcterms:modified xsi:type="dcterms:W3CDTF">2016-12-06T21:24:22Z</dcterms:modified>
</cp:coreProperties>
</file>