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797675" cy="9926638"/>
  <p:embeddedFontLst>
    <p:embeddedFont>
      <p:font typeface="AU Passata" panose="020B0503030502030804" pitchFamily="34" charset="0"/>
      <p:regular r:id="rId11"/>
      <p:bold r:id="rId12"/>
    </p:embeddedFont>
    <p:embeddedFont>
      <p:font typeface="AU Passata Light" panose="020B0303030902030804" pitchFamily="34" charset="0"/>
      <p:regular r:id="rId13"/>
      <p:bold r:id="rId14"/>
    </p:embeddedFont>
    <p:embeddedFont>
      <p:font typeface="AU Peto" panose="040C0B07020602020301" pitchFamily="82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CBB"/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116" d="100"/>
          <a:sy n="116" d="100"/>
        </p:scale>
        <p:origin x="120" y="3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1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64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30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6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01/11/2023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Qw4w9WgXc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F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FBCBB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UNDERSTANDING 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0D067A-38C1-0B23-493A-F4D1861B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816" y="1966985"/>
            <a:ext cx="2417426" cy="2341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F0740DD-248F-0EC5-F1F1-C70DEB869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8275" y="2001995"/>
            <a:ext cx="5303044" cy="29461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computers store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Strongly typed vs weakly typed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Scoping in R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and Troubleshooting</a:t>
            </a:r>
          </a:p>
          <a:p>
            <a:endParaRPr lang="en-GB" dirty="0"/>
          </a:p>
          <a:p>
            <a:r>
              <a:rPr lang="en-US" dirty="0"/>
              <a:t>Efficient Code</a:t>
            </a:r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2604" y="1544263"/>
            <a:ext cx="1512168" cy="471803"/>
          </a:xfrm>
        </p:spPr>
        <p:txBody>
          <a:bodyPr/>
          <a:lstStyle/>
          <a:p>
            <a:r>
              <a:rPr lang="en-GB" sz="3600" dirty="0"/>
              <a:t>1337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99B56-DDDB-7F67-DF61-F23469D55575}"/>
              </a:ext>
            </a:extLst>
          </p:cNvPr>
          <p:cNvCxnSpPr>
            <a:cxnSpLocks/>
          </p:cNvCxnSpPr>
          <p:nvPr/>
        </p:nvCxnSpPr>
        <p:spPr bwMode="auto">
          <a:xfrm>
            <a:off x="4216720" y="2016066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50F32-2E12-002F-5DA0-C7D732BD966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2040273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310766-C043-2AE7-C454-F6350AE5E0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2040231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2E9AD-7CC0-8174-87D7-13D3FCB2D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1994204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F72B-5937-3E03-5BCE-3350876935AE}"/>
              </a:ext>
            </a:extLst>
          </p:cNvPr>
          <p:cNvGrpSpPr/>
          <p:nvPr/>
        </p:nvGrpSpPr>
        <p:grpSpPr>
          <a:xfrm>
            <a:off x="1509416" y="3048385"/>
            <a:ext cx="4032448" cy="495927"/>
            <a:chOff x="808828" y="2740642"/>
            <a:chExt cx="4032448" cy="49592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D91D8BDB-130A-A054-9970-1089511F18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276476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7 x 10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562FCF45-19C7-EFA8-FA40-367FB4A55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5F95FD81-9177-9981-7F8F-CB7217051B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3154C096-951E-317F-9031-23A20F3355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10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AAD204BA-EC50-4D69-D8C8-3B79ECC521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3859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0" name="Content Placeholder 4">
              <a:extLst>
                <a:ext uri="{FF2B5EF4-FFF2-40B4-BE49-F238E27FC236}">
                  <a16:creationId xmlns:a16="http://schemas.microsoft.com/office/drawing/2014/main" id="{DA26429E-B211-65D8-4A01-B898C6DCE9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7810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1" name="Content Placeholder 4">
              <a:extLst>
                <a:ext uri="{FF2B5EF4-FFF2-40B4-BE49-F238E27FC236}">
                  <a16:creationId xmlns:a16="http://schemas.microsoft.com/office/drawing/2014/main" id="{9CA7E589-456E-D6DE-7AF9-4A4562B5F0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55821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10F1E2DC-68EF-DAF9-0135-D20342875003}"/>
              </a:ext>
            </a:extLst>
          </p:cNvPr>
          <p:cNvSpPr txBox="1">
            <a:spLocks/>
          </p:cNvSpPr>
          <p:nvPr/>
        </p:nvSpPr>
        <p:spPr bwMode="auto">
          <a:xfrm>
            <a:off x="3172604" y="3952994"/>
            <a:ext cx="1512168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/>
              <a:t>1001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AB76-C2A4-CFC3-4A67-D86A02BC764B}"/>
              </a:ext>
            </a:extLst>
          </p:cNvPr>
          <p:cNvCxnSpPr>
            <a:cxnSpLocks/>
          </p:cNvCxnSpPr>
          <p:nvPr/>
        </p:nvCxnSpPr>
        <p:spPr bwMode="auto">
          <a:xfrm>
            <a:off x="4216720" y="4424797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BD82F-3F36-3F34-4CD3-49EFC4C4825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4449004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F7AB35-DF96-CAB0-876C-8989349D5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4448962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125BE0-3BA4-5F27-83FE-8D1F33152661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4402935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F8132-CB5F-F823-D854-A6DFBF5FF952}"/>
              </a:ext>
            </a:extLst>
          </p:cNvPr>
          <p:cNvGrpSpPr/>
          <p:nvPr/>
        </p:nvGrpSpPr>
        <p:grpSpPr>
          <a:xfrm>
            <a:off x="1768448" y="5056790"/>
            <a:ext cx="4032448" cy="495927"/>
            <a:chOff x="808828" y="5149373"/>
            <a:chExt cx="4032448" cy="495927"/>
          </a:xfrm>
        </p:grpSpPr>
        <p:sp>
          <p:nvSpPr>
            <p:cNvPr id="27" name="Content Placeholder 4">
              <a:extLst>
                <a:ext uri="{FF2B5EF4-FFF2-40B4-BE49-F238E27FC236}">
                  <a16:creationId xmlns:a16="http://schemas.microsoft.com/office/drawing/2014/main" id="{00DB53FB-2770-1633-7742-82D109008C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173497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28" name="Content Placeholder 4">
              <a:extLst>
                <a:ext uri="{FF2B5EF4-FFF2-40B4-BE49-F238E27FC236}">
                  <a16:creationId xmlns:a16="http://schemas.microsoft.com/office/drawing/2014/main" id="{E4C56C19-A5E1-454C-EB29-AE18EF1A8A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29" name="Content Placeholder 4">
              <a:extLst>
                <a:ext uri="{FF2B5EF4-FFF2-40B4-BE49-F238E27FC236}">
                  <a16:creationId xmlns:a16="http://schemas.microsoft.com/office/drawing/2014/main" id="{3CD439EA-F88A-F2C6-E056-7BBBC14F80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30" name="Content Placeholder 4">
              <a:extLst>
                <a:ext uri="{FF2B5EF4-FFF2-40B4-BE49-F238E27FC236}">
                  <a16:creationId xmlns:a16="http://schemas.microsoft.com/office/drawing/2014/main" id="{85312F85-15BC-7A80-EADD-1A62192AB8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35" name="Content Placeholder 4">
              <a:extLst>
                <a:ext uri="{FF2B5EF4-FFF2-40B4-BE49-F238E27FC236}">
                  <a16:creationId xmlns:a16="http://schemas.microsoft.com/office/drawing/2014/main" id="{748E8E1E-3393-5524-47E9-5076DB5D03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6" name="Content Placeholder 4">
              <a:extLst>
                <a:ext uri="{FF2B5EF4-FFF2-40B4-BE49-F238E27FC236}">
                  <a16:creationId xmlns:a16="http://schemas.microsoft.com/office/drawing/2014/main" id="{1D4AF6BB-C51E-C393-11B6-811122855C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7" name="Content Placeholder 4">
              <a:extLst>
                <a:ext uri="{FF2B5EF4-FFF2-40B4-BE49-F238E27FC236}">
                  <a16:creationId xmlns:a16="http://schemas.microsoft.com/office/drawing/2014/main" id="{13D515F0-126B-CCF8-BDC7-D6B39D39BB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BA6E7-A99E-C538-7F94-E994EB806E0B}"/>
              </a:ext>
            </a:extLst>
          </p:cNvPr>
          <p:cNvGrpSpPr/>
          <p:nvPr/>
        </p:nvGrpSpPr>
        <p:grpSpPr>
          <a:xfrm>
            <a:off x="1768448" y="5480263"/>
            <a:ext cx="4032448" cy="495927"/>
            <a:chOff x="808828" y="5572846"/>
            <a:chExt cx="4032448" cy="495927"/>
          </a:xfrm>
        </p:grpSpPr>
        <p:sp>
          <p:nvSpPr>
            <p:cNvPr id="38" name="Content Placeholder 4">
              <a:extLst>
                <a:ext uri="{FF2B5EF4-FFF2-40B4-BE49-F238E27FC236}">
                  <a16:creationId xmlns:a16="http://schemas.microsoft.com/office/drawing/2014/main" id="{E2F666CC-9CEC-017D-6440-7160F7B2E6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596970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</a:t>
              </a:r>
              <a:endParaRPr lang="en-GB" kern="0" baseline="30000" dirty="0"/>
            </a:p>
          </p:txBody>
        </p:sp>
        <p:sp>
          <p:nvSpPr>
            <p:cNvPr id="39" name="Content Placeholder 4">
              <a:extLst>
                <a:ext uri="{FF2B5EF4-FFF2-40B4-BE49-F238E27FC236}">
                  <a16:creationId xmlns:a16="http://schemas.microsoft.com/office/drawing/2014/main" id="{623050BF-FF2D-9EF8-2856-AD18DAFACB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endParaRPr lang="en-GB" kern="0" baseline="30000" dirty="0"/>
            </a:p>
          </p:txBody>
        </p:sp>
        <p:sp>
          <p:nvSpPr>
            <p:cNvPr id="40" name="Content Placeholder 4">
              <a:extLst>
                <a:ext uri="{FF2B5EF4-FFF2-40B4-BE49-F238E27FC236}">
                  <a16:creationId xmlns:a16="http://schemas.microsoft.com/office/drawing/2014/main" id="{0CAD0355-767E-7897-6850-889B01C1C4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4</a:t>
              </a:r>
              <a:endParaRPr lang="en-GB" kern="0" baseline="30000" dirty="0"/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AD5FC78F-B589-A7DC-E5A5-EF3F473232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8</a:t>
              </a:r>
              <a:endParaRPr lang="en-GB" kern="0" baseline="30000" dirty="0"/>
            </a:p>
          </p:txBody>
        </p:sp>
        <p:sp>
          <p:nvSpPr>
            <p:cNvPr id="42" name="Content Placeholder 4">
              <a:extLst>
                <a:ext uri="{FF2B5EF4-FFF2-40B4-BE49-F238E27FC236}">
                  <a16:creationId xmlns:a16="http://schemas.microsoft.com/office/drawing/2014/main" id="{0B225B4A-8E4E-8CA9-379A-0C32253B02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3" name="Content Placeholder 4">
              <a:extLst>
                <a:ext uri="{FF2B5EF4-FFF2-40B4-BE49-F238E27FC236}">
                  <a16:creationId xmlns:a16="http://schemas.microsoft.com/office/drawing/2014/main" id="{39C110C6-E954-83F5-64E5-E7A5C232CD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4" name="Content Placeholder 4">
              <a:extLst>
                <a:ext uri="{FF2B5EF4-FFF2-40B4-BE49-F238E27FC236}">
                  <a16:creationId xmlns:a16="http://schemas.microsoft.com/office/drawing/2014/main" id="{2CA51724-356F-4BEA-0459-785801C458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52AEA5DC-6BC6-FDF5-B8DF-F9CD50D21B01}"/>
              </a:ext>
            </a:extLst>
          </p:cNvPr>
          <p:cNvSpPr txBox="1">
            <a:spLocks/>
          </p:cNvSpPr>
          <p:nvPr/>
        </p:nvSpPr>
        <p:spPr bwMode="auto">
          <a:xfrm>
            <a:off x="4719236" y="2703730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7 x 1</a:t>
            </a:r>
            <a:endParaRPr lang="en-GB" kern="0" baseline="30000" dirty="0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884F9E50-23EA-670A-87F1-38D431F0ED24}"/>
              </a:ext>
            </a:extLst>
          </p:cNvPr>
          <p:cNvSpPr txBox="1">
            <a:spLocks/>
          </p:cNvSpPr>
          <p:nvPr/>
        </p:nvSpPr>
        <p:spPr bwMode="auto">
          <a:xfrm>
            <a:off x="3711124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</a:t>
            </a:r>
            <a:endParaRPr lang="en-GB" kern="0" baseline="300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119CEBF-DBDE-940C-4AFD-1CCC66AD3DAE}"/>
              </a:ext>
            </a:extLst>
          </p:cNvPr>
          <p:cNvSpPr txBox="1">
            <a:spLocks/>
          </p:cNvSpPr>
          <p:nvPr/>
        </p:nvSpPr>
        <p:spPr bwMode="auto">
          <a:xfrm>
            <a:off x="2568181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100</a:t>
            </a:r>
            <a:endParaRPr lang="en-GB" kern="0" baseline="30000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EB86C177-A109-F01F-3B2C-91A3D103625A}"/>
              </a:ext>
            </a:extLst>
          </p:cNvPr>
          <p:cNvSpPr txBox="1">
            <a:spLocks/>
          </p:cNvSpPr>
          <p:nvPr/>
        </p:nvSpPr>
        <p:spPr bwMode="auto">
          <a:xfrm>
            <a:off x="1372989" y="2703729"/>
            <a:ext cx="9916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1 x 1000</a:t>
            </a:r>
            <a:endParaRPr lang="en-GB" kern="0" baseline="30000" dirty="0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E65D853B-C447-4E4F-72EC-9E2446A5A466}"/>
              </a:ext>
            </a:extLst>
          </p:cNvPr>
          <p:cNvSpPr txBox="1">
            <a:spLocks/>
          </p:cNvSpPr>
          <p:nvPr/>
        </p:nvSpPr>
        <p:spPr bwMode="auto">
          <a:xfrm>
            <a:off x="4449574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463E88C4-8535-8740-DFA8-209FE29C448F}"/>
              </a:ext>
            </a:extLst>
          </p:cNvPr>
          <p:cNvSpPr txBox="1">
            <a:spLocks/>
          </p:cNvSpPr>
          <p:nvPr/>
        </p:nvSpPr>
        <p:spPr bwMode="auto">
          <a:xfrm>
            <a:off x="3491106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DB5FE040-E280-6BAD-F4DF-F6173B87058C}"/>
              </a:ext>
            </a:extLst>
          </p:cNvPr>
          <p:cNvSpPr txBox="1">
            <a:spLocks/>
          </p:cNvSpPr>
          <p:nvPr/>
        </p:nvSpPr>
        <p:spPr bwMode="auto">
          <a:xfrm>
            <a:off x="2407471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31B3299-7F4D-E857-5A4B-AEAB249B85C5}"/>
              </a:ext>
            </a:extLst>
          </p:cNvPr>
          <p:cNvSpPr txBox="1">
            <a:spLocks/>
          </p:cNvSpPr>
          <p:nvPr/>
        </p:nvSpPr>
        <p:spPr bwMode="auto">
          <a:xfrm>
            <a:off x="1263037" y="1454464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5A6B9FE-A7E2-A45E-FC76-42DA8F2E7553}"/>
              </a:ext>
            </a:extLst>
          </p:cNvPr>
          <p:cNvSpPr txBox="1">
            <a:spLocks/>
          </p:cNvSpPr>
          <p:nvPr/>
        </p:nvSpPr>
        <p:spPr bwMode="auto">
          <a:xfrm>
            <a:off x="1263037" y="3972883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Binary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28EB195-C645-82C7-4B0D-6B1628BE8046}"/>
              </a:ext>
            </a:extLst>
          </p:cNvPr>
          <p:cNvSpPr txBox="1">
            <a:spLocks/>
          </p:cNvSpPr>
          <p:nvPr/>
        </p:nvSpPr>
        <p:spPr bwMode="auto">
          <a:xfrm>
            <a:off x="5660407" y="5504387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= 9</a:t>
            </a:r>
            <a:endParaRPr lang="en-GB" kern="0" baseline="30000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574FB6D-7C0A-9EE3-00AD-93D526953798}"/>
              </a:ext>
            </a:extLst>
          </p:cNvPr>
          <p:cNvSpPr txBox="1">
            <a:spLocks/>
          </p:cNvSpPr>
          <p:nvPr/>
        </p:nvSpPr>
        <p:spPr bwMode="auto">
          <a:xfrm>
            <a:off x="6131912" y="5424649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91E25050-1B95-EB89-A27D-A44B243D731E}"/>
              </a:ext>
            </a:extLst>
          </p:cNvPr>
          <p:cNvSpPr txBox="1">
            <a:spLocks/>
          </p:cNvSpPr>
          <p:nvPr/>
        </p:nvSpPr>
        <p:spPr bwMode="auto">
          <a:xfrm>
            <a:off x="6520509" y="1005996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10010100 in decimal?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7EC4AD17-E5A2-61EB-6B9B-28CFB1F2446F}"/>
              </a:ext>
            </a:extLst>
          </p:cNvPr>
          <p:cNvSpPr txBox="1">
            <a:spLocks/>
          </p:cNvSpPr>
          <p:nvPr/>
        </p:nvSpPr>
        <p:spPr bwMode="auto">
          <a:xfrm>
            <a:off x="6520509" y="2506427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19 in binary?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E34E428-81A5-8361-325B-0B389702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09" y="1489755"/>
            <a:ext cx="2742255" cy="40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02C37F-39B5-7551-93B9-A05F5A7BC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8" b="1"/>
          <a:stretch/>
        </p:blipFill>
        <p:spPr>
          <a:xfrm>
            <a:off x="6520509" y="3016576"/>
            <a:ext cx="2467319" cy="942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3" grpId="0"/>
      <p:bldP spid="14" grpId="0"/>
      <p:bldP spid="1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82" y="5548701"/>
            <a:ext cx="6332709" cy="518771"/>
          </a:xfrm>
        </p:spPr>
        <p:txBody>
          <a:bodyPr/>
          <a:lstStyle/>
          <a:p>
            <a:r>
              <a:rPr lang="da-DK" sz="2000" dirty="0">
                <a:hlinkClick r:id="rId4"/>
              </a:rPr>
              <a:t>https://www.youtube.com/watch?v=dQw4w9WgXcQ</a:t>
            </a:r>
            <a:endParaRPr lang="da-DK" sz="2000" dirty="0"/>
          </a:p>
          <a:p>
            <a:endParaRPr lang="da-DK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D4DFF3-39FF-BAD6-6AB0-11080EF0C8CC}"/>
              </a:ext>
            </a:extLst>
          </p:cNvPr>
          <p:cNvSpPr txBox="1">
            <a:spLocks/>
          </p:cNvSpPr>
          <p:nvPr/>
        </p:nvSpPr>
        <p:spPr bwMode="auto">
          <a:xfrm>
            <a:off x="753082" y="1676986"/>
            <a:ext cx="2959945" cy="18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Hexadecimal (base 16)</a:t>
            </a:r>
          </a:p>
          <a:p>
            <a:r>
              <a:rPr lang="en-GB" sz="2800" kern="0" dirty="0"/>
              <a:t>0-9 and then A-F for 10-15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FFFF6-EB74-FE01-D564-253D811D8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196" y="476672"/>
            <a:ext cx="3105583" cy="382005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8B3A1-5DB4-B084-EE98-54427489C61F}"/>
              </a:ext>
            </a:extLst>
          </p:cNvPr>
          <p:cNvSpPr txBox="1">
            <a:spLocks/>
          </p:cNvSpPr>
          <p:nvPr/>
        </p:nvSpPr>
        <p:spPr bwMode="auto">
          <a:xfrm>
            <a:off x="8451845" y="1413947"/>
            <a:ext cx="2423751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ATCG (base 4)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6EDE79-88DC-877F-CA7F-CD0182CFE27E}"/>
              </a:ext>
            </a:extLst>
          </p:cNvPr>
          <p:cNvSpPr txBox="1">
            <a:spLocks/>
          </p:cNvSpPr>
          <p:nvPr/>
        </p:nvSpPr>
        <p:spPr bwMode="auto">
          <a:xfrm>
            <a:off x="903782" y="4992988"/>
            <a:ext cx="3246414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YouTube ( base 64)</a:t>
            </a:r>
          </a:p>
        </p:txBody>
      </p:sp>
      <p:pic>
        <p:nvPicPr>
          <p:cNvPr id="2050" name="Picture 2" descr="What is DNA and Why Is DNA Negatively Charged - An Overview">
            <a:extLst>
              <a:ext uri="{FF2B5EF4-FFF2-40B4-BE49-F238E27FC236}">
                <a16:creationId xmlns:a16="http://schemas.microsoft.com/office/drawing/2014/main" id="{D6B27EFE-2A62-579E-E31C-E85998E6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20" y="1940025"/>
            <a:ext cx="4416384" cy="26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AE7B8764-9EAE-9515-9B29-ABEA01BBD3CB}"/>
              </a:ext>
            </a:extLst>
          </p:cNvPr>
          <p:cNvSpPr/>
          <p:nvPr/>
        </p:nvSpPr>
        <p:spPr bwMode="auto">
          <a:xfrm rot="16200000" flipH="1">
            <a:off x="5909728" y="4466433"/>
            <a:ext cx="324000" cy="1872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8656EB-E93F-0CC3-4A08-D2ABB0C3E190}"/>
              </a:ext>
            </a:extLst>
          </p:cNvPr>
          <p:cNvSpPr txBox="1">
            <a:spLocks/>
          </p:cNvSpPr>
          <p:nvPr/>
        </p:nvSpPr>
        <p:spPr bwMode="auto">
          <a:xfrm>
            <a:off x="5686179" y="4966229"/>
            <a:ext cx="1272329" cy="3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64^12 - 1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3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and bytes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20026" y="5085184"/>
            <a:ext cx="5828654" cy="39979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F2DFB-718D-7502-C15C-56999D1E6ED4}"/>
              </a:ext>
            </a:extLst>
          </p:cNvPr>
          <p:cNvSpPr/>
          <p:nvPr/>
        </p:nvSpPr>
        <p:spPr bwMode="auto">
          <a:xfrm>
            <a:off x="119786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6CD5A-CC81-01E9-8495-EC8B734CC164}"/>
              </a:ext>
            </a:extLst>
          </p:cNvPr>
          <p:cNvSpPr/>
          <p:nvPr/>
        </p:nvSpPr>
        <p:spPr bwMode="auto">
          <a:xfrm>
            <a:off x="151341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EBF99-5FBE-E924-FA28-10DF21B8D31D}"/>
              </a:ext>
            </a:extLst>
          </p:cNvPr>
          <p:cNvSpPr/>
          <p:nvPr/>
        </p:nvSpPr>
        <p:spPr bwMode="auto">
          <a:xfrm>
            <a:off x="183689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DF150-E412-C539-98AD-463D532B3B94}"/>
              </a:ext>
            </a:extLst>
          </p:cNvPr>
          <p:cNvSpPr/>
          <p:nvPr/>
        </p:nvSpPr>
        <p:spPr bwMode="auto">
          <a:xfrm>
            <a:off x="215244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0C0C1-4C24-21C4-1429-4F23D8B3A71B}"/>
              </a:ext>
            </a:extLst>
          </p:cNvPr>
          <p:cNvSpPr/>
          <p:nvPr/>
        </p:nvSpPr>
        <p:spPr bwMode="auto">
          <a:xfrm>
            <a:off x="246976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CDF37-E8EB-E783-517C-C9458A826981}"/>
              </a:ext>
            </a:extLst>
          </p:cNvPr>
          <p:cNvSpPr/>
          <p:nvPr/>
        </p:nvSpPr>
        <p:spPr bwMode="auto">
          <a:xfrm>
            <a:off x="278530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5DED0-EC52-0D6A-5E79-886FB1B068A8}"/>
              </a:ext>
            </a:extLst>
          </p:cNvPr>
          <p:cNvSpPr/>
          <p:nvPr/>
        </p:nvSpPr>
        <p:spPr bwMode="auto">
          <a:xfrm>
            <a:off x="310879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AB6A1-EF83-3CD9-1812-B69392993D13}"/>
              </a:ext>
            </a:extLst>
          </p:cNvPr>
          <p:cNvSpPr/>
          <p:nvPr/>
        </p:nvSpPr>
        <p:spPr bwMode="auto">
          <a:xfrm>
            <a:off x="342433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29595-9B84-EC82-633A-AD11979D4D13}"/>
              </a:ext>
            </a:extLst>
          </p:cNvPr>
          <p:cNvCxnSpPr>
            <a:cxnSpLocks/>
          </p:cNvCxnSpPr>
          <p:nvPr/>
        </p:nvCxnSpPr>
        <p:spPr bwMode="auto">
          <a:xfrm>
            <a:off x="1013065" y="1470184"/>
            <a:ext cx="313994" cy="44664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9AC41-1416-ABC8-2B67-2059ADA3DD02}"/>
              </a:ext>
            </a:extLst>
          </p:cNvPr>
          <p:cNvSpPr txBox="1"/>
          <p:nvPr/>
        </p:nvSpPr>
        <p:spPr>
          <a:xfrm>
            <a:off x="729816" y="1281221"/>
            <a:ext cx="36004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Bit</a:t>
            </a:r>
            <a:endParaRPr lang="da-DK" sz="1600" dirty="0"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37A6FE-6AA1-5416-040E-88884935A0A3}"/>
              </a:ext>
            </a:extLst>
          </p:cNvPr>
          <p:cNvSpPr/>
          <p:nvPr/>
        </p:nvSpPr>
        <p:spPr bwMode="auto">
          <a:xfrm rot="5400000" flipH="1">
            <a:off x="2296148" y="1255227"/>
            <a:ext cx="324000" cy="252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38D6-51D0-6A13-5DF9-939922668C68}"/>
              </a:ext>
            </a:extLst>
          </p:cNvPr>
          <p:cNvSpPr txBox="1"/>
          <p:nvPr/>
        </p:nvSpPr>
        <p:spPr>
          <a:xfrm>
            <a:off x="2045625" y="2753582"/>
            <a:ext cx="1136305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Byte (8 bits)</a:t>
            </a:r>
            <a:endParaRPr lang="da-DK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CAF4-E9C0-ECCD-1D4D-50D9D5C89931}"/>
              </a:ext>
            </a:extLst>
          </p:cNvPr>
          <p:cNvSpPr txBox="1"/>
          <p:nvPr/>
        </p:nvSpPr>
        <p:spPr>
          <a:xfrm>
            <a:off x="477788" y="3415461"/>
            <a:ext cx="345816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kilobyte = 1024 bytes (2^10 bytes)</a:t>
            </a:r>
            <a:endParaRPr lang="da-DK" sz="16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36335-5BC1-2FA6-6537-1B6D6A339DA8}"/>
              </a:ext>
            </a:extLst>
          </p:cNvPr>
          <p:cNvSpPr txBox="1"/>
          <p:nvPr/>
        </p:nvSpPr>
        <p:spPr>
          <a:xfrm>
            <a:off x="477788" y="3772259"/>
            <a:ext cx="388843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megabyte = 1024 kilobytes (2^20 bytes)</a:t>
            </a:r>
            <a:endParaRPr lang="da-DK" sz="1600" dirty="0">
              <a:latin typeface="+mn-lt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62263B-B5C2-143E-E38B-0FCA746C86FC}"/>
              </a:ext>
            </a:extLst>
          </p:cNvPr>
          <p:cNvSpPr/>
          <p:nvPr/>
        </p:nvSpPr>
        <p:spPr bwMode="auto">
          <a:xfrm rot="16200000" flipH="1">
            <a:off x="2946792" y="1088962"/>
            <a:ext cx="324000" cy="126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2B445-5D09-3E70-0F0B-936F1663E324}"/>
              </a:ext>
            </a:extLst>
          </p:cNvPr>
          <p:cNvSpPr txBox="1"/>
          <p:nvPr/>
        </p:nvSpPr>
        <p:spPr>
          <a:xfrm>
            <a:off x="2684655" y="1122571"/>
            <a:ext cx="1393533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Nibble (4 bits)</a:t>
            </a:r>
            <a:endParaRPr lang="da-DK" sz="1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D954-7582-8194-8F9A-C86BE869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11708" r="7144" b="14520"/>
          <a:stretch/>
        </p:blipFill>
        <p:spPr bwMode="auto">
          <a:xfrm>
            <a:off x="5518347" y="1122571"/>
            <a:ext cx="5544617" cy="194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8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097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Custom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AU Passata Light</vt:lpstr>
      <vt:lpstr>AU Passata</vt:lpstr>
      <vt:lpstr>AU Peto</vt:lpstr>
      <vt:lpstr>Georgia</vt:lpstr>
      <vt:lpstr>Wingdings 3</vt:lpstr>
      <vt:lpstr>AU 16:9</vt:lpstr>
      <vt:lpstr>UNDERSTANDING R</vt:lpstr>
      <vt:lpstr>outline</vt:lpstr>
      <vt:lpstr>Why?</vt:lpstr>
      <vt:lpstr>Binary</vt:lpstr>
      <vt:lpstr>Other bases</vt:lpstr>
      <vt:lpstr>Bits and bytes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2023-11-01T15:10:54Z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