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81" r:id="rId4"/>
    <p:sldId id="282" r:id="rId5"/>
    <p:sldId id="283" r:id="rId6"/>
    <p:sldId id="284" r:id="rId7"/>
    <p:sldId id="287" r:id="rId8"/>
    <p:sldId id="286" r:id="rId9"/>
    <p:sldId id="285" r:id="rId10"/>
    <p:sldId id="288" r:id="rId11"/>
    <p:sldId id="289" r:id="rId12"/>
    <p:sldId id="290" r:id="rId13"/>
    <p:sldId id="291" r:id="rId14"/>
    <p:sldId id="292" r:id="rId15"/>
    <p:sldId id="280" r:id="rId16"/>
    <p:sldId id="293" r:id="rId17"/>
    <p:sldId id="296" r:id="rId18"/>
    <p:sldId id="295" r:id="rId19"/>
  </p:sldIdLst>
  <p:sldSz cx="12188825" cy="6858000"/>
  <p:notesSz cx="6797675" cy="9926638"/>
  <p:embeddedFontLst>
    <p:embeddedFont>
      <p:font typeface="AU Passata" panose="020B0503030502030804" pitchFamily="34" charset="0"/>
      <p:regular r:id="rId22"/>
      <p:bold r:id="rId23"/>
    </p:embeddedFont>
    <p:embeddedFont>
      <p:font typeface="AU Passata Light" panose="020B0303030902030804" pitchFamily="34" charset="0"/>
      <p:regular r:id="rId24"/>
      <p:bold r:id="rId25"/>
    </p:embeddedFont>
    <p:embeddedFont>
      <p:font typeface="AU Peto" panose="040C0B07020602020301" pitchFamily="82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  <p:embeddedFont>
      <p:font typeface="Lucida Console" panose="020B0609040504020204" pitchFamily="49" charset="0"/>
      <p:regular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08A"/>
    <a:srgbClr val="FFFFFF"/>
    <a:srgbClr val="183D83"/>
    <a:srgbClr val="1FBCBB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987" autoAdjust="0"/>
    <p:restoredTop sz="93457" autoAdjust="0"/>
  </p:normalViewPr>
  <p:slideViewPr>
    <p:cSldViewPr snapToObjects="1" showGuides="1">
      <p:cViewPr varScale="1">
        <p:scale>
          <a:sx n="98" d="100"/>
          <a:sy n="98" d="100"/>
        </p:scale>
        <p:origin x="96" y="8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Control flow and loops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21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Associate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21/11/2023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jacobfredsoee/MOMAR.git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460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4608A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Control flow and loops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968A2BB5-F46D-26D4-CDBB-3C1F3570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7893" y="2116793"/>
            <a:ext cx="2111155" cy="20540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E9BCB4-4ED8-24FF-0880-FCC7A0CB5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265" y="1988840"/>
            <a:ext cx="4459635" cy="30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E5-360B-F05C-7829-AF55EFE2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8D1-3128-5812-67B4-B5CF0BA5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else statement is paired with the if statement to handle the case where the condition specified in the if statement is false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not greater than 5“)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C008-0CF0-22A2-8BCE-53DB9219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DB0-5516-429B-8397-9D1992890718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7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E5-360B-F05C-7829-AF55EFE2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38D1-3128-5812-67B4-B5CF0BA5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else statement is paired with the if statement to handle the case where the condition specified in the if statement is false. If can be paired with else.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if (x ==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 else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less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If many conditions, use switch instead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C008-0CF0-22A2-8BCE-53DB9219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DB0-5516-429B-8397-9D1992890718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0FB8B-24AA-D111-D60A-5467B3DDDFC0}"/>
              </a:ext>
            </a:extLst>
          </p:cNvPr>
          <p:cNvSpPr txBox="1"/>
          <p:nvPr/>
        </p:nvSpPr>
        <p:spPr>
          <a:xfrm>
            <a:off x="6987496" y="2204864"/>
            <a:ext cx="4895727" cy="42688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centre</a:t>
            </a:r>
            <a:r>
              <a:rPr lang="en-US" sz="1600" dirty="0">
                <a:latin typeface="Lucida Console" panose="020B0609040504020204" pitchFamily="49" charset="0"/>
              </a:rPr>
              <a:t> = function(x, type)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switch(type,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mean = mean(x),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median = median(x),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     trimmed = mean(x, trim = .1))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latin typeface="+mj-lt"/>
              </a:rPr>
              <a:t>Is the same as:</a:t>
            </a:r>
          </a:p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centre</a:t>
            </a:r>
            <a:r>
              <a:rPr lang="en-US" sz="1600" dirty="0">
                <a:latin typeface="Lucida Console" panose="020B0609040504020204" pitchFamily="49" charset="0"/>
              </a:rPr>
              <a:t> = function(x, type)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if (type == "mean")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return(mean(x))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 else if (type == "median")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return(median(x))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 else if (type == "trimmed")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  return(mean(x, trim = .1))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8FF-DB0F-6076-EDAB-E3A14FE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E63-5B2E-FA5C-ABC2-A9D2499C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break statement is used to prematurely exit a loop: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break # Exit the loop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next statement is used within loops to skip the remaining code for the current iteration and move on to the next one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next # Skip this number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A65-42F6-B9D4-ECF6-41AB70F7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E5F-DD1A-46A4-8C1B-89E9A768A829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69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8FF-DB0F-6076-EDAB-E3A14FE5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1E63-5B2E-FA5C-ABC2-A9D2499C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break statement is used to prematurely exit a loop: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-10:10)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== 0)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stop("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cannot be zero!") # Stops execution and prints the message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print(10/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A65-42F6-B9D4-ECF6-41AB70F7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E5F-DD1A-46A4-8C1B-89E9A768A829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9789093" cy="752101"/>
          </a:xfrm>
        </p:spPr>
        <p:txBody>
          <a:bodyPr/>
          <a:lstStyle/>
          <a:p>
            <a:r>
              <a:rPr lang="en-US" dirty="0"/>
              <a:t>1) open ./MOMAR/02_files/02_functions_part2.R</a:t>
            </a:r>
          </a:p>
          <a:p>
            <a:r>
              <a:rPr lang="en-US" dirty="0"/>
              <a:t>2) in small groups, try to write the body of the indicated functions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49ED41-AEA4-06B1-E8DB-6D1DEA1AA277}"/>
              </a:ext>
            </a:extLst>
          </p:cNvPr>
          <p:cNvSpPr txBox="1">
            <a:spLocks/>
          </p:cNvSpPr>
          <p:nvPr/>
        </p:nvSpPr>
        <p:spPr bwMode="auto">
          <a:xfrm>
            <a:off x="985839" y="2348880"/>
            <a:ext cx="1058157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>
                <a:latin typeface="Lucida Console" panose="020B0609040504020204" pitchFamily="49" charset="0"/>
              </a:rPr>
              <a:t>if: Conditional statement for decision-making in code.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(condition) { code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else: Alternative code block for false condition in an if statement.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(condition) { code } else { </a:t>
            </a:r>
            <a:r>
              <a:rPr lang="en-US" sz="1200" kern="0" dirty="0" err="1">
                <a:latin typeface="Lucida Console" panose="020B0609040504020204" pitchFamily="49" charset="0"/>
              </a:rPr>
              <a:t>alternative_code</a:t>
            </a:r>
            <a:r>
              <a:rPr lang="en-US" sz="1200" kern="0" dirty="0">
                <a:latin typeface="Lucida Console" panose="020B0609040504020204" pitchFamily="49" charset="0"/>
              </a:rPr>
              <a:t>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break: Exit a loop prematurely, terminating its execution.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for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in 1:10) { if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== 5) { break }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next: Skip the rest of the current iteration in a loop.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for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in 1:10) { if (</a:t>
            </a:r>
            <a:r>
              <a:rPr lang="en-US" sz="1200" kern="0" dirty="0" err="1">
                <a:latin typeface="Lucida Console" panose="020B0609040504020204" pitchFamily="49" charset="0"/>
              </a:rPr>
              <a:t>i</a:t>
            </a:r>
            <a:r>
              <a:rPr lang="en-US" sz="1200" kern="0" dirty="0">
                <a:latin typeface="Lucida Console" panose="020B0609040504020204" pitchFamily="49" charset="0"/>
              </a:rPr>
              <a:t> == 0) { next } }</a:t>
            </a:r>
          </a:p>
          <a:p>
            <a:endParaRPr lang="en-US" sz="1200" kern="0" dirty="0">
              <a:latin typeface="Lucida Console" panose="020B0609040504020204" pitchFamily="49" charset="0"/>
            </a:endParaRPr>
          </a:p>
          <a:p>
            <a:r>
              <a:rPr lang="en-US" sz="1200" kern="0" dirty="0">
                <a:latin typeface="Lucida Console" panose="020B0609040504020204" pitchFamily="49" charset="0"/>
              </a:rPr>
              <a:t>stop: Halt function execution, generating an error message.</a:t>
            </a:r>
          </a:p>
          <a:p>
            <a:r>
              <a:rPr lang="en-US" sz="1200" kern="0" dirty="0">
                <a:latin typeface="Lucida Console" panose="020B0609040504020204" pitchFamily="49" charset="0"/>
              </a:rPr>
              <a:t>Example: if (</a:t>
            </a:r>
            <a:r>
              <a:rPr lang="en-US" sz="1200" kern="0" dirty="0" err="1">
                <a:latin typeface="Lucida Console" panose="020B0609040504020204" pitchFamily="49" charset="0"/>
              </a:rPr>
              <a:t>error_condition</a:t>
            </a:r>
            <a:r>
              <a:rPr lang="en-US" sz="1200" kern="0" dirty="0">
                <a:latin typeface="Lucida Console" panose="020B0609040504020204" pitchFamily="49" charset="0"/>
              </a:rPr>
              <a:t>) { stop("Error message.") }</a:t>
            </a:r>
            <a:endParaRPr lang="da-DK" sz="1200" kern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3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A07-408A-104A-E3C9-3F0B4F4D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E1F7-0BA2-402E-BBB9-A54CF1A1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 when you get errors?</a:t>
            </a:r>
          </a:p>
          <a:p>
            <a:endParaRPr lang="en-US" dirty="0"/>
          </a:p>
          <a:p>
            <a:r>
              <a:rPr lang="en-US" dirty="0"/>
              <a:t>02_files/02_debug.R</a:t>
            </a:r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54D6-38EE-F000-60EE-A9CBA178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2EF-4D31-47C4-8B07-E3C83309B782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17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D21-32D1-77BA-14E8-C7B42DD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Apply, like for loops, but with storage</a:t>
            </a:r>
            <a:endParaRPr lang="da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4C56-91F6-D599-F464-2C4C8D22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3602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for loop to take the square root of all numbers from 1 to 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result = numeric(length = n)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in 1:n)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result[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] = sqrt(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Equivalent </a:t>
            </a:r>
            <a:r>
              <a:rPr lang="en-US" dirty="0" err="1"/>
              <a:t>sapply</a:t>
            </a:r>
            <a:r>
              <a:rPr lang="en-US" dirty="0"/>
              <a:t>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result = </a:t>
            </a:r>
            <a:r>
              <a:rPr lang="en-US" sz="1600" dirty="0" err="1">
                <a:latin typeface="Lucida Console" panose="020B0609040504020204" pitchFamily="49" charset="0"/>
              </a:rPr>
              <a:t>sapply</a:t>
            </a:r>
            <a:r>
              <a:rPr lang="en-US" sz="1600" dirty="0">
                <a:latin typeface="Lucida Console" panose="020B0609040504020204" pitchFamily="49" charset="0"/>
              </a:rPr>
              <a:t>(1:n, sqrt)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result = </a:t>
            </a:r>
            <a:r>
              <a:rPr lang="en-US" sz="1600" dirty="0" err="1">
                <a:latin typeface="Lucida Console" panose="020B0609040504020204" pitchFamily="49" charset="0"/>
              </a:rPr>
              <a:t>sapply</a:t>
            </a:r>
            <a:r>
              <a:rPr lang="en-US" sz="1600" dirty="0">
                <a:latin typeface="Lucida Console" panose="020B0609040504020204" pitchFamily="49" charset="0"/>
              </a:rPr>
              <a:t>(1:n, function(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sqrt(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8A1E-57A4-B9A4-35B4-71644382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860E-4AA8-43CC-B3E9-353006A6F547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7AB2-B051-7C05-C6B4-1822254C470E}"/>
              </a:ext>
            </a:extLst>
          </p:cNvPr>
          <p:cNvSpPr txBox="1"/>
          <p:nvPr/>
        </p:nvSpPr>
        <p:spPr>
          <a:xfrm>
            <a:off x="6310436" y="3424954"/>
            <a:ext cx="5472608" cy="192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Remember &lt;&lt;- scopes to global environment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result = numeric(length = n)</a:t>
            </a:r>
          </a:p>
          <a:p>
            <a:pPr>
              <a:lnSpc>
                <a:spcPct val="95000"/>
              </a:lnSpc>
            </a:pPr>
            <a:endParaRPr lang="en-US" sz="1600" dirty="0">
              <a:latin typeface="Lucida Console" panose="020B060904050402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result2 = </a:t>
            </a:r>
            <a:r>
              <a:rPr lang="en-US" sz="1600" dirty="0" err="1">
                <a:latin typeface="Lucida Console" panose="020B0609040504020204" pitchFamily="49" charset="0"/>
              </a:rPr>
              <a:t>sapply</a:t>
            </a:r>
            <a:r>
              <a:rPr lang="en-US" sz="1600" dirty="0">
                <a:latin typeface="Lucida Console" panose="020B0609040504020204" pitchFamily="49" charset="0"/>
              </a:rPr>
              <a:t>(1:n, function(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result[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] &lt;&lt;- sqrt(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return(sqrt(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)^2)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})</a:t>
            </a:r>
            <a:endParaRPr lang="da-DK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D21-32D1-77BA-14E8-C7B42DD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All the </a:t>
            </a:r>
            <a:r>
              <a:rPr lang="en-US" sz="4400" dirty="0" err="1"/>
              <a:t>applys</a:t>
            </a:r>
            <a:endParaRPr lang="da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4C56-91F6-D599-F464-2C4C8D22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0"/>
            <a:ext cx="10220325" cy="4936299"/>
          </a:xfrm>
        </p:spPr>
        <p:txBody>
          <a:bodyPr/>
          <a:lstStyle/>
          <a:p>
            <a:r>
              <a:rPr lang="en-US" dirty="0"/>
              <a:t>apply(): Used for operations on matrices/data frames like row or column sums.</a:t>
            </a:r>
          </a:p>
          <a:p>
            <a:r>
              <a:rPr lang="en-US" dirty="0"/>
              <a:t>Example: </a:t>
            </a:r>
            <a:r>
              <a:rPr lang="en-US" sz="1600" dirty="0" err="1">
                <a:latin typeface="Lucida Console" panose="020B0609040504020204" pitchFamily="49" charset="0"/>
              </a:rPr>
              <a:t>geneData</a:t>
            </a:r>
            <a:r>
              <a:rPr lang="en-US" sz="1600" dirty="0">
                <a:latin typeface="Lucida Console" panose="020B0609040504020204" pitchFamily="49" charset="0"/>
              </a:rPr>
              <a:t> %&gt;% apply(1, var, na.rm = TRUE)</a:t>
            </a:r>
          </a:p>
          <a:p>
            <a:endParaRPr lang="en-US" dirty="0"/>
          </a:p>
          <a:p>
            <a:r>
              <a:rPr lang="en-US" dirty="0" err="1"/>
              <a:t>sapply</a:t>
            </a:r>
            <a:r>
              <a:rPr lang="en-US" dirty="0"/>
              <a:t>() (simplify apply): When you expect the output to be of a simpler structure.</a:t>
            </a:r>
          </a:p>
          <a:p>
            <a:r>
              <a:rPr lang="en-US" dirty="0"/>
              <a:t>Example: </a:t>
            </a:r>
            <a:r>
              <a:rPr lang="en-US" sz="1600" dirty="0">
                <a:latin typeface="Lucida Console" panose="020B0609040504020204" pitchFamily="49" charset="0"/>
              </a:rPr>
              <a:t>1:10 %&gt;% </a:t>
            </a:r>
            <a:r>
              <a:rPr lang="en-US" sz="1600" dirty="0" err="1">
                <a:latin typeface="Lucida Console" panose="020B0609040504020204" pitchFamily="49" charset="0"/>
              </a:rPr>
              <a:t>sapply</a:t>
            </a:r>
            <a:r>
              <a:rPr lang="en-US" sz="1600" dirty="0">
                <a:latin typeface="Lucida Console" panose="020B0609040504020204" pitchFamily="49" charset="0"/>
              </a:rPr>
              <a:t>(sqrt)</a:t>
            </a:r>
          </a:p>
          <a:p>
            <a:endParaRPr lang="en-US" dirty="0"/>
          </a:p>
          <a:p>
            <a:r>
              <a:rPr lang="en-US" dirty="0" err="1"/>
              <a:t>lapply</a:t>
            </a:r>
            <a:r>
              <a:rPr lang="en-US" dirty="0"/>
              <a:t>() (list apply): Same as </a:t>
            </a:r>
            <a:r>
              <a:rPr lang="en-US" dirty="0" err="1"/>
              <a:t>sapply</a:t>
            </a:r>
            <a:r>
              <a:rPr lang="en-US" dirty="0"/>
              <a:t>, but you want the output as a list</a:t>
            </a:r>
          </a:p>
          <a:p>
            <a:r>
              <a:rPr lang="en-US" dirty="0"/>
              <a:t>Example: </a:t>
            </a:r>
            <a:r>
              <a:rPr lang="en-US" sz="1600" dirty="0">
                <a:latin typeface="Lucida Console" panose="020B0609040504020204" pitchFamily="49" charset="0"/>
              </a:rPr>
              <a:t>1:10 %&gt;% </a:t>
            </a:r>
            <a:r>
              <a:rPr lang="en-US" sz="1600" dirty="0" err="1">
                <a:latin typeface="Lucida Console" panose="020B0609040504020204" pitchFamily="49" charset="0"/>
              </a:rPr>
              <a:t>lapply</a:t>
            </a:r>
            <a:r>
              <a:rPr lang="en-US" sz="1600" dirty="0">
                <a:latin typeface="Lucida Console" panose="020B0609040504020204" pitchFamily="49" charset="0"/>
              </a:rPr>
              <a:t>(sqrt)</a:t>
            </a:r>
          </a:p>
          <a:p>
            <a:endParaRPr lang="en-US" dirty="0"/>
          </a:p>
          <a:p>
            <a:r>
              <a:rPr lang="en-US" dirty="0" err="1"/>
              <a:t>mapply</a:t>
            </a:r>
            <a:r>
              <a:rPr lang="en-US" dirty="0"/>
              <a:t>() (multivariate apply): When you need additional arguments passed</a:t>
            </a:r>
          </a:p>
          <a:p>
            <a:r>
              <a:rPr lang="en-US" dirty="0"/>
              <a:t>Example: </a:t>
            </a:r>
            <a:r>
              <a:rPr lang="en-US" sz="1600" dirty="0" err="1">
                <a:latin typeface="Lucida Console" panose="020B0609040504020204" pitchFamily="49" charset="0"/>
              </a:rPr>
              <a:t>mapply</a:t>
            </a:r>
            <a:r>
              <a:rPr lang="en-US" sz="1600" dirty="0">
                <a:latin typeface="Lucida Console" panose="020B0609040504020204" pitchFamily="49" charset="0"/>
              </a:rPr>
              <a:t>(rep, times = 1:10, x = 1:5, each = 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Others: </a:t>
            </a:r>
            <a:r>
              <a:rPr lang="en-US" dirty="0" err="1"/>
              <a:t>vapply</a:t>
            </a:r>
            <a:r>
              <a:rPr lang="en-US" dirty="0"/>
              <a:t> (when you need a specific type return), </a:t>
            </a:r>
            <a:r>
              <a:rPr lang="en-US" dirty="0" err="1"/>
              <a:t>tapply</a:t>
            </a:r>
            <a:r>
              <a:rPr lang="en-US" dirty="0"/>
              <a:t> (something with factors)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8A1E-57A4-B9A4-35B4-71644382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860E-4AA8-43CC-B3E9-353006A6F547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7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more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7412829" cy="831843"/>
          </a:xfrm>
        </p:spPr>
        <p:txBody>
          <a:bodyPr/>
          <a:lstStyle/>
          <a:p>
            <a:r>
              <a:rPr lang="en-US" dirty="0"/>
              <a:t>1) open ./MOMAR/02_files/02_apply.R</a:t>
            </a:r>
          </a:p>
          <a:p>
            <a:r>
              <a:rPr lang="en-US" dirty="0"/>
              <a:t>2) in small groups, try to solve the different problems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31E44-EEB4-E29C-9A01-DC85A8384934}"/>
              </a:ext>
            </a:extLst>
          </p:cNvPr>
          <p:cNvSpPr txBox="1">
            <a:spLocks/>
          </p:cNvSpPr>
          <p:nvPr/>
        </p:nvSpPr>
        <p:spPr bwMode="auto">
          <a:xfrm>
            <a:off x="985838" y="2204864"/>
            <a:ext cx="10220325" cy="49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apply(): Commonly used for operations on matrices like row or column sums.</a:t>
            </a:r>
          </a:p>
          <a:p>
            <a:r>
              <a:rPr lang="en-US" kern="0" dirty="0"/>
              <a:t>Example: </a:t>
            </a:r>
            <a:r>
              <a:rPr lang="en-US" sz="1600" kern="0" dirty="0" err="1">
                <a:latin typeface="Lucida Console" panose="020B0609040504020204" pitchFamily="49" charset="0"/>
              </a:rPr>
              <a:t>geneData</a:t>
            </a:r>
            <a:r>
              <a:rPr lang="en-US" sz="1600" kern="0" dirty="0">
                <a:latin typeface="Lucida Console" panose="020B0609040504020204" pitchFamily="49" charset="0"/>
              </a:rPr>
              <a:t> %&gt;% apply(1, var, na.rm = TRUE)</a:t>
            </a:r>
          </a:p>
          <a:p>
            <a:endParaRPr lang="en-US" kern="0" dirty="0"/>
          </a:p>
          <a:p>
            <a:r>
              <a:rPr lang="en-US" kern="0" dirty="0" err="1"/>
              <a:t>sapply</a:t>
            </a:r>
            <a:r>
              <a:rPr lang="en-US" kern="0" dirty="0"/>
              <a:t>() (simplify apply): When you expect the output to be of a simpler structure.</a:t>
            </a:r>
          </a:p>
          <a:p>
            <a:r>
              <a:rPr lang="en-US" kern="0" dirty="0"/>
              <a:t>Example: </a:t>
            </a:r>
            <a:r>
              <a:rPr lang="en-US" sz="1600" kern="0" dirty="0">
                <a:latin typeface="Lucida Console" panose="020B0609040504020204" pitchFamily="49" charset="0"/>
              </a:rPr>
              <a:t>1:10 %&gt;% </a:t>
            </a:r>
            <a:r>
              <a:rPr lang="en-US" sz="1600" kern="0" dirty="0" err="1">
                <a:latin typeface="Lucida Console" panose="020B0609040504020204" pitchFamily="49" charset="0"/>
              </a:rPr>
              <a:t>sapply</a:t>
            </a:r>
            <a:r>
              <a:rPr lang="en-US" sz="1600" kern="0" dirty="0">
                <a:latin typeface="Lucida Console" panose="020B0609040504020204" pitchFamily="49" charset="0"/>
              </a:rPr>
              <a:t>(sqrt)</a:t>
            </a:r>
          </a:p>
          <a:p>
            <a:endParaRPr lang="en-US" kern="0" dirty="0"/>
          </a:p>
          <a:p>
            <a:r>
              <a:rPr lang="en-US" kern="0" dirty="0" err="1"/>
              <a:t>lapply</a:t>
            </a:r>
            <a:r>
              <a:rPr lang="en-US" kern="0" dirty="0"/>
              <a:t>() (list apply): Same as </a:t>
            </a:r>
            <a:r>
              <a:rPr lang="en-US" kern="0" dirty="0" err="1"/>
              <a:t>sapply</a:t>
            </a:r>
            <a:r>
              <a:rPr lang="en-US" kern="0" dirty="0"/>
              <a:t>, but you want the output as a list</a:t>
            </a:r>
          </a:p>
          <a:p>
            <a:r>
              <a:rPr lang="en-US" kern="0" dirty="0"/>
              <a:t>Example: </a:t>
            </a:r>
            <a:r>
              <a:rPr lang="en-US" sz="1600" kern="0" dirty="0">
                <a:latin typeface="Lucida Console" panose="020B0609040504020204" pitchFamily="49" charset="0"/>
              </a:rPr>
              <a:t>1:10 %&gt;% </a:t>
            </a:r>
            <a:r>
              <a:rPr lang="en-US" sz="1600" kern="0" dirty="0" err="1">
                <a:latin typeface="Lucida Console" panose="020B0609040504020204" pitchFamily="49" charset="0"/>
              </a:rPr>
              <a:t>lapply</a:t>
            </a:r>
            <a:r>
              <a:rPr lang="en-US" sz="1600" kern="0" dirty="0">
                <a:latin typeface="Lucida Console" panose="020B0609040504020204" pitchFamily="49" charset="0"/>
              </a:rPr>
              <a:t>(sqrt)</a:t>
            </a:r>
          </a:p>
          <a:p>
            <a:endParaRPr lang="en-US" kern="0" dirty="0"/>
          </a:p>
          <a:p>
            <a:r>
              <a:rPr lang="en-US" kern="0" dirty="0" err="1"/>
              <a:t>mapply</a:t>
            </a:r>
            <a:r>
              <a:rPr lang="en-US" kern="0" dirty="0"/>
              <a:t>() (multivariate apply): When you need additional arguments passed</a:t>
            </a:r>
          </a:p>
          <a:p>
            <a:r>
              <a:rPr lang="en-US" kern="0" dirty="0"/>
              <a:t>Example: </a:t>
            </a:r>
            <a:r>
              <a:rPr lang="en-US" sz="1600" kern="0" dirty="0" err="1">
                <a:latin typeface="Lucida Console" panose="020B0609040504020204" pitchFamily="49" charset="0"/>
              </a:rPr>
              <a:t>mapply</a:t>
            </a:r>
            <a:r>
              <a:rPr lang="en-US" sz="1600" kern="0" dirty="0">
                <a:latin typeface="Lucida Console" panose="020B0609040504020204" pitchFamily="49" charset="0"/>
              </a:rPr>
              <a:t>(rep, times = 1:10, x = 1:5, each = 2)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1129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Control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Apply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4CEF-EA55-CDB3-1430-49EB2BD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D392-92E3-2C97-A3A7-44B1E96B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is a set of instructions that performs a specific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Defined by using the function() keyword.</a:t>
            </a:r>
          </a:p>
          <a:p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function(parameter1, parameter2)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# Function body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# Code to be executed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Either returns the last line, or use the return keyword/function</a:t>
            </a:r>
          </a:p>
          <a:p>
            <a:endParaRPr lang="en-US" sz="1600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addNumbers</a:t>
            </a:r>
            <a:r>
              <a:rPr lang="en-US" sz="1600" dirty="0">
                <a:latin typeface="Lucida Console" panose="020B0609040504020204" pitchFamily="49" charset="0"/>
              </a:rPr>
              <a:t> = function(a, b)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result = a + b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return(result)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4F2-BAAC-8385-A60B-5074A1D3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B5C9-0F94-46DE-A64F-0C7DD4CD84FB}" type="datetime1">
              <a:rPr lang="en-GB" smtClean="0"/>
              <a:t>21/11/2023</a:t>
            </a:fld>
            <a:r>
              <a:rPr lang="en-GB" dirty="0"/>
              <a:t>07/11/2023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CE1E9-F844-4634-1938-D7B5DDEB6707}"/>
              </a:ext>
            </a:extLst>
          </p:cNvPr>
          <p:cNvSpPr txBox="1"/>
          <p:nvPr/>
        </p:nvSpPr>
        <p:spPr>
          <a:xfrm>
            <a:off x="6526460" y="5381352"/>
            <a:ext cx="4032448" cy="70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addNumbers</a:t>
            </a:r>
            <a:r>
              <a:rPr lang="en-US" sz="1600" dirty="0">
                <a:latin typeface="Lucida Console" panose="020B0609040504020204" pitchFamily="49" charset="0"/>
              </a:rPr>
              <a:t> = function(a, b)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a + b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F2728-9E6D-810B-5536-462AD980A057}"/>
              </a:ext>
            </a:extLst>
          </p:cNvPr>
          <p:cNvSpPr txBox="1"/>
          <p:nvPr/>
        </p:nvSpPr>
        <p:spPr>
          <a:xfrm>
            <a:off x="5662364" y="4667035"/>
            <a:ext cx="4032448" cy="70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latin typeface="Lucida Console" panose="020B0609040504020204" pitchFamily="49" charset="0"/>
              </a:rPr>
              <a:t>addNumbers</a:t>
            </a:r>
            <a:r>
              <a:rPr lang="en-US" sz="1600" dirty="0">
                <a:latin typeface="Lucida Console" panose="020B0609040504020204" pitchFamily="49" charset="0"/>
              </a:rPr>
              <a:t> = function(a, b) {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  return(a + b)</a:t>
            </a:r>
          </a:p>
          <a:p>
            <a:pPr>
              <a:lnSpc>
                <a:spcPct val="95000"/>
              </a:lnSpc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6089-891F-3BC3-1499-D048428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96BA-5423-6902-EB2A-05FED9B0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default values for parameters to make some arguments optional.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powerOf</a:t>
            </a:r>
            <a:r>
              <a:rPr lang="en-US" sz="1600" dirty="0">
                <a:latin typeface="Lucida Console" panose="020B0609040504020204" pitchFamily="49" charset="0"/>
              </a:rPr>
              <a:t> = function(base, exponent = 2)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result = </a:t>
            </a:r>
            <a:r>
              <a:rPr lang="en-US" sz="1600" dirty="0" err="1">
                <a:latin typeface="Lucida Console" panose="020B0609040504020204" pitchFamily="49" charset="0"/>
              </a:rPr>
              <a:t>base^exponent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return(result)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  <a:p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created inside a function are local to that function.</a:t>
            </a:r>
          </a:p>
          <a:p>
            <a:endParaRPr lang="en-US" dirty="0"/>
          </a:p>
          <a:p>
            <a:r>
              <a:rPr lang="en-US" sz="1600" dirty="0">
                <a:latin typeface="Lucida Console" panose="020B0609040504020204" pitchFamily="49" charset="0"/>
              </a:rPr>
              <a:t>x = 10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function(y)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x = 5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return(y * x)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C731C-CBC1-7DFC-3680-E8AB3FB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0F53-02D9-4815-9CC7-9DECF82B74E8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87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927-8F1A-839A-0D75-A855A32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3E58-83D5-54C1-604D-064E58E5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172470" cy="543811"/>
          </a:xfrm>
        </p:spPr>
        <p:txBody>
          <a:bodyPr/>
          <a:lstStyle/>
          <a:p>
            <a:r>
              <a:rPr lang="en-US" dirty="0"/>
              <a:t>Where does R look for variables?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B480-6217-445E-C29D-6E31C461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5981-5044-4AF7-B2BD-813E3BC017AE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CA1B8-9421-DE5C-3BDC-087232BC3A79}"/>
              </a:ext>
            </a:extLst>
          </p:cNvPr>
          <p:cNvSpPr/>
          <p:nvPr/>
        </p:nvSpPr>
        <p:spPr bwMode="auto">
          <a:xfrm>
            <a:off x="1849032" y="2132856"/>
            <a:ext cx="2952328" cy="2952328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Global Environment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DC181-DE9D-A6A1-E26D-4FF9CE523787}"/>
              </a:ext>
            </a:extLst>
          </p:cNvPr>
          <p:cNvSpPr/>
          <p:nvPr/>
        </p:nvSpPr>
        <p:spPr bwMode="auto">
          <a:xfrm>
            <a:off x="6094412" y="1321879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 err="1">
                <a:solidFill>
                  <a:schemeClr val="bg1"/>
                </a:solidFill>
              </a:rPr>
              <a:t>myFunction</a:t>
            </a:r>
            <a:r>
              <a:rPr lang="en-US" sz="1600" kern="0" dirty="0">
                <a:solidFill>
                  <a:schemeClr val="bg1"/>
                </a:solidFill>
              </a:rPr>
              <a:t>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3F2C1F-FE5B-9B25-E732-2129C40A2D8E}"/>
              </a:ext>
            </a:extLst>
          </p:cNvPr>
          <p:cNvSpPr txBox="1">
            <a:spLocks/>
          </p:cNvSpPr>
          <p:nvPr/>
        </p:nvSpPr>
        <p:spPr bwMode="auto">
          <a:xfrm>
            <a:off x="3348213" y="2978882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a = 7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7B4F1B-C300-345F-5C1A-DBA67D66E9E5}"/>
              </a:ext>
            </a:extLst>
          </p:cNvPr>
          <p:cNvSpPr txBox="1">
            <a:spLocks/>
          </p:cNvSpPr>
          <p:nvPr/>
        </p:nvSpPr>
        <p:spPr bwMode="auto">
          <a:xfrm>
            <a:off x="2318372" y="3429000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myFunction</a:t>
            </a:r>
            <a:r>
              <a:rPr lang="en-US" kern="0" dirty="0">
                <a:solidFill>
                  <a:schemeClr val="bg1"/>
                </a:solidFill>
              </a:rPr>
              <a:t>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D28A8-CBA9-061F-4653-8E7CD257D42F}"/>
              </a:ext>
            </a:extLst>
          </p:cNvPr>
          <p:cNvSpPr/>
          <p:nvPr/>
        </p:nvSpPr>
        <p:spPr bwMode="auto">
          <a:xfrm>
            <a:off x="6115021" y="3429000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myFunction2(a,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94B294-99B4-DC3E-5D8F-046A0AAEA2DC}"/>
              </a:ext>
            </a:extLst>
          </p:cNvPr>
          <p:cNvSpPr txBox="1">
            <a:spLocks/>
          </p:cNvSpPr>
          <p:nvPr/>
        </p:nvSpPr>
        <p:spPr bwMode="auto">
          <a:xfrm>
            <a:off x="2358008" y="3891214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myFunction2(1, 2)</a:t>
            </a:r>
            <a:endParaRPr lang="da-DK" kern="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F3329-8775-5028-392F-4B3952904EE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378054" y="2420888"/>
            <a:ext cx="1715859" cy="118813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40944-C5FA-696F-F0EB-0A6F20B16E1A}"/>
              </a:ext>
            </a:extLst>
          </p:cNvPr>
          <p:cNvCxnSpPr>
            <a:cxnSpLocks/>
          </p:cNvCxnSpPr>
          <p:nvPr/>
        </p:nvCxnSpPr>
        <p:spPr bwMode="auto">
          <a:xfrm>
            <a:off x="4478434" y="4005064"/>
            <a:ext cx="1534626" cy="15188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488D90-8A2B-2B9D-99E0-EE4C2859EEF3}"/>
              </a:ext>
            </a:extLst>
          </p:cNvPr>
          <p:cNvSpPr txBox="1">
            <a:spLocks/>
          </p:cNvSpPr>
          <p:nvPr/>
        </p:nvSpPr>
        <p:spPr bwMode="auto">
          <a:xfrm>
            <a:off x="9236497" y="1483877"/>
            <a:ext cx="2952328" cy="105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 and b exist within the function and are destroyed after it returns</a:t>
            </a:r>
            <a:endParaRPr lang="da-DK" kern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F5B707-2409-7D79-2D6F-CDBF131EF7C9}"/>
              </a:ext>
            </a:extLst>
          </p:cNvPr>
          <p:cNvSpPr txBox="1">
            <a:spLocks/>
          </p:cNvSpPr>
          <p:nvPr/>
        </p:nvSpPr>
        <p:spPr bwMode="auto">
          <a:xfrm>
            <a:off x="9128093" y="3579833"/>
            <a:ext cx="3047152" cy="134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is not defined within the scope (function), so R looks at global environment</a:t>
            </a:r>
            <a:endParaRPr lang="da-DK" kern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7787B53-94F0-8B94-11CA-4C2AD98442C6}"/>
              </a:ext>
            </a:extLst>
          </p:cNvPr>
          <p:cNvSpPr txBox="1">
            <a:spLocks/>
          </p:cNvSpPr>
          <p:nvPr/>
        </p:nvSpPr>
        <p:spPr bwMode="auto">
          <a:xfrm>
            <a:off x="2368668" y="4308179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myFunction3(1,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D81B9F-B11D-1610-89A0-48622D268481}"/>
              </a:ext>
            </a:extLst>
          </p:cNvPr>
          <p:cNvSpPr/>
          <p:nvPr/>
        </p:nvSpPr>
        <p:spPr bwMode="auto">
          <a:xfrm>
            <a:off x="4617749" y="5131372"/>
            <a:ext cx="4618748" cy="1609995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myFunction3(a,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x = 5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return(myFunction2(a, b)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874C20-4521-246C-AC40-9E5115F202E0}"/>
              </a:ext>
            </a:extLst>
          </p:cNvPr>
          <p:cNvCxnSpPr>
            <a:cxnSpLocks/>
          </p:cNvCxnSpPr>
          <p:nvPr/>
        </p:nvCxnSpPr>
        <p:spPr bwMode="auto">
          <a:xfrm>
            <a:off x="4417690" y="4477052"/>
            <a:ext cx="899646" cy="73021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09B7880-20DD-0078-78B1-6FBB7AFCF1EB}"/>
              </a:ext>
            </a:extLst>
          </p:cNvPr>
          <p:cNvSpPr txBox="1">
            <a:spLocks/>
          </p:cNvSpPr>
          <p:nvPr/>
        </p:nvSpPr>
        <p:spPr bwMode="auto">
          <a:xfrm>
            <a:off x="2318372" y="2966786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x = 10</a:t>
            </a:r>
            <a:endParaRPr lang="da-DK" kern="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4D059B-1BF9-CEB5-721E-C00FF5B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21" y="49000"/>
            <a:ext cx="3743847" cy="12288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B3A49-4A34-04E1-BAEC-C5779F862917}"/>
              </a:ext>
            </a:extLst>
          </p:cNvPr>
          <p:cNvCxnSpPr>
            <a:cxnSpLocks/>
          </p:cNvCxnSpPr>
          <p:nvPr/>
        </p:nvCxnSpPr>
        <p:spPr bwMode="auto">
          <a:xfrm flipV="1">
            <a:off x="7140598" y="4477052"/>
            <a:ext cx="225760" cy="140621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536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1418-59EE-A7CA-7D8C-47AF1BA3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A08C-5429-F15B-18CB-416FE3F1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... ellipsis in R allows you to create functions that can accept a variable number of arguments.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often used when you want to pass additional arguments to other functions within your function or when you want to create functions with flexible argument lists.</a:t>
            </a:r>
          </a:p>
          <a:p>
            <a:endParaRPr lang="da-DK" dirty="0"/>
          </a:p>
          <a:p>
            <a:r>
              <a:rPr lang="da-DK" sz="1600" dirty="0" err="1">
                <a:latin typeface="Lucida Console" panose="020B0609040504020204" pitchFamily="49" charset="0"/>
              </a:rPr>
              <a:t>concatStrings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function</a:t>
            </a:r>
            <a:r>
              <a:rPr lang="da-DK" sz="1600" dirty="0">
                <a:latin typeface="Lucida Console" panose="020B0609040504020204" pitchFamily="49" charset="0"/>
              </a:rPr>
              <a:t>(</a:t>
            </a:r>
            <a:r>
              <a:rPr lang="da-DK" sz="1600" dirty="0" err="1">
                <a:latin typeface="Lucida Console" panose="020B0609040504020204" pitchFamily="49" charset="0"/>
              </a:rPr>
              <a:t>startString</a:t>
            </a:r>
            <a:r>
              <a:rPr lang="da-DK" sz="1600" dirty="0">
                <a:latin typeface="Lucida Console" panose="020B0609040504020204" pitchFamily="49" charset="0"/>
              </a:rPr>
              <a:t>, ...,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 = " ") {    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</a:t>
            </a:r>
            <a:r>
              <a:rPr lang="da-DK" sz="1600" dirty="0" err="1">
                <a:latin typeface="Lucida Console" panose="020B0609040504020204" pitchFamily="49" charset="0"/>
              </a:rPr>
              <a:t>result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paste</a:t>
            </a:r>
            <a:r>
              <a:rPr lang="da-DK" sz="1600" dirty="0">
                <a:latin typeface="Lucida Console" panose="020B0609040504020204" pitchFamily="49" charset="0"/>
              </a:rPr>
              <a:t>(</a:t>
            </a:r>
            <a:r>
              <a:rPr lang="da-DK" sz="1600" dirty="0" err="1">
                <a:latin typeface="Lucida Console" panose="020B0609040504020204" pitchFamily="49" charset="0"/>
              </a:rPr>
              <a:t>startString</a:t>
            </a:r>
            <a:r>
              <a:rPr lang="da-DK" sz="1600" dirty="0">
                <a:latin typeface="Lucida Console" panose="020B0609040504020204" pitchFamily="49" charset="0"/>
              </a:rPr>
              <a:t>, ...,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 = </a:t>
            </a:r>
            <a:r>
              <a:rPr lang="da-DK" sz="1600" dirty="0" err="1">
                <a:latin typeface="Lucida Console" panose="020B0609040504020204" pitchFamily="49" charset="0"/>
              </a:rPr>
              <a:t>sep</a:t>
            </a:r>
            <a:r>
              <a:rPr lang="da-DK" sz="1600" dirty="0">
                <a:latin typeface="Lucida Console" panose="020B0609040504020204" pitchFamily="49" charset="0"/>
              </a:rPr>
              <a:t>)    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return(</a:t>
            </a:r>
            <a:r>
              <a:rPr lang="da-DK" sz="1600" dirty="0" err="1">
                <a:latin typeface="Lucida Console" panose="020B0609040504020204" pitchFamily="49" charset="0"/>
              </a:rPr>
              <a:t>result</a:t>
            </a:r>
            <a:r>
              <a:rPr lang="da-DK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concatStrings</a:t>
            </a:r>
            <a:r>
              <a:rPr lang="en-US" sz="1600" dirty="0">
                <a:latin typeface="Lucida Console" panose="020B0609040504020204" pitchFamily="49" charset="0"/>
              </a:rPr>
              <a:t>("Hello", "World!", </a:t>
            </a:r>
            <a:r>
              <a:rPr lang="en-US" sz="1600" dirty="0" err="1">
                <a:latin typeface="Lucida Console" panose="020B0609040504020204" pitchFamily="49" charset="0"/>
              </a:rPr>
              <a:t>startString</a:t>
            </a:r>
            <a:r>
              <a:rPr lang="en-US" sz="1600" dirty="0">
                <a:latin typeface="Lucida Console" panose="020B0609040504020204" pitchFamily="49" charset="0"/>
              </a:rPr>
              <a:t> = "This is the start:")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"This is the start: Hello World!"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819E-26AB-0355-08F7-96593577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C461-7DEB-4575-B8CD-FDEB0FD499FF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4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F926-FE70-F900-530A-971BCE82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A48B-C67D-68B0-A330-A23DCB77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 loop is used when you know in advance how many times you want to iterate</a:t>
            </a:r>
          </a:p>
          <a:p>
            <a:endParaRPr lang="en-US" dirty="0"/>
          </a:p>
          <a:p>
            <a:r>
              <a:rPr lang="da-DK" sz="1600" dirty="0">
                <a:latin typeface="Lucida Console" panose="020B0609040504020204" pitchFamily="49" charset="0"/>
              </a:rPr>
              <a:t>for (i in 1:5) {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  print(i)</a:t>
            </a:r>
          </a:p>
          <a:p>
            <a:r>
              <a:rPr lang="da-DK" sz="1600" dirty="0">
                <a:latin typeface="Lucida Console" panose="020B0609040504020204" pitchFamily="49" charset="0"/>
              </a:rPr>
              <a:t>}</a:t>
            </a:r>
          </a:p>
          <a:p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while loop is used when you want to iterate until a certain condition is true.</a:t>
            </a:r>
          </a:p>
          <a:p>
            <a:endParaRPr lang="en-US" dirty="0"/>
          </a:p>
          <a:p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&lt;=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print(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+ 1  # Increment the counter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  <a:endParaRPr lang="da-DK" sz="1600" dirty="0">
              <a:latin typeface="Lucida Console" panose="020B06090405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76DC-748B-4B6C-0778-A54C4FB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7466-6441-46BB-9F12-E2CABB750CFD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32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writing 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5684638" cy="4521366"/>
          </a:xfrm>
        </p:spPr>
        <p:txBody>
          <a:bodyPr/>
          <a:lstStyle/>
          <a:p>
            <a:r>
              <a:rPr lang="en-US" dirty="0"/>
              <a:t>1) git clone </a:t>
            </a:r>
            <a:r>
              <a:rPr lang="en-US" dirty="0">
                <a:hlinkClick r:id="rId2"/>
              </a:rPr>
              <a:t>https://github.com/jacobfredsoee/MOMAR.git</a:t>
            </a:r>
            <a:endParaRPr lang="en-US" dirty="0"/>
          </a:p>
          <a:p>
            <a:r>
              <a:rPr lang="en-US" dirty="0"/>
              <a:t>2) open ./MOMAR/02_files/02_functions_part1.R</a:t>
            </a:r>
          </a:p>
          <a:p>
            <a:r>
              <a:rPr lang="en-US" dirty="0"/>
              <a:t>3) in small groups, try to write the body of the indicated functions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21/11/2023</a:t>
            </a:fld>
            <a:r>
              <a:rPr lang="en-GB" dirty="0"/>
              <a:t>07/11/2023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A3007-AF14-0776-F263-48D0FD1A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97" y="1268760"/>
            <a:ext cx="5072116" cy="3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A0E-DC89-8DCD-1E63-169229D5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9BCE-F6D7-408F-B245-C6381D71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if statement allows you to execute a block of code based on a specific condition.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Alternative, one-liner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return("x is greater than 5")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 </a:t>
            </a:r>
            <a:r>
              <a:rPr lang="en-US" dirty="0" err="1"/>
              <a:t>alternative</a:t>
            </a:r>
            <a:r>
              <a:rPr lang="en-US" dirty="0"/>
              <a:t>, one-liner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myFunction</a:t>
            </a:r>
            <a:r>
              <a:rPr lang="en-US" sz="1600" dirty="0">
                <a:latin typeface="Lucida Console" panose="020B0609040504020204" pitchFamily="49" charset="0"/>
              </a:rPr>
              <a:t> = function(x)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if(x &gt; 5) { return("x is greater than 5")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BADB-7D3F-CE04-E431-E443509C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074D-32E4-4605-9743-462993968EA3}" type="datetime1">
              <a:rPr lang="en-GB" smtClean="0"/>
              <a:t>21/11/2023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9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</Words>
  <Application>Microsoft Office PowerPoint</Application>
  <PresentationFormat>Custom</PresentationFormat>
  <Paragraphs>256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AU Passata Light</vt:lpstr>
      <vt:lpstr>Lucida Console</vt:lpstr>
      <vt:lpstr>Calibri</vt:lpstr>
      <vt:lpstr>AU Passata</vt:lpstr>
      <vt:lpstr>AU Peto</vt:lpstr>
      <vt:lpstr>Georgia</vt:lpstr>
      <vt:lpstr>Wingdings 3</vt:lpstr>
      <vt:lpstr>AU 16:9</vt:lpstr>
      <vt:lpstr>Control flow and loops</vt:lpstr>
      <vt:lpstr>outline</vt:lpstr>
      <vt:lpstr>Functions</vt:lpstr>
      <vt:lpstr>Functions</vt:lpstr>
      <vt:lpstr>Scope</vt:lpstr>
      <vt:lpstr>functions</vt:lpstr>
      <vt:lpstr>loops</vt:lpstr>
      <vt:lpstr>Group task – writing functions</vt:lpstr>
      <vt:lpstr>Control flow</vt:lpstr>
      <vt:lpstr>Control flow</vt:lpstr>
      <vt:lpstr>Control flow</vt:lpstr>
      <vt:lpstr>Control flow</vt:lpstr>
      <vt:lpstr>Control flow</vt:lpstr>
      <vt:lpstr>Group task – writing functions</vt:lpstr>
      <vt:lpstr>Debugging</vt:lpstr>
      <vt:lpstr>Apply, like for loops, but with storage</vt:lpstr>
      <vt:lpstr>All the applys</vt:lpstr>
      <vt:lpstr>Group task – writing more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2023-11-21T11:49:48Z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