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70" r:id="rId8"/>
    <p:sldId id="271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E3C3C-C19E-4FDC-B633-6EB49D76BF12}" v="58" dt="2022-12-01T21:36:14.926"/>
    <p1510:client id="{77E2708D-A390-C99A-4C44-22812A92A2E8}" v="589" dt="2022-12-02T01:19:24.148"/>
    <p1510:client id="{85F1DF17-260B-70FA-3BA7-8B9F8D8A745C}" v="34" dt="2022-12-02T16:40:17.785"/>
    <p1510:client id="{9DA975A8-7319-EB56-CBB6-6B103770ECC1}" v="27" dt="2022-12-02T15:32:11.883"/>
    <p1510:client id="{EFDA9DFA-E7D6-49EE-922D-BB4A78EB4772}" v="1019" dt="2022-12-02T16:19:22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4A7E-A3DF-40D5-BC30-0F3045DDBCB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C711-47E3-4CCD-841F-910DED31A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u365-my.sharepoint.com/:v:/g/personal/thudgins_smu_edu/EdHsOATvAFxGlCm1BBhetOsBm8Ox7rrYPIP1vzn9_cLyhw?e=o1Ms3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9B7EF5E-A2D3-ED1B-EFDA-AA41B3794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7214"/>
          <a:stretch/>
        </p:blipFill>
        <p:spPr bwMode="auto">
          <a:xfrm>
            <a:off x="0" y="0"/>
            <a:ext cx="9919942" cy="6857990"/>
          </a:xfrm>
          <a:custGeom>
            <a:avLst/>
            <a:gdLst/>
            <a:ahLst/>
            <a:cxnLst/>
            <a:rect l="l" t="t" r="r" b="b"/>
            <a:pathLst>
              <a:path w="9919942" h="6858000">
                <a:moveTo>
                  <a:pt x="0" y="5890890"/>
                </a:moveTo>
                <a:lnTo>
                  <a:pt x="212725" y="5891423"/>
                </a:lnTo>
                <a:cubicBezTo>
                  <a:pt x="582535" y="5892351"/>
                  <a:pt x="1020826" y="5893449"/>
                  <a:pt x="1540283" y="5894751"/>
                </a:cubicBezTo>
                <a:cubicBezTo>
                  <a:pt x="1752088" y="5888795"/>
                  <a:pt x="1952177" y="6005934"/>
                  <a:pt x="2056518" y="6186661"/>
                </a:cubicBezTo>
                <a:cubicBezTo>
                  <a:pt x="2056518" y="6186661"/>
                  <a:pt x="2056518" y="6186661"/>
                  <a:pt x="2405221" y="6790631"/>
                </a:cubicBezTo>
                <a:lnTo>
                  <a:pt x="2444117" y="6858000"/>
                </a:lnTo>
                <a:lnTo>
                  <a:pt x="0" y="6858000"/>
                </a:lnTo>
                <a:close/>
                <a:moveTo>
                  <a:pt x="792260" y="3668381"/>
                </a:moveTo>
                <a:cubicBezTo>
                  <a:pt x="792260" y="3668381"/>
                  <a:pt x="792260" y="3668381"/>
                  <a:pt x="1811431" y="3670937"/>
                </a:cubicBezTo>
                <a:cubicBezTo>
                  <a:pt x="1876362" y="3669112"/>
                  <a:pt x="1937701" y="3705022"/>
                  <a:pt x="1969689" y="3760425"/>
                </a:cubicBezTo>
                <a:cubicBezTo>
                  <a:pt x="1969689" y="3760425"/>
                  <a:pt x="1969689" y="3760425"/>
                  <a:pt x="2480383" y="4644976"/>
                </a:cubicBezTo>
                <a:cubicBezTo>
                  <a:pt x="2513474" y="4702289"/>
                  <a:pt x="2512800" y="4771455"/>
                  <a:pt x="2479858" y="4828684"/>
                </a:cubicBezTo>
                <a:cubicBezTo>
                  <a:pt x="2479858" y="4828684"/>
                  <a:pt x="2479858" y="4828684"/>
                  <a:pt x="1971381" y="5710679"/>
                </a:cubicBezTo>
                <a:cubicBezTo>
                  <a:pt x="1940341" y="5766811"/>
                  <a:pt x="1879433" y="5801975"/>
                  <a:pt x="1815301" y="5800792"/>
                </a:cubicBezTo>
                <a:cubicBezTo>
                  <a:pt x="1815301" y="5800792"/>
                  <a:pt x="1815301" y="5800792"/>
                  <a:pt x="797234" y="5800148"/>
                </a:cubicBezTo>
                <a:cubicBezTo>
                  <a:pt x="731200" y="5800063"/>
                  <a:pt x="670963" y="5766064"/>
                  <a:pt x="637873" y="5708748"/>
                </a:cubicBezTo>
                <a:cubicBezTo>
                  <a:pt x="637873" y="5708748"/>
                  <a:pt x="637873" y="5708748"/>
                  <a:pt x="127178" y="4824199"/>
                </a:cubicBezTo>
                <a:cubicBezTo>
                  <a:pt x="95190" y="4768796"/>
                  <a:pt x="94762" y="4697719"/>
                  <a:pt x="128807" y="4642400"/>
                </a:cubicBezTo>
                <a:cubicBezTo>
                  <a:pt x="128807" y="4642400"/>
                  <a:pt x="128807" y="4642400"/>
                  <a:pt x="636180" y="3758494"/>
                </a:cubicBezTo>
                <a:cubicBezTo>
                  <a:pt x="667221" y="3702364"/>
                  <a:pt x="728129" y="3667198"/>
                  <a:pt x="792260" y="3668381"/>
                </a:cubicBezTo>
                <a:close/>
                <a:moveTo>
                  <a:pt x="2255648" y="3231561"/>
                </a:moveTo>
                <a:cubicBezTo>
                  <a:pt x="2255648" y="3231561"/>
                  <a:pt x="2255648" y="3231561"/>
                  <a:pt x="2618241" y="3232471"/>
                </a:cubicBezTo>
                <a:cubicBezTo>
                  <a:pt x="2641342" y="3231821"/>
                  <a:pt x="2663165" y="3244597"/>
                  <a:pt x="2674545" y="3264308"/>
                </a:cubicBezTo>
                <a:cubicBezTo>
                  <a:pt x="2674545" y="3264308"/>
                  <a:pt x="2674545" y="3264308"/>
                  <a:pt x="2856236" y="3579007"/>
                </a:cubicBezTo>
                <a:cubicBezTo>
                  <a:pt x="2868009" y="3599398"/>
                  <a:pt x="2867769" y="3624006"/>
                  <a:pt x="2856049" y="3644366"/>
                </a:cubicBezTo>
                <a:cubicBezTo>
                  <a:pt x="2856049" y="3644366"/>
                  <a:pt x="2856049" y="3644366"/>
                  <a:pt x="2675147" y="3958155"/>
                </a:cubicBezTo>
                <a:cubicBezTo>
                  <a:pt x="2664104" y="3978125"/>
                  <a:pt x="2642433" y="3990637"/>
                  <a:pt x="2619617" y="3990216"/>
                </a:cubicBezTo>
                <a:cubicBezTo>
                  <a:pt x="2619617" y="3990216"/>
                  <a:pt x="2619617" y="3990216"/>
                  <a:pt x="2257417" y="3989986"/>
                </a:cubicBezTo>
                <a:cubicBezTo>
                  <a:pt x="2233924" y="3989956"/>
                  <a:pt x="2212493" y="3977860"/>
                  <a:pt x="2200720" y="3957469"/>
                </a:cubicBezTo>
                <a:cubicBezTo>
                  <a:pt x="2200720" y="3957469"/>
                  <a:pt x="2200720" y="3957469"/>
                  <a:pt x="2019029" y="3642770"/>
                </a:cubicBezTo>
                <a:cubicBezTo>
                  <a:pt x="2007648" y="3623058"/>
                  <a:pt x="2007496" y="3597772"/>
                  <a:pt x="2019609" y="3578090"/>
                </a:cubicBezTo>
                <a:cubicBezTo>
                  <a:pt x="2019609" y="3578090"/>
                  <a:pt x="2019609" y="3578090"/>
                  <a:pt x="2200118" y="3263622"/>
                </a:cubicBezTo>
                <a:cubicBezTo>
                  <a:pt x="2211161" y="3243651"/>
                  <a:pt x="2232832" y="3231141"/>
                  <a:pt x="2255648" y="3231561"/>
                </a:cubicBezTo>
                <a:close/>
                <a:moveTo>
                  <a:pt x="2433010" y="2733972"/>
                </a:moveTo>
                <a:cubicBezTo>
                  <a:pt x="2433010" y="2733972"/>
                  <a:pt x="2433010" y="2733972"/>
                  <a:pt x="2624472" y="2734451"/>
                </a:cubicBezTo>
                <a:cubicBezTo>
                  <a:pt x="2636671" y="2734110"/>
                  <a:pt x="2648193" y="2740855"/>
                  <a:pt x="2654202" y="2751263"/>
                </a:cubicBezTo>
                <a:cubicBezTo>
                  <a:pt x="2654202" y="2751263"/>
                  <a:pt x="2654202" y="2751263"/>
                  <a:pt x="2750141" y="2917435"/>
                </a:cubicBezTo>
                <a:cubicBezTo>
                  <a:pt x="2756358" y="2928203"/>
                  <a:pt x="2756231" y="2941196"/>
                  <a:pt x="2750042" y="2951947"/>
                </a:cubicBezTo>
                <a:cubicBezTo>
                  <a:pt x="2750042" y="2951947"/>
                  <a:pt x="2750042" y="2951947"/>
                  <a:pt x="2654520" y="3117639"/>
                </a:cubicBezTo>
                <a:cubicBezTo>
                  <a:pt x="2648690" y="3128183"/>
                  <a:pt x="2637246" y="3134790"/>
                  <a:pt x="2625199" y="3134567"/>
                </a:cubicBezTo>
                <a:cubicBezTo>
                  <a:pt x="2625199" y="3134567"/>
                  <a:pt x="2625199" y="3134567"/>
                  <a:pt x="2433944" y="3134446"/>
                </a:cubicBezTo>
                <a:cubicBezTo>
                  <a:pt x="2421540" y="3134430"/>
                  <a:pt x="2410223" y="3128043"/>
                  <a:pt x="2404006" y="3117275"/>
                </a:cubicBezTo>
                <a:cubicBezTo>
                  <a:pt x="2404006" y="3117275"/>
                  <a:pt x="2404006" y="3117275"/>
                  <a:pt x="2308067" y="2951104"/>
                </a:cubicBezTo>
                <a:cubicBezTo>
                  <a:pt x="2302058" y="2940696"/>
                  <a:pt x="2301978" y="2927344"/>
                  <a:pt x="2308373" y="2916950"/>
                </a:cubicBezTo>
                <a:cubicBezTo>
                  <a:pt x="2308373" y="2916950"/>
                  <a:pt x="2308373" y="2916950"/>
                  <a:pt x="2403689" y="2750900"/>
                </a:cubicBezTo>
                <a:cubicBezTo>
                  <a:pt x="2409520" y="2740356"/>
                  <a:pt x="2420963" y="2733749"/>
                  <a:pt x="2433010" y="2733972"/>
                </a:cubicBezTo>
                <a:close/>
                <a:moveTo>
                  <a:pt x="4333377" y="2409543"/>
                </a:moveTo>
                <a:cubicBezTo>
                  <a:pt x="4333377" y="2409543"/>
                  <a:pt x="4333377" y="2409543"/>
                  <a:pt x="7657903" y="2417878"/>
                </a:cubicBezTo>
                <a:cubicBezTo>
                  <a:pt x="7869708" y="2411922"/>
                  <a:pt x="8069795" y="2529061"/>
                  <a:pt x="8174138" y="2709787"/>
                </a:cubicBezTo>
                <a:cubicBezTo>
                  <a:pt x="8174138" y="2709787"/>
                  <a:pt x="8174138" y="2709787"/>
                  <a:pt x="9840019" y="5595180"/>
                </a:cubicBezTo>
                <a:cubicBezTo>
                  <a:pt x="9947960" y="5782138"/>
                  <a:pt x="9945763" y="6007756"/>
                  <a:pt x="9838301" y="6194439"/>
                </a:cubicBezTo>
                <a:cubicBezTo>
                  <a:pt x="9838301" y="6194439"/>
                  <a:pt x="9838301" y="6194439"/>
                  <a:pt x="9491114" y="6796666"/>
                </a:cubicBezTo>
                <a:lnTo>
                  <a:pt x="9455755" y="6858000"/>
                </a:lnTo>
                <a:lnTo>
                  <a:pt x="2555435" y="6858000"/>
                </a:lnTo>
                <a:lnTo>
                  <a:pt x="2457118" y="6687713"/>
                </a:lnTo>
                <a:cubicBezTo>
                  <a:pt x="2365609" y="6529214"/>
                  <a:pt x="2267998" y="6360148"/>
                  <a:pt x="2163881" y="6179811"/>
                </a:cubicBezTo>
                <a:cubicBezTo>
                  <a:pt x="2059539" y="5999084"/>
                  <a:pt x="2058136" y="5767233"/>
                  <a:pt x="2169197" y="5586783"/>
                </a:cubicBezTo>
                <a:cubicBezTo>
                  <a:pt x="2169197" y="5586783"/>
                  <a:pt x="2169197" y="5586783"/>
                  <a:pt x="3824243" y="2703492"/>
                </a:cubicBezTo>
                <a:cubicBezTo>
                  <a:pt x="3925497" y="2520394"/>
                  <a:pt x="4124183" y="2405683"/>
                  <a:pt x="4333377" y="2409543"/>
                </a:cubicBezTo>
                <a:close/>
                <a:moveTo>
                  <a:pt x="725024" y="2239631"/>
                </a:moveTo>
                <a:cubicBezTo>
                  <a:pt x="725024" y="2239631"/>
                  <a:pt x="725024" y="2239631"/>
                  <a:pt x="1356572" y="2241215"/>
                </a:cubicBezTo>
                <a:cubicBezTo>
                  <a:pt x="1396808" y="2240083"/>
                  <a:pt x="1434818" y="2262335"/>
                  <a:pt x="1454639" y="2296667"/>
                </a:cubicBezTo>
                <a:cubicBezTo>
                  <a:pt x="1454639" y="2296667"/>
                  <a:pt x="1454639" y="2296667"/>
                  <a:pt x="1771100" y="2844795"/>
                </a:cubicBezTo>
                <a:cubicBezTo>
                  <a:pt x="1791605" y="2880310"/>
                  <a:pt x="1791188" y="2923170"/>
                  <a:pt x="1770775" y="2958634"/>
                </a:cubicBezTo>
                <a:cubicBezTo>
                  <a:pt x="1770775" y="2958634"/>
                  <a:pt x="1770775" y="2958634"/>
                  <a:pt x="1455688" y="3505178"/>
                </a:cubicBezTo>
                <a:cubicBezTo>
                  <a:pt x="1436453" y="3539960"/>
                  <a:pt x="1398709" y="3561751"/>
                  <a:pt x="1358971" y="3561017"/>
                </a:cubicBezTo>
                <a:cubicBezTo>
                  <a:pt x="1358971" y="3561017"/>
                  <a:pt x="1358971" y="3561017"/>
                  <a:pt x="728106" y="3560618"/>
                </a:cubicBezTo>
                <a:cubicBezTo>
                  <a:pt x="687187" y="3560566"/>
                  <a:pt x="649860" y="3539497"/>
                  <a:pt x="629355" y="3503981"/>
                </a:cubicBezTo>
                <a:cubicBezTo>
                  <a:pt x="629355" y="3503981"/>
                  <a:pt x="629355" y="3503981"/>
                  <a:pt x="312894" y="2955854"/>
                </a:cubicBezTo>
                <a:cubicBezTo>
                  <a:pt x="293073" y="2921523"/>
                  <a:pt x="292806" y="2877479"/>
                  <a:pt x="313904" y="2843200"/>
                </a:cubicBezTo>
                <a:cubicBezTo>
                  <a:pt x="313904" y="2843200"/>
                  <a:pt x="313904" y="2843200"/>
                  <a:pt x="628307" y="2295471"/>
                </a:cubicBezTo>
                <a:cubicBezTo>
                  <a:pt x="647542" y="2260690"/>
                  <a:pt x="685286" y="2238898"/>
                  <a:pt x="725024" y="2239631"/>
                </a:cubicBezTo>
                <a:close/>
                <a:moveTo>
                  <a:pt x="2879072" y="1760629"/>
                </a:moveTo>
                <a:cubicBezTo>
                  <a:pt x="2879072" y="1760629"/>
                  <a:pt x="2879072" y="1760629"/>
                  <a:pt x="3409516" y="1761958"/>
                </a:cubicBezTo>
                <a:cubicBezTo>
                  <a:pt x="3443310" y="1761007"/>
                  <a:pt x="3475235" y="1779699"/>
                  <a:pt x="3491884" y="1808535"/>
                </a:cubicBezTo>
                <a:cubicBezTo>
                  <a:pt x="3491884" y="1808535"/>
                  <a:pt x="3491884" y="1808535"/>
                  <a:pt x="3757682" y="2268912"/>
                </a:cubicBezTo>
                <a:cubicBezTo>
                  <a:pt x="3774905" y="2298742"/>
                  <a:pt x="3774555" y="2334740"/>
                  <a:pt x="3757409" y="2364527"/>
                </a:cubicBezTo>
                <a:cubicBezTo>
                  <a:pt x="3757409" y="2364527"/>
                  <a:pt x="3757409" y="2364527"/>
                  <a:pt x="3492764" y="2823575"/>
                </a:cubicBezTo>
                <a:cubicBezTo>
                  <a:pt x="3476609" y="2852789"/>
                  <a:pt x="3444908" y="2871091"/>
                  <a:pt x="3411530" y="2870476"/>
                </a:cubicBezTo>
                <a:cubicBezTo>
                  <a:pt x="3411530" y="2870476"/>
                  <a:pt x="3411530" y="2870476"/>
                  <a:pt x="2881660" y="2870140"/>
                </a:cubicBezTo>
                <a:cubicBezTo>
                  <a:pt x="2847292" y="2870095"/>
                  <a:pt x="2815940" y="2852400"/>
                  <a:pt x="2798719" y="2822570"/>
                </a:cubicBezTo>
                <a:cubicBezTo>
                  <a:pt x="2798719" y="2822570"/>
                  <a:pt x="2798719" y="2822570"/>
                  <a:pt x="2532919" y="2362193"/>
                </a:cubicBezTo>
                <a:cubicBezTo>
                  <a:pt x="2516270" y="2333357"/>
                  <a:pt x="2516047" y="2296363"/>
                  <a:pt x="2533769" y="2267572"/>
                </a:cubicBezTo>
                <a:cubicBezTo>
                  <a:pt x="2533769" y="2267572"/>
                  <a:pt x="2533769" y="2267572"/>
                  <a:pt x="2797838" y="1807530"/>
                </a:cubicBezTo>
                <a:cubicBezTo>
                  <a:pt x="2813994" y="1778316"/>
                  <a:pt x="2845695" y="1760013"/>
                  <a:pt x="2879072" y="1760629"/>
                </a:cubicBezTo>
                <a:close/>
                <a:moveTo>
                  <a:pt x="3648251" y="0"/>
                </a:moveTo>
                <a:lnTo>
                  <a:pt x="5834936" y="0"/>
                </a:lnTo>
                <a:lnTo>
                  <a:pt x="5837246" y="4001"/>
                </a:lnTo>
                <a:cubicBezTo>
                  <a:pt x="5936488" y="175894"/>
                  <a:pt x="6080841" y="425920"/>
                  <a:pt x="6290808" y="789594"/>
                </a:cubicBezTo>
                <a:cubicBezTo>
                  <a:pt x="6334344" y="865000"/>
                  <a:pt x="6333460" y="955997"/>
                  <a:pt x="6290116" y="1031291"/>
                </a:cubicBezTo>
                <a:cubicBezTo>
                  <a:pt x="6290116" y="1031291"/>
                  <a:pt x="6290116" y="1031291"/>
                  <a:pt x="5621142" y="2191688"/>
                </a:cubicBezTo>
                <a:cubicBezTo>
                  <a:pt x="5580303" y="2265537"/>
                  <a:pt x="5500166" y="2311803"/>
                  <a:pt x="5415793" y="2310245"/>
                </a:cubicBezTo>
                <a:cubicBezTo>
                  <a:pt x="5415793" y="2310245"/>
                  <a:pt x="5415793" y="2310245"/>
                  <a:pt x="4076372" y="2309398"/>
                </a:cubicBezTo>
                <a:cubicBezTo>
                  <a:pt x="3989495" y="2309287"/>
                  <a:pt x="3910245" y="2264555"/>
                  <a:pt x="3866709" y="2189150"/>
                </a:cubicBezTo>
                <a:cubicBezTo>
                  <a:pt x="3866709" y="2189150"/>
                  <a:pt x="3866709" y="2189150"/>
                  <a:pt x="3194813" y="1025391"/>
                </a:cubicBezTo>
                <a:cubicBezTo>
                  <a:pt x="3152728" y="952499"/>
                  <a:pt x="3152165" y="858988"/>
                  <a:pt x="3196958" y="786207"/>
                </a:cubicBezTo>
                <a:cubicBezTo>
                  <a:pt x="3196958" y="786207"/>
                  <a:pt x="3196958" y="786207"/>
                  <a:pt x="3644148" y="7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695D86-2011-A442-1DFF-F512EB64651F}"/>
              </a:ext>
            </a:extLst>
          </p:cNvPr>
          <p:cNvSpPr txBox="1">
            <a:spLocks/>
          </p:cNvSpPr>
          <p:nvPr/>
        </p:nvSpPr>
        <p:spPr>
          <a:xfrm>
            <a:off x="7091653" y="83975"/>
            <a:ext cx="4758223" cy="284603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COVID-19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Forecasting Strategy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								Jacob Gipson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			Triston Hudgins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hlinkClick r:id="rId3"/>
              </a:rPr>
              <a:t>DS6373_Time_Series_Project-FINAL.mp4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11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4209962-CAC6-4035-65A4-432D1DB5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45" y="4417291"/>
            <a:ext cx="4913744" cy="2422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0590245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Model Recommendation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3EA61B-66F0-7A36-A92F-7C8E7DEE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85284"/>
              </p:ext>
            </p:extLst>
          </p:nvPr>
        </p:nvGraphicFramePr>
        <p:xfrm>
          <a:off x="2032000" y="1036907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815307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9561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5172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6603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3251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ARUMA (2,0,8)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/>
                        <a:t>24,238.29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10 Day 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190,285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338,780.2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cs typeface="Calibri"/>
                        </a:rPr>
                        <a:t>140,566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cs typeface="Calibri"/>
                        </a:rPr>
                        <a:t>184,123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90 Day 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474,667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880,543.7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cs typeface="Calibri"/>
                        </a:rPr>
                        <a:t>1,295,712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cs typeface="Calibri"/>
                        </a:rPr>
                        <a:t>426,045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09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0B4729-66C7-59D7-40BC-DB674F5F135B}"/>
              </a:ext>
            </a:extLst>
          </p:cNvPr>
          <p:cNvSpPr txBox="1"/>
          <p:nvPr/>
        </p:nvSpPr>
        <p:spPr>
          <a:xfrm>
            <a:off x="329823" y="2911151"/>
            <a:ext cx="5475233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 MLP model had the lowest ASE for the short-term forecast by ASE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ensemble model had the best long-term forecast by ASE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All models were less accurate in the long term.  After 25 days (roughly a month), the models failed to detect major spikes.</a:t>
            </a:r>
          </a:p>
          <a:p>
            <a:endParaRPr lang="en-US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Given the known lag between deaths and cases, modeling death rate is most accurate within a 16-day window.  The short-term MLP model should give the most accurate forecast by ASE and is the most confident prediction method.</a:t>
            </a: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4DEEE2A-7E76-EE81-AC75-0EC9ED55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5" y="2627745"/>
            <a:ext cx="4867563" cy="24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9B7EF5E-A2D3-ED1B-EFDA-AA41B3794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7214"/>
          <a:stretch/>
        </p:blipFill>
        <p:spPr bwMode="auto">
          <a:xfrm>
            <a:off x="0" y="0"/>
            <a:ext cx="9919942" cy="6857990"/>
          </a:xfrm>
          <a:custGeom>
            <a:avLst/>
            <a:gdLst/>
            <a:ahLst/>
            <a:cxnLst/>
            <a:rect l="l" t="t" r="r" b="b"/>
            <a:pathLst>
              <a:path w="9919942" h="6858000">
                <a:moveTo>
                  <a:pt x="0" y="5890890"/>
                </a:moveTo>
                <a:lnTo>
                  <a:pt x="212725" y="5891423"/>
                </a:lnTo>
                <a:cubicBezTo>
                  <a:pt x="582535" y="5892351"/>
                  <a:pt x="1020826" y="5893449"/>
                  <a:pt x="1540283" y="5894751"/>
                </a:cubicBezTo>
                <a:cubicBezTo>
                  <a:pt x="1752088" y="5888795"/>
                  <a:pt x="1952177" y="6005934"/>
                  <a:pt x="2056518" y="6186661"/>
                </a:cubicBezTo>
                <a:cubicBezTo>
                  <a:pt x="2056518" y="6186661"/>
                  <a:pt x="2056518" y="6186661"/>
                  <a:pt x="2405221" y="6790631"/>
                </a:cubicBezTo>
                <a:lnTo>
                  <a:pt x="2444117" y="6858000"/>
                </a:lnTo>
                <a:lnTo>
                  <a:pt x="0" y="6858000"/>
                </a:lnTo>
                <a:close/>
                <a:moveTo>
                  <a:pt x="792260" y="3668381"/>
                </a:moveTo>
                <a:cubicBezTo>
                  <a:pt x="792260" y="3668381"/>
                  <a:pt x="792260" y="3668381"/>
                  <a:pt x="1811431" y="3670937"/>
                </a:cubicBezTo>
                <a:cubicBezTo>
                  <a:pt x="1876362" y="3669112"/>
                  <a:pt x="1937701" y="3705022"/>
                  <a:pt x="1969689" y="3760425"/>
                </a:cubicBezTo>
                <a:cubicBezTo>
                  <a:pt x="1969689" y="3760425"/>
                  <a:pt x="1969689" y="3760425"/>
                  <a:pt x="2480383" y="4644976"/>
                </a:cubicBezTo>
                <a:cubicBezTo>
                  <a:pt x="2513474" y="4702289"/>
                  <a:pt x="2512800" y="4771455"/>
                  <a:pt x="2479858" y="4828684"/>
                </a:cubicBezTo>
                <a:cubicBezTo>
                  <a:pt x="2479858" y="4828684"/>
                  <a:pt x="2479858" y="4828684"/>
                  <a:pt x="1971381" y="5710679"/>
                </a:cubicBezTo>
                <a:cubicBezTo>
                  <a:pt x="1940341" y="5766811"/>
                  <a:pt x="1879433" y="5801975"/>
                  <a:pt x="1815301" y="5800792"/>
                </a:cubicBezTo>
                <a:cubicBezTo>
                  <a:pt x="1815301" y="5800792"/>
                  <a:pt x="1815301" y="5800792"/>
                  <a:pt x="797234" y="5800148"/>
                </a:cubicBezTo>
                <a:cubicBezTo>
                  <a:pt x="731200" y="5800063"/>
                  <a:pt x="670963" y="5766064"/>
                  <a:pt x="637873" y="5708748"/>
                </a:cubicBezTo>
                <a:cubicBezTo>
                  <a:pt x="637873" y="5708748"/>
                  <a:pt x="637873" y="5708748"/>
                  <a:pt x="127178" y="4824199"/>
                </a:cubicBezTo>
                <a:cubicBezTo>
                  <a:pt x="95190" y="4768796"/>
                  <a:pt x="94762" y="4697719"/>
                  <a:pt x="128807" y="4642400"/>
                </a:cubicBezTo>
                <a:cubicBezTo>
                  <a:pt x="128807" y="4642400"/>
                  <a:pt x="128807" y="4642400"/>
                  <a:pt x="636180" y="3758494"/>
                </a:cubicBezTo>
                <a:cubicBezTo>
                  <a:pt x="667221" y="3702364"/>
                  <a:pt x="728129" y="3667198"/>
                  <a:pt x="792260" y="3668381"/>
                </a:cubicBezTo>
                <a:close/>
                <a:moveTo>
                  <a:pt x="2255648" y="3231561"/>
                </a:moveTo>
                <a:cubicBezTo>
                  <a:pt x="2255648" y="3231561"/>
                  <a:pt x="2255648" y="3231561"/>
                  <a:pt x="2618241" y="3232471"/>
                </a:cubicBezTo>
                <a:cubicBezTo>
                  <a:pt x="2641342" y="3231821"/>
                  <a:pt x="2663165" y="3244597"/>
                  <a:pt x="2674545" y="3264308"/>
                </a:cubicBezTo>
                <a:cubicBezTo>
                  <a:pt x="2674545" y="3264308"/>
                  <a:pt x="2674545" y="3264308"/>
                  <a:pt x="2856236" y="3579007"/>
                </a:cubicBezTo>
                <a:cubicBezTo>
                  <a:pt x="2868009" y="3599398"/>
                  <a:pt x="2867769" y="3624006"/>
                  <a:pt x="2856049" y="3644366"/>
                </a:cubicBezTo>
                <a:cubicBezTo>
                  <a:pt x="2856049" y="3644366"/>
                  <a:pt x="2856049" y="3644366"/>
                  <a:pt x="2675147" y="3958155"/>
                </a:cubicBezTo>
                <a:cubicBezTo>
                  <a:pt x="2664104" y="3978125"/>
                  <a:pt x="2642433" y="3990637"/>
                  <a:pt x="2619617" y="3990216"/>
                </a:cubicBezTo>
                <a:cubicBezTo>
                  <a:pt x="2619617" y="3990216"/>
                  <a:pt x="2619617" y="3990216"/>
                  <a:pt x="2257417" y="3989986"/>
                </a:cubicBezTo>
                <a:cubicBezTo>
                  <a:pt x="2233924" y="3989956"/>
                  <a:pt x="2212493" y="3977860"/>
                  <a:pt x="2200720" y="3957469"/>
                </a:cubicBezTo>
                <a:cubicBezTo>
                  <a:pt x="2200720" y="3957469"/>
                  <a:pt x="2200720" y="3957469"/>
                  <a:pt x="2019029" y="3642770"/>
                </a:cubicBezTo>
                <a:cubicBezTo>
                  <a:pt x="2007648" y="3623058"/>
                  <a:pt x="2007496" y="3597772"/>
                  <a:pt x="2019609" y="3578090"/>
                </a:cubicBezTo>
                <a:cubicBezTo>
                  <a:pt x="2019609" y="3578090"/>
                  <a:pt x="2019609" y="3578090"/>
                  <a:pt x="2200118" y="3263622"/>
                </a:cubicBezTo>
                <a:cubicBezTo>
                  <a:pt x="2211161" y="3243651"/>
                  <a:pt x="2232832" y="3231141"/>
                  <a:pt x="2255648" y="3231561"/>
                </a:cubicBezTo>
                <a:close/>
                <a:moveTo>
                  <a:pt x="2433010" y="2733972"/>
                </a:moveTo>
                <a:cubicBezTo>
                  <a:pt x="2433010" y="2733972"/>
                  <a:pt x="2433010" y="2733972"/>
                  <a:pt x="2624472" y="2734451"/>
                </a:cubicBezTo>
                <a:cubicBezTo>
                  <a:pt x="2636671" y="2734110"/>
                  <a:pt x="2648193" y="2740855"/>
                  <a:pt x="2654202" y="2751263"/>
                </a:cubicBezTo>
                <a:cubicBezTo>
                  <a:pt x="2654202" y="2751263"/>
                  <a:pt x="2654202" y="2751263"/>
                  <a:pt x="2750141" y="2917435"/>
                </a:cubicBezTo>
                <a:cubicBezTo>
                  <a:pt x="2756358" y="2928203"/>
                  <a:pt x="2756231" y="2941196"/>
                  <a:pt x="2750042" y="2951947"/>
                </a:cubicBezTo>
                <a:cubicBezTo>
                  <a:pt x="2750042" y="2951947"/>
                  <a:pt x="2750042" y="2951947"/>
                  <a:pt x="2654520" y="3117639"/>
                </a:cubicBezTo>
                <a:cubicBezTo>
                  <a:pt x="2648690" y="3128183"/>
                  <a:pt x="2637246" y="3134790"/>
                  <a:pt x="2625199" y="3134567"/>
                </a:cubicBezTo>
                <a:cubicBezTo>
                  <a:pt x="2625199" y="3134567"/>
                  <a:pt x="2625199" y="3134567"/>
                  <a:pt x="2433944" y="3134446"/>
                </a:cubicBezTo>
                <a:cubicBezTo>
                  <a:pt x="2421540" y="3134430"/>
                  <a:pt x="2410223" y="3128043"/>
                  <a:pt x="2404006" y="3117275"/>
                </a:cubicBezTo>
                <a:cubicBezTo>
                  <a:pt x="2404006" y="3117275"/>
                  <a:pt x="2404006" y="3117275"/>
                  <a:pt x="2308067" y="2951104"/>
                </a:cubicBezTo>
                <a:cubicBezTo>
                  <a:pt x="2302058" y="2940696"/>
                  <a:pt x="2301978" y="2927344"/>
                  <a:pt x="2308373" y="2916950"/>
                </a:cubicBezTo>
                <a:cubicBezTo>
                  <a:pt x="2308373" y="2916950"/>
                  <a:pt x="2308373" y="2916950"/>
                  <a:pt x="2403689" y="2750900"/>
                </a:cubicBezTo>
                <a:cubicBezTo>
                  <a:pt x="2409520" y="2740356"/>
                  <a:pt x="2420963" y="2733749"/>
                  <a:pt x="2433010" y="2733972"/>
                </a:cubicBezTo>
                <a:close/>
                <a:moveTo>
                  <a:pt x="4333377" y="2409543"/>
                </a:moveTo>
                <a:cubicBezTo>
                  <a:pt x="4333377" y="2409543"/>
                  <a:pt x="4333377" y="2409543"/>
                  <a:pt x="7657903" y="2417878"/>
                </a:cubicBezTo>
                <a:cubicBezTo>
                  <a:pt x="7869708" y="2411922"/>
                  <a:pt x="8069795" y="2529061"/>
                  <a:pt x="8174138" y="2709787"/>
                </a:cubicBezTo>
                <a:cubicBezTo>
                  <a:pt x="8174138" y="2709787"/>
                  <a:pt x="8174138" y="2709787"/>
                  <a:pt x="9840019" y="5595180"/>
                </a:cubicBezTo>
                <a:cubicBezTo>
                  <a:pt x="9947960" y="5782138"/>
                  <a:pt x="9945763" y="6007756"/>
                  <a:pt x="9838301" y="6194439"/>
                </a:cubicBezTo>
                <a:cubicBezTo>
                  <a:pt x="9838301" y="6194439"/>
                  <a:pt x="9838301" y="6194439"/>
                  <a:pt x="9491114" y="6796666"/>
                </a:cubicBezTo>
                <a:lnTo>
                  <a:pt x="9455755" y="6858000"/>
                </a:lnTo>
                <a:lnTo>
                  <a:pt x="2555435" y="6858000"/>
                </a:lnTo>
                <a:lnTo>
                  <a:pt x="2457118" y="6687713"/>
                </a:lnTo>
                <a:cubicBezTo>
                  <a:pt x="2365609" y="6529214"/>
                  <a:pt x="2267998" y="6360148"/>
                  <a:pt x="2163881" y="6179811"/>
                </a:cubicBezTo>
                <a:cubicBezTo>
                  <a:pt x="2059539" y="5999084"/>
                  <a:pt x="2058136" y="5767233"/>
                  <a:pt x="2169197" y="5586783"/>
                </a:cubicBezTo>
                <a:cubicBezTo>
                  <a:pt x="2169197" y="5586783"/>
                  <a:pt x="2169197" y="5586783"/>
                  <a:pt x="3824243" y="2703492"/>
                </a:cubicBezTo>
                <a:cubicBezTo>
                  <a:pt x="3925497" y="2520394"/>
                  <a:pt x="4124183" y="2405683"/>
                  <a:pt x="4333377" y="2409543"/>
                </a:cubicBezTo>
                <a:close/>
                <a:moveTo>
                  <a:pt x="725024" y="2239631"/>
                </a:moveTo>
                <a:cubicBezTo>
                  <a:pt x="725024" y="2239631"/>
                  <a:pt x="725024" y="2239631"/>
                  <a:pt x="1356572" y="2241215"/>
                </a:cubicBezTo>
                <a:cubicBezTo>
                  <a:pt x="1396808" y="2240083"/>
                  <a:pt x="1434818" y="2262335"/>
                  <a:pt x="1454639" y="2296667"/>
                </a:cubicBezTo>
                <a:cubicBezTo>
                  <a:pt x="1454639" y="2296667"/>
                  <a:pt x="1454639" y="2296667"/>
                  <a:pt x="1771100" y="2844795"/>
                </a:cubicBezTo>
                <a:cubicBezTo>
                  <a:pt x="1791605" y="2880310"/>
                  <a:pt x="1791188" y="2923170"/>
                  <a:pt x="1770775" y="2958634"/>
                </a:cubicBezTo>
                <a:cubicBezTo>
                  <a:pt x="1770775" y="2958634"/>
                  <a:pt x="1770775" y="2958634"/>
                  <a:pt x="1455688" y="3505178"/>
                </a:cubicBezTo>
                <a:cubicBezTo>
                  <a:pt x="1436453" y="3539960"/>
                  <a:pt x="1398709" y="3561751"/>
                  <a:pt x="1358971" y="3561017"/>
                </a:cubicBezTo>
                <a:cubicBezTo>
                  <a:pt x="1358971" y="3561017"/>
                  <a:pt x="1358971" y="3561017"/>
                  <a:pt x="728106" y="3560618"/>
                </a:cubicBezTo>
                <a:cubicBezTo>
                  <a:pt x="687187" y="3560566"/>
                  <a:pt x="649860" y="3539497"/>
                  <a:pt x="629355" y="3503981"/>
                </a:cubicBezTo>
                <a:cubicBezTo>
                  <a:pt x="629355" y="3503981"/>
                  <a:pt x="629355" y="3503981"/>
                  <a:pt x="312894" y="2955854"/>
                </a:cubicBezTo>
                <a:cubicBezTo>
                  <a:pt x="293073" y="2921523"/>
                  <a:pt x="292806" y="2877479"/>
                  <a:pt x="313904" y="2843200"/>
                </a:cubicBezTo>
                <a:cubicBezTo>
                  <a:pt x="313904" y="2843200"/>
                  <a:pt x="313904" y="2843200"/>
                  <a:pt x="628307" y="2295471"/>
                </a:cubicBezTo>
                <a:cubicBezTo>
                  <a:pt x="647542" y="2260690"/>
                  <a:pt x="685286" y="2238898"/>
                  <a:pt x="725024" y="2239631"/>
                </a:cubicBezTo>
                <a:close/>
                <a:moveTo>
                  <a:pt x="2879072" y="1760629"/>
                </a:moveTo>
                <a:cubicBezTo>
                  <a:pt x="2879072" y="1760629"/>
                  <a:pt x="2879072" y="1760629"/>
                  <a:pt x="3409516" y="1761958"/>
                </a:cubicBezTo>
                <a:cubicBezTo>
                  <a:pt x="3443310" y="1761007"/>
                  <a:pt x="3475235" y="1779699"/>
                  <a:pt x="3491884" y="1808535"/>
                </a:cubicBezTo>
                <a:cubicBezTo>
                  <a:pt x="3491884" y="1808535"/>
                  <a:pt x="3491884" y="1808535"/>
                  <a:pt x="3757682" y="2268912"/>
                </a:cubicBezTo>
                <a:cubicBezTo>
                  <a:pt x="3774905" y="2298742"/>
                  <a:pt x="3774555" y="2334740"/>
                  <a:pt x="3757409" y="2364527"/>
                </a:cubicBezTo>
                <a:cubicBezTo>
                  <a:pt x="3757409" y="2364527"/>
                  <a:pt x="3757409" y="2364527"/>
                  <a:pt x="3492764" y="2823575"/>
                </a:cubicBezTo>
                <a:cubicBezTo>
                  <a:pt x="3476609" y="2852789"/>
                  <a:pt x="3444908" y="2871091"/>
                  <a:pt x="3411530" y="2870476"/>
                </a:cubicBezTo>
                <a:cubicBezTo>
                  <a:pt x="3411530" y="2870476"/>
                  <a:pt x="3411530" y="2870476"/>
                  <a:pt x="2881660" y="2870140"/>
                </a:cubicBezTo>
                <a:cubicBezTo>
                  <a:pt x="2847292" y="2870095"/>
                  <a:pt x="2815940" y="2852400"/>
                  <a:pt x="2798719" y="2822570"/>
                </a:cubicBezTo>
                <a:cubicBezTo>
                  <a:pt x="2798719" y="2822570"/>
                  <a:pt x="2798719" y="2822570"/>
                  <a:pt x="2532919" y="2362193"/>
                </a:cubicBezTo>
                <a:cubicBezTo>
                  <a:pt x="2516270" y="2333357"/>
                  <a:pt x="2516047" y="2296363"/>
                  <a:pt x="2533769" y="2267572"/>
                </a:cubicBezTo>
                <a:cubicBezTo>
                  <a:pt x="2533769" y="2267572"/>
                  <a:pt x="2533769" y="2267572"/>
                  <a:pt x="2797838" y="1807530"/>
                </a:cubicBezTo>
                <a:cubicBezTo>
                  <a:pt x="2813994" y="1778316"/>
                  <a:pt x="2845695" y="1760013"/>
                  <a:pt x="2879072" y="1760629"/>
                </a:cubicBezTo>
                <a:close/>
                <a:moveTo>
                  <a:pt x="3648251" y="0"/>
                </a:moveTo>
                <a:lnTo>
                  <a:pt x="5834936" y="0"/>
                </a:lnTo>
                <a:lnTo>
                  <a:pt x="5837246" y="4001"/>
                </a:lnTo>
                <a:cubicBezTo>
                  <a:pt x="5936488" y="175894"/>
                  <a:pt x="6080841" y="425920"/>
                  <a:pt x="6290808" y="789594"/>
                </a:cubicBezTo>
                <a:cubicBezTo>
                  <a:pt x="6334344" y="865000"/>
                  <a:pt x="6333460" y="955997"/>
                  <a:pt x="6290116" y="1031291"/>
                </a:cubicBezTo>
                <a:cubicBezTo>
                  <a:pt x="6290116" y="1031291"/>
                  <a:pt x="6290116" y="1031291"/>
                  <a:pt x="5621142" y="2191688"/>
                </a:cubicBezTo>
                <a:cubicBezTo>
                  <a:pt x="5580303" y="2265537"/>
                  <a:pt x="5500166" y="2311803"/>
                  <a:pt x="5415793" y="2310245"/>
                </a:cubicBezTo>
                <a:cubicBezTo>
                  <a:pt x="5415793" y="2310245"/>
                  <a:pt x="5415793" y="2310245"/>
                  <a:pt x="4076372" y="2309398"/>
                </a:cubicBezTo>
                <a:cubicBezTo>
                  <a:pt x="3989495" y="2309287"/>
                  <a:pt x="3910245" y="2264555"/>
                  <a:pt x="3866709" y="2189150"/>
                </a:cubicBezTo>
                <a:cubicBezTo>
                  <a:pt x="3866709" y="2189150"/>
                  <a:pt x="3866709" y="2189150"/>
                  <a:pt x="3194813" y="1025391"/>
                </a:cubicBezTo>
                <a:cubicBezTo>
                  <a:pt x="3152728" y="952499"/>
                  <a:pt x="3152165" y="858988"/>
                  <a:pt x="3196958" y="786207"/>
                </a:cubicBezTo>
                <a:cubicBezTo>
                  <a:pt x="3196958" y="786207"/>
                  <a:pt x="3196958" y="786207"/>
                  <a:pt x="3644148" y="7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60E5-023C-9F6B-2175-2A0F5E510664}"/>
              </a:ext>
            </a:extLst>
          </p:cNvPr>
          <p:cNvSpPr txBox="1">
            <a:spLocks/>
          </p:cNvSpPr>
          <p:nvPr/>
        </p:nvSpPr>
        <p:spPr>
          <a:xfrm>
            <a:off x="7091653" y="83976"/>
            <a:ext cx="4758223" cy="163285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Questions?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						Jacob Gipson – gipsonj@mail.smu.edu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	Triston Hudgins – thudgins@smu.edu</a:t>
            </a:r>
          </a:p>
        </p:txBody>
      </p:sp>
    </p:spTree>
    <p:extLst>
      <p:ext uri="{BB962C8B-B14F-4D97-AF65-F5344CB8AC3E}">
        <p14:creationId xmlns:p14="http://schemas.microsoft.com/office/powerpoint/2010/main" val="18095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0" y="57215"/>
            <a:ext cx="5906278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D7BEC-84C4-5A64-1A79-7A96A2FDF911}"/>
              </a:ext>
            </a:extLst>
          </p:cNvPr>
          <p:cNvSpPr txBox="1"/>
          <p:nvPr/>
        </p:nvSpPr>
        <p:spPr>
          <a:xfrm>
            <a:off x="158620" y="979714"/>
            <a:ext cx="11775233" cy="5724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University of Oxford has maintained a dataset that contains various daily metrics related to COVID-19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daily range is from 2/24/2020 to 3/5/2022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The data contains 67 variables that describe various attributes of cases and deaths that include: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Cases per day</a:t>
            </a:r>
            <a:endParaRPr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Deaths per day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Vaccination Trends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Geographical Details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study will focus on cases</a:t>
            </a:r>
            <a:r>
              <a:rPr lang="en-US" sz="2000">
                <a:latin typeface="Calibri" panose="020F0502020204030204"/>
              </a:rPr>
              <a:t> and death rates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United States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 of Interest:  Is there a model that can forecast COVID deaths?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question can be critical to readiness and response to the pandemic and accurate modeling can optimize supply and personnel efforts.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55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2027159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E20000"/>
                </a:solidFill>
                <a:latin typeface="+mn-lt"/>
              </a:rPr>
              <a:t>COVID Deaths per Day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44BFA15-DADD-32C4-5BE5-896CE12FF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06726"/>
              </p:ext>
            </p:extLst>
          </p:nvPr>
        </p:nvGraphicFramePr>
        <p:xfrm>
          <a:off x="177282" y="1055567"/>
          <a:ext cx="11849876" cy="55691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4938">
                  <a:extLst>
                    <a:ext uri="{9D8B030D-6E8A-4147-A177-3AD203B41FA5}">
                      <a16:colId xmlns:a16="http://schemas.microsoft.com/office/drawing/2014/main" val="1956048857"/>
                    </a:ext>
                  </a:extLst>
                </a:gridCol>
                <a:gridCol w="5924938">
                  <a:extLst>
                    <a:ext uri="{9D8B030D-6E8A-4147-A177-3AD203B41FA5}">
                      <a16:colId xmlns:a16="http://schemas.microsoft.com/office/drawing/2014/main" val="83657858"/>
                    </a:ext>
                  </a:extLst>
                </a:gridCol>
              </a:tblGrid>
              <a:tr h="405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93415"/>
                  </a:ext>
                </a:extLst>
              </a:tr>
              <a:tr h="5163834">
                <a:tc>
                  <a:txBody>
                    <a:bodyPr/>
                    <a:lstStyle/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Slowly dampening autocorrelations indicate wandering behavior along with the sharp peak at 0 on the spectral density plot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Peaks in the ACF plot indicate the possibility of an s=7 seasonal component which aligns with the peak at 0.14 on the spectral density plot</a:t>
                      </a:r>
                      <a:endParaRPr lang="en-US" sz="1600">
                        <a:cs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cs typeface="Calibri"/>
                        </a:rPr>
                        <a:t>After taking out the s = 7 seasonal component, a constant mean and relatively constant variance is observed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>
                        <a:cs typeface="Calibri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cs typeface="Calibri"/>
                        </a:rPr>
                        <a:t>The ACF seems to be damping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>
                        <a:cs typeface="Calibri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cs typeface="Calibri"/>
                        </a:rPr>
                        <a:t>Spectral density plot shows a peak at 0, indicating an AR component with troughs indicating a MA component</a:t>
                      </a:r>
                    </a:p>
                    <a:p>
                      <a:endParaRPr lang="en-US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200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F98BA-9648-2D21-A094-3C81595B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8" y="1484798"/>
            <a:ext cx="5349241" cy="2377440"/>
          </a:xfrm>
          <a:prstGeom prst="rect">
            <a:avLst/>
          </a:prstGeom>
        </p:spPr>
      </p:pic>
      <p:pic>
        <p:nvPicPr>
          <p:cNvPr id="6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FD1173E-31B5-3A2E-F46A-BD6C51B4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45" y="1576238"/>
            <a:ext cx="580107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0" y="57215"/>
            <a:ext cx="7938278" cy="6936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>
                <a:solidFill>
                  <a:srgbClr val="E20000"/>
                </a:solidFill>
                <a:latin typeface="Calibri" panose="020F0502020204030204"/>
              </a:rPr>
              <a:t>ARUMA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(</a:t>
            </a:r>
            <a:r>
              <a:rPr lang="en-US" b="1">
                <a:solidFill>
                  <a:srgbClr val="E20000"/>
                </a:solidFill>
                <a:latin typeface="Calibri" panose="020F0502020204030204"/>
              </a:rPr>
              <a:t>2,0,8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) Model</a:t>
            </a:r>
            <a:r>
              <a:rPr lang="en-US" b="1">
                <a:solidFill>
                  <a:srgbClr val="E20000"/>
                </a:solidFill>
                <a:latin typeface="Calibri" panose="020F0502020204030204"/>
              </a:rPr>
              <a:t>  with s = 7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E2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97FB9-FA42-1819-E800-E5FFBFAD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9" y="871780"/>
            <a:ext cx="10588622" cy="378841"/>
          </a:xfrm>
          <a:prstGeom prst="rect">
            <a:avLst/>
          </a:prstGeom>
        </p:spPr>
      </p:pic>
      <p:pic>
        <p:nvPicPr>
          <p:cNvPr id="4" name="Picture 17">
            <a:extLst>
              <a:ext uri="{FF2B5EF4-FFF2-40B4-BE49-F238E27FC236}">
                <a16:creationId xmlns:a16="http://schemas.microsoft.com/office/drawing/2014/main" id="{360E6F9B-F208-8F50-4FA9-975421B8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28" y="1276100"/>
            <a:ext cx="1181100" cy="352425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65ADE43-AA7B-E701-6907-3B84E4FB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66399"/>
              </p:ext>
            </p:extLst>
          </p:nvPr>
        </p:nvGraphicFramePr>
        <p:xfrm>
          <a:off x="1889490" y="1882486"/>
          <a:ext cx="4206510" cy="2846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03064">
                  <a:extLst>
                    <a:ext uri="{9D8B030D-6E8A-4147-A177-3AD203B41FA5}">
                      <a16:colId xmlns:a16="http://schemas.microsoft.com/office/drawing/2014/main" val="2554533009"/>
                    </a:ext>
                  </a:extLst>
                </a:gridCol>
                <a:gridCol w="1703446">
                  <a:extLst>
                    <a:ext uri="{9D8B030D-6E8A-4147-A177-3AD203B41FA5}">
                      <a16:colId xmlns:a16="http://schemas.microsoft.com/office/drawing/2014/main" val="3050945632"/>
                    </a:ext>
                  </a:extLst>
                </a:gridCol>
              </a:tblGrid>
              <a:tr h="35426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1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ARUMA (2,0,8)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372107"/>
                  </a:ext>
                </a:extLst>
              </a:tr>
              <a:tr h="4960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AIC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524954"/>
                  </a:ext>
                </a:extLst>
              </a:tr>
              <a:tr h="4960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10 Day ASE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190,285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8244748"/>
                  </a:ext>
                </a:extLst>
              </a:tr>
              <a:tr h="4960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90 Day ASE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474,667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278559"/>
                  </a:ext>
                </a:extLst>
              </a:tr>
              <a:tr h="49607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/>
                        <a:t>10-Day Rolling RMSE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387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254101"/>
                  </a:ext>
                </a:extLst>
              </a:tr>
              <a:tr h="49607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/>
                        <a:t>90 Day Rolling RMSE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95453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94FAD-5D56-4179-20DD-147E619A0FFF}"/>
              </a:ext>
            </a:extLst>
          </p:cNvPr>
          <p:cNvGrpSpPr/>
          <p:nvPr/>
        </p:nvGrpSpPr>
        <p:grpSpPr>
          <a:xfrm>
            <a:off x="6689662" y="1793741"/>
            <a:ext cx="3705272" cy="2339720"/>
            <a:chOff x="7432439" y="1690099"/>
            <a:chExt cx="3705272" cy="2339720"/>
          </a:xfrm>
        </p:grpSpPr>
        <p:pic>
          <p:nvPicPr>
            <p:cNvPr id="10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4DA1B517-BB2D-E940-13B1-67151AB17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2439" y="1743819"/>
              <a:ext cx="3705272" cy="228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380655-EFCB-8D5B-5A3B-A3C9B22BC285}"/>
                </a:ext>
              </a:extLst>
            </p:cNvPr>
            <p:cNvSpPr txBox="1"/>
            <p:nvPr/>
          </p:nvSpPr>
          <p:spPr>
            <a:xfrm>
              <a:off x="8038218" y="1690099"/>
              <a:ext cx="2752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Short-Term Forecast – 10 Days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2124FD-AD7B-21C5-BDE3-BACA97CA9236}"/>
              </a:ext>
            </a:extLst>
          </p:cNvPr>
          <p:cNvGrpSpPr/>
          <p:nvPr/>
        </p:nvGrpSpPr>
        <p:grpSpPr>
          <a:xfrm>
            <a:off x="6689662" y="4133461"/>
            <a:ext cx="3704166" cy="2375700"/>
            <a:chOff x="7432439" y="4126869"/>
            <a:chExt cx="3704166" cy="2375700"/>
          </a:xfrm>
        </p:grpSpPr>
        <p:pic>
          <p:nvPicPr>
            <p:cNvPr id="11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796006E5-D211-8B5B-844D-492F077F6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2439" y="4216569"/>
              <a:ext cx="3704166" cy="2286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990A0F-1925-5D81-8FAF-04C6F376310D}"/>
                </a:ext>
              </a:extLst>
            </p:cNvPr>
            <p:cNvSpPr txBox="1"/>
            <p:nvPr/>
          </p:nvSpPr>
          <p:spPr>
            <a:xfrm>
              <a:off x="8069795" y="4126869"/>
              <a:ext cx="2689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Long-Term Forecast – 90 Days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798AAA-D6A7-C85B-BF99-56D85988319D}"/>
              </a:ext>
            </a:extLst>
          </p:cNvPr>
          <p:cNvSpPr txBox="1"/>
          <p:nvPr/>
        </p:nvSpPr>
        <p:spPr>
          <a:xfrm>
            <a:off x="1975656" y="5120235"/>
            <a:ext cx="3440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cs typeface="Calibri"/>
              </a:rPr>
              <a:t>Failed to reject the </a:t>
            </a:r>
            <a:r>
              <a:rPr lang="en-US" err="1">
                <a:cs typeface="Calibri"/>
              </a:rPr>
              <a:t>Ljung</a:t>
            </a:r>
            <a:r>
              <a:rPr lang="en-US">
                <a:cs typeface="Calibri"/>
              </a:rPr>
              <a:t>-Box test with K = 24 and 48 with p-values of 0.36 and 0.20,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2381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004595-9243-7583-F245-202B1DE37673}"/>
              </a:ext>
            </a:extLst>
          </p:cNvPr>
          <p:cNvSpPr txBox="1"/>
          <p:nvPr/>
        </p:nvSpPr>
        <p:spPr>
          <a:xfrm>
            <a:off x="429208" y="1095669"/>
            <a:ext cx="627017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ccf</a:t>
            </a:r>
            <a:r>
              <a:rPr lang="en-US" sz="1600"/>
              <a:t> plot and </a:t>
            </a:r>
            <a:r>
              <a:rPr lang="en-US" sz="1600" err="1"/>
              <a:t>varselect</a:t>
            </a:r>
            <a:r>
              <a:rPr lang="en-US" sz="1600"/>
              <a:t> indicated the best lag effect to model was lag 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0" y="57215"/>
            <a:ext cx="8472196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Vector Autoregressive (VAR) Model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B5E679AF-52AA-BFE6-87C1-A9872AF6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098"/>
              </p:ext>
            </p:extLst>
          </p:nvPr>
        </p:nvGraphicFramePr>
        <p:xfrm>
          <a:off x="2444651" y="4655530"/>
          <a:ext cx="2239285" cy="11068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3242">
                  <a:extLst>
                    <a:ext uri="{9D8B030D-6E8A-4147-A177-3AD203B41FA5}">
                      <a16:colId xmlns:a16="http://schemas.microsoft.com/office/drawing/2014/main" val="2554533009"/>
                    </a:ext>
                  </a:extLst>
                </a:gridCol>
                <a:gridCol w="1196043">
                  <a:extLst>
                    <a:ext uri="{9D8B030D-6E8A-4147-A177-3AD203B41FA5}">
                      <a16:colId xmlns:a16="http://schemas.microsoft.com/office/drawing/2014/main" val="3050945632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24,238.29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4954"/>
                  </a:ext>
                </a:extLst>
              </a:tr>
              <a:tr h="3238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10 Day 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338,780.2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44748"/>
                  </a:ext>
                </a:extLst>
              </a:tr>
              <a:tr h="4287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90 Day 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880,543.7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785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5E6196-304D-0575-0C5A-D5B4B9E2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80" y="1439211"/>
            <a:ext cx="46939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87596-D083-3E7F-B225-E14174F2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01" y="1439211"/>
            <a:ext cx="4693920" cy="256032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49D1E76-8069-EE9E-02E2-BC4ABDC4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46" y="4092909"/>
            <a:ext cx="429682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0590245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Neural Network - MLP Model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9E5CA82-B009-7B93-CFD6-3C7B380F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276927"/>
            <a:ext cx="3666836" cy="2837873"/>
          </a:xfrm>
          <a:prstGeom prst="rect">
            <a:avLst/>
          </a:prstGeom>
        </p:spPr>
      </p:pic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CABFB83-0986-0F51-A59D-D1CF4AAF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47" y="1468582"/>
            <a:ext cx="3620654" cy="2826327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A717FB21-4DC9-BF04-68A8-84088DA7B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296179"/>
            <a:ext cx="4221018" cy="154455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FFF6C61-6AF7-335C-66BB-F26A59797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37" y="4456817"/>
            <a:ext cx="4070927" cy="1061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46B77F-1942-FEF8-F013-91F51610735C}"/>
              </a:ext>
            </a:extLst>
          </p:cNvPr>
          <p:cNvSpPr txBox="1"/>
          <p:nvPr/>
        </p:nvSpPr>
        <p:spPr>
          <a:xfrm>
            <a:off x="2412999" y="912091"/>
            <a:ext cx="1647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10-day Forecast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38264-D3AF-902A-BF41-1B29A7453BF9}"/>
              </a:ext>
            </a:extLst>
          </p:cNvPr>
          <p:cNvSpPr txBox="1"/>
          <p:nvPr/>
        </p:nvSpPr>
        <p:spPr>
          <a:xfrm>
            <a:off x="8058725" y="912090"/>
            <a:ext cx="1647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90-day Forecast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1536972" cy="6936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Neural Network - MLP Model</a:t>
            </a:r>
            <a:r>
              <a:rPr lang="en-US" b="1">
                <a:solidFill>
                  <a:srgbClr val="E20000"/>
                </a:solidFill>
                <a:latin typeface="Calibri" panose="020F0502020204030204"/>
              </a:rPr>
              <a:t> – 10 Day Forecast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E2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4048BD4-558C-C726-0F1F-32EB8DF8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2" y="1335618"/>
            <a:ext cx="8308109" cy="511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84F3D-5967-593B-4B1F-CC30E6429CBE}"/>
              </a:ext>
            </a:extLst>
          </p:cNvPr>
          <p:cNvSpPr txBox="1"/>
          <p:nvPr/>
        </p:nvSpPr>
        <p:spPr>
          <a:xfrm>
            <a:off x="8656781" y="3198090"/>
            <a:ext cx="28801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10 Day ASE = 140,566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5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0590245" cy="670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Neural Network - MLP Model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BE5A1A25-D0C7-033F-5DBC-5E25AB45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1" y="943073"/>
            <a:ext cx="8689110" cy="5329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C6E6A9-206A-D878-1F1F-7BF7047244DF}"/>
              </a:ext>
            </a:extLst>
          </p:cNvPr>
          <p:cNvSpPr txBox="1"/>
          <p:nvPr/>
        </p:nvSpPr>
        <p:spPr>
          <a:xfrm>
            <a:off x="8817429" y="3198090"/>
            <a:ext cx="32003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90 Day ASE = 1,295,712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094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D84A7-44A9-615E-8634-DEB4EB53FB31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11490-A4F2-893E-631B-2B961F4B1BBF}"/>
              </a:ext>
            </a:extLst>
          </p:cNvPr>
          <p:cNvSpPr txBox="1">
            <a:spLocks/>
          </p:cNvSpPr>
          <p:nvPr/>
        </p:nvSpPr>
        <p:spPr>
          <a:xfrm>
            <a:off x="-1" y="57215"/>
            <a:ext cx="10590245" cy="67057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>
                <a:solidFill>
                  <a:srgbClr val="E20000"/>
                </a:solidFill>
                <a:latin typeface="Calibri" panose="020F0502020204030204"/>
              </a:rPr>
              <a:t>MLP + VAR Ensemble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Model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BD78996-7538-E704-8C34-5C317FAC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954619"/>
            <a:ext cx="4578927" cy="282440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00A6921-85CE-65E1-81A6-A68AF8FC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6" y="3829436"/>
            <a:ext cx="4578926" cy="28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704AE-37ED-126C-E537-29045561B92E}"/>
              </a:ext>
            </a:extLst>
          </p:cNvPr>
          <p:cNvSpPr txBox="1"/>
          <p:nvPr/>
        </p:nvSpPr>
        <p:spPr>
          <a:xfrm>
            <a:off x="7097156" y="5010726"/>
            <a:ext cx="32003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90 Day ASE = 426,045</a:t>
            </a: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99862-D11D-ABB8-DFC6-3D25B794798A}"/>
              </a:ext>
            </a:extLst>
          </p:cNvPr>
          <p:cNvSpPr txBox="1"/>
          <p:nvPr/>
        </p:nvSpPr>
        <p:spPr>
          <a:xfrm>
            <a:off x="7098145" y="2135908"/>
            <a:ext cx="28801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10 Day ASE = 184,123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55700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Triston Hudgins</dc:creator>
  <cp:lastModifiedBy>Triston Hudgins</cp:lastModifiedBy>
  <cp:revision>2</cp:revision>
  <dcterms:created xsi:type="dcterms:W3CDTF">2022-11-29T21:22:37Z</dcterms:created>
  <dcterms:modified xsi:type="dcterms:W3CDTF">2022-12-03T07:17:59Z</dcterms:modified>
</cp:coreProperties>
</file>