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93" r:id="rId2"/>
    <p:sldId id="295" r:id="rId3"/>
    <p:sldId id="296" r:id="rId4"/>
    <p:sldId id="287" r:id="rId5"/>
    <p:sldId id="286" r:id="rId6"/>
    <p:sldId id="289" r:id="rId7"/>
    <p:sldId id="290" r:id="rId8"/>
    <p:sldId id="291" r:id="rId9"/>
    <p:sldId id="292" r:id="rId10"/>
    <p:sldId id="297" r:id="rId11"/>
    <p:sldId id="294" r:id="rId12"/>
    <p:sldId id="298" r:id="rId13"/>
    <p:sldId id="299" r:id="rId14"/>
    <p:sldId id="300" r:id="rId15"/>
    <p:sldId id="301" r:id="rId16"/>
    <p:sldId id="302" r:id="rId17"/>
    <p:sldId id="304" r:id="rId18"/>
    <p:sldId id="306" r:id="rId19"/>
    <p:sldId id="307" r:id="rId20"/>
    <p:sldId id="308" r:id="rId21"/>
    <p:sldId id="309" r:id="rId22"/>
    <p:sldId id="310" r:id="rId23"/>
    <p:sldId id="311" r:id="rId24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1" userDrawn="1">
          <p15:clr>
            <a:srgbClr val="A4A3A4"/>
          </p15:clr>
        </p15:guide>
        <p15:guide id="2" pos="512" userDrawn="1">
          <p15:clr>
            <a:srgbClr val="A4A3A4"/>
          </p15:clr>
        </p15:guide>
        <p15:guide id="3" orient="horz" pos="4042" userDrawn="1">
          <p15:clr>
            <a:srgbClr val="A4A3A4"/>
          </p15:clr>
        </p15:guide>
        <p15:guide id="4" orient="horz" pos="2659" userDrawn="1">
          <p15:clr>
            <a:srgbClr val="A4A3A4"/>
          </p15:clr>
        </p15:guide>
        <p15:guide id="5" pos="5683" userDrawn="1">
          <p15:clr>
            <a:srgbClr val="A4A3A4"/>
          </p15:clr>
        </p15:guide>
        <p15:guide id="6" orient="horz" pos="2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3C3E"/>
    <a:srgbClr val="EF425F"/>
    <a:srgbClr val="C8C8C8"/>
    <a:srgbClr val="FF9933"/>
    <a:srgbClr val="E3B1ED"/>
    <a:srgbClr val="DB3131"/>
    <a:srgbClr val="EC2020"/>
    <a:srgbClr val="EE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18" autoAdjust="0"/>
    <p:restoredTop sz="94650" autoAdjust="0"/>
  </p:normalViewPr>
  <p:slideViewPr>
    <p:cSldViewPr snapToGrid="0">
      <p:cViewPr varScale="1">
        <p:scale>
          <a:sx n="112" d="100"/>
          <a:sy n="112" d="100"/>
        </p:scale>
        <p:origin x="1908" y="78"/>
      </p:cViewPr>
      <p:guideLst>
        <p:guide orient="horz" pos="1321"/>
        <p:guide pos="512"/>
        <p:guide orient="horz" pos="4042"/>
        <p:guide orient="horz" pos="2659"/>
        <p:guide pos="5683"/>
        <p:guide orient="horz" pos="29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CD0FB-39E6-45B6-AB41-B3E6F2811E53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B289B-E7E5-4966-B13B-A4B72C28A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2039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466FC-8943-4E97-9C3D-AF0B1922CCF1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8C471-2F9C-420A-8B8C-210D06DF2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8028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wmf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52362" cy="6858000"/>
          </a:xfrm>
          <a:prstGeom prst="rect">
            <a:avLst/>
          </a:prstGeom>
        </p:spPr>
      </p:pic>
      <p:pic>
        <p:nvPicPr>
          <p:cNvPr id="9" name="그림 8" descr="2e_logo.wm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55773" y="5662134"/>
            <a:ext cx="1601042" cy="272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515099" y="1678521"/>
            <a:ext cx="7172344" cy="1143000"/>
          </a:xfrm>
          <a:prstGeom prst="rect">
            <a:avLst/>
          </a:prstGeom>
        </p:spPr>
        <p:txBody>
          <a:bodyPr anchor="b"/>
          <a:lstStyle>
            <a:lvl1pPr algn="r">
              <a:defRPr sz="32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889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" y="0"/>
            <a:ext cx="989941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38472" y="1499174"/>
            <a:ext cx="2179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sz="half" idx="10"/>
          </p:nvPr>
        </p:nvSpPr>
        <p:spPr>
          <a:xfrm>
            <a:off x="1238472" y="2083949"/>
            <a:ext cx="419576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ko-KR" altLang="en-US" sz="1800" b="1" i="0" u="none" strike="noStrike" kern="0" cap="none" spc="0" normalizeH="0" baseline="0" dirty="0" smtClean="0">
                <a:ln>
                  <a:noFill/>
                </a:ln>
                <a:solidFill>
                  <a:srgbClr val="EF4360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138006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2489724" y="2209771"/>
            <a:ext cx="3449638" cy="388919"/>
          </a:xfrm>
        </p:spPr>
        <p:txBody>
          <a:bodyPr/>
          <a:lstStyle>
            <a:lvl1pPr marL="0" marR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마스터 제목 스타일 편집</a:t>
            </a:r>
            <a:endParaRPr kumimoji="1" lang="ko-KR" altLang="en-US" sz="2000" b="1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160" y="0"/>
            <a:ext cx="4559840" cy="6858000"/>
          </a:xfrm>
          <a:prstGeom prst="rect">
            <a:avLst/>
          </a:prstGeom>
        </p:spPr>
      </p:pic>
      <p:cxnSp>
        <p:nvCxnSpPr>
          <p:cNvPr id="9" name="직선 연결선 8"/>
          <p:cNvCxnSpPr/>
          <p:nvPr userDrawn="1"/>
        </p:nvCxnSpPr>
        <p:spPr>
          <a:xfrm>
            <a:off x="2209626" y="2225622"/>
            <a:ext cx="0" cy="357216"/>
          </a:xfrm>
          <a:prstGeom prst="line">
            <a:avLst/>
          </a:prstGeom>
          <a:ln w="57150">
            <a:solidFill>
              <a:srgbClr val="D53C3E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내용 개체 틀 2"/>
          <p:cNvSpPr>
            <a:spLocks noGrp="1"/>
          </p:cNvSpPr>
          <p:nvPr>
            <p:ph sz="half" idx="10"/>
          </p:nvPr>
        </p:nvSpPr>
        <p:spPr>
          <a:xfrm>
            <a:off x="2489724" y="2753588"/>
            <a:ext cx="4195762" cy="31430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/>
            </a:lvl1pPr>
            <a:lvl2pPr marL="457200" indent="0">
              <a:buNone/>
              <a:defRPr sz="1600" b="0"/>
            </a:lvl2pPr>
            <a:lvl3pPr marL="914400" indent="0">
              <a:buNone/>
              <a:defRPr sz="1600" b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818653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21715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098" y="631549"/>
            <a:ext cx="6162322" cy="35797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2400" b="1" spc="-15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98" y="1621068"/>
            <a:ext cx="9046946" cy="4865190"/>
          </a:xfrm>
          <a:prstGeom prst="rect">
            <a:avLst/>
          </a:prstGeom>
        </p:spPr>
        <p:txBody>
          <a:bodyPr/>
          <a:lstStyle>
            <a:lvl1pPr marL="228600" indent="-228600">
              <a:buSzPct val="140000"/>
              <a:buFontTx/>
              <a:buBlip>
                <a:blip r:embed="rId3"/>
              </a:buBlip>
              <a:defRPr sz="1600" b="1"/>
            </a:lvl1pPr>
            <a:lvl2pPr marL="446088" indent="-177800">
              <a:defRPr sz="1400"/>
            </a:lvl2pPr>
            <a:lvl3pPr marL="660400" indent="-176213">
              <a:defRPr sz="1200" b="1"/>
            </a:lvl3pPr>
            <a:lvl4pPr marL="890588" indent="-228600">
              <a:defRPr sz="1100"/>
            </a:lvl4pPr>
            <a:lvl5pPr marL="1168400" indent="-228600">
              <a:defRPr sz="10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430451" y="372258"/>
            <a:ext cx="6143969" cy="2196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900" spc="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669" y="6667703"/>
            <a:ext cx="714375" cy="12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09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거버닝o 내용장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21715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098" y="631549"/>
            <a:ext cx="6162322" cy="35797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2400" b="1" spc="-15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430451" y="372258"/>
            <a:ext cx="6143969" cy="2196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900" spc="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4" hasCustomPrompt="1"/>
          </p:nvPr>
        </p:nvSpPr>
        <p:spPr>
          <a:xfrm>
            <a:off x="594805" y="1223410"/>
            <a:ext cx="8664606" cy="8184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altLang="ko-KR" sz="1400" kern="1200" spc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err="1" smtClean="0"/>
              <a:t>거버닝</a:t>
            </a:r>
            <a:r>
              <a:rPr lang="ko-KR" altLang="en-US" dirty="0" smtClean="0"/>
              <a:t> 작성</a:t>
            </a:r>
            <a:endParaRPr lang="en-US" altLang="ko-KR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94804" y="2275754"/>
            <a:ext cx="8664607" cy="4210503"/>
          </a:xfrm>
          <a:prstGeom prst="rect">
            <a:avLst/>
          </a:prstGeom>
        </p:spPr>
        <p:txBody>
          <a:bodyPr/>
          <a:lstStyle>
            <a:lvl1pPr marL="0" indent="0">
              <a:buSzPct val="140000"/>
              <a:buFontTx/>
              <a:buNone/>
              <a:defRPr sz="1600" b="1"/>
            </a:lvl1pPr>
            <a:lvl2pPr marL="446088" indent="-177800">
              <a:defRPr sz="1400"/>
            </a:lvl2pPr>
            <a:lvl3pPr marL="660400" indent="-176213">
              <a:defRPr sz="1200" b="1"/>
            </a:lvl3pPr>
            <a:lvl4pPr marL="890588" indent="-228600">
              <a:defRPr sz="1100"/>
            </a:lvl4pPr>
            <a:lvl5pPr marL="1168400" indent="-228600">
              <a:defRPr sz="1000"/>
            </a:lvl5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3248377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298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거버닝x 내용장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2171545"/>
          </a:xfrm>
          <a:prstGeom prst="rect">
            <a:avLst/>
          </a:prstGeom>
        </p:spPr>
      </p:pic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594804" y="1223410"/>
            <a:ext cx="8664607" cy="818455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lang="ko-KR" altLang="en-US" sz="16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541338" indent="-185738">
              <a:buFont typeface="맑은 고딕" panose="020B0503020000020004" pitchFamily="50" charset="-127"/>
              <a:buChar char="-"/>
              <a:defRPr lang="ko-KR" altLang="en-US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098" y="631549"/>
            <a:ext cx="6162322" cy="35797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2400" b="1" spc="-15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430451" y="372258"/>
            <a:ext cx="6143969" cy="2196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900" spc="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94804" y="2275754"/>
            <a:ext cx="8664607" cy="4210503"/>
          </a:xfrm>
          <a:prstGeom prst="rect">
            <a:avLst/>
          </a:prstGeom>
        </p:spPr>
        <p:txBody>
          <a:bodyPr/>
          <a:lstStyle>
            <a:lvl1pPr marL="0" indent="0">
              <a:buSzPct val="140000"/>
              <a:buFontTx/>
              <a:buNone/>
              <a:defRPr sz="1600" b="1"/>
            </a:lvl1pPr>
            <a:lvl2pPr marL="446088" indent="-177800">
              <a:defRPr sz="1400"/>
            </a:lvl2pPr>
            <a:lvl3pPr marL="660400" indent="-176213">
              <a:defRPr sz="1200" b="1"/>
            </a:lvl3pPr>
            <a:lvl4pPr marL="890588" indent="-228600">
              <a:defRPr sz="1100"/>
            </a:lvl4pPr>
            <a:lvl5pPr marL="1168400" indent="-228600">
              <a:defRPr sz="1000"/>
            </a:lvl5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75184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14" descr="tag.jpg"/>
          <p:cNvPicPr>
            <a:picLocks noChangeAspect="1"/>
          </p:cNvPicPr>
          <p:nvPr userDrawn="1"/>
        </p:nvPicPr>
        <p:blipFill>
          <a:blip r:embed="rId2" cstate="print"/>
          <a:srcRect l="28920"/>
          <a:stretch>
            <a:fillRect/>
          </a:stretch>
        </p:blipFill>
        <p:spPr bwMode="auto">
          <a:xfrm>
            <a:off x="0" y="6583363"/>
            <a:ext cx="9906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8" descr="Copy_left.wmf"/>
          <p:cNvPicPr>
            <a:picLocks noChangeAspect="1"/>
          </p:cNvPicPr>
          <p:nvPr userDrawn="1"/>
        </p:nvPicPr>
        <p:blipFill>
          <a:blip r:embed="rId3" cstate="print"/>
          <a:srcRect t="60079"/>
          <a:stretch>
            <a:fillRect/>
          </a:stretch>
        </p:blipFill>
        <p:spPr bwMode="auto">
          <a:xfrm>
            <a:off x="3845768" y="3748626"/>
            <a:ext cx="3270250" cy="9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5" descr="Copy_left.wmf"/>
          <p:cNvPicPr>
            <a:picLocks noChangeAspect="1"/>
          </p:cNvPicPr>
          <p:nvPr userDrawn="1"/>
        </p:nvPicPr>
        <p:blipFill>
          <a:blip r:embed="rId3" cstate="print"/>
          <a:srcRect b="39921"/>
          <a:stretch>
            <a:fillRect/>
          </a:stretch>
        </p:blipFill>
        <p:spPr bwMode="auto">
          <a:xfrm>
            <a:off x="3341266" y="3604610"/>
            <a:ext cx="3270250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14" descr="tag.jpg"/>
          <p:cNvPicPr>
            <a:picLocks noChangeAspect="1"/>
          </p:cNvPicPr>
          <p:nvPr userDrawn="1"/>
        </p:nvPicPr>
        <p:blipFill>
          <a:blip r:embed="rId2" cstate="print"/>
          <a:srcRect l="28920"/>
          <a:stretch>
            <a:fillRect/>
          </a:stretch>
        </p:blipFill>
        <p:spPr bwMode="auto">
          <a:xfrm>
            <a:off x="0" y="6583363"/>
            <a:ext cx="9906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2e_logo.wmf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86024" y="2705083"/>
            <a:ext cx="3533953" cy="60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3972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664205" y="6581001"/>
            <a:ext cx="521645" cy="276999"/>
          </a:xfrm>
          <a:prstGeom prst="rect">
            <a:avLst/>
          </a:prstGeom>
          <a:solidFill>
            <a:schemeClr val="bg1"/>
          </a:solidFill>
        </p:spPr>
        <p:txBody>
          <a:bodyPr wrap="none" lIns="144000" rIns="14400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83FBFB-0F26-46B0-95CA-67F299F63929}" type="slidenum">
              <a:rPr lang="ko-KR" altLang="en-US" sz="12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200" b="0" dirty="0" smtClean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0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4" r:id="rId2"/>
    <p:sldLayoutId id="2147483693" r:id="rId3"/>
    <p:sldLayoutId id="2147483673" r:id="rId4"/>
    <p:sldLayoutId id="2147483695" r:id="rId5"/>
    <p:sldLayoutId id="2147483696" r:id="rId6"/>
    <p:sldLayoutId id="214748368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투이컨설팅</a:t>
            </a:r>
            <a:r>
              <a:rPr lang="ko-KR" altLang="en-US" dirty="0" smtClean="0"/>
              <a:t> 로그 분석 리포트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58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89723" y="2209771"/>
            <a:ext cx="4782747" cy="388919"/>
          </a:xfrm>
        </p:spPr>
        <p:txBody>
          <a:bodyPr/>
          <a:lstStyle/>
          <a:p>
            <a:r>
              <a:rPr lang="ko-KR" altLang="en-US" dirty="0" err="1"/>
              <a:t>투이컨설팅</a:t>
            </a:r>
            <a:r>
              <a:rPr lang="ko-KR" altLang="en-US" dirty="0"/>
              <a:t> 홈페이지 로그 분석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ko-KR" altLang="en-US" dirty="0" err="1"/>
              <a:t>이상값</a:t>
            </a:r>
            <a:r>
              <a:rPr lang="ko-KR" altLang="en-US" dirty="0"/>
              <a:t> 탐지 </a:t>
            </a:r>
            <a:endParaRPr lang="en-US" altLang="ko-KR" dirty="0"/>
          </a:p>
          <a:p>
            <a:r>
              <a:rPr lang="ko-KR" altLang="en-US" dirty="0"/>
              <a:t>방문객 탐색 </a:t>
            </a:r>
            <a:endParaRPr lang="en-US" altLang="ko-KR" dirty="0"/>
          </a:p>
          <a:p>
            <a:r>
              <a:rPr lang="ko-KR" altLang="en-US" dirty="0"/>
              <a:t>검색 키워드 </a:t>
            </a:r>
            <a:r>
              <a:rPr lang="ko-KR" altLang="en-US" dirty="0" smtClean="0"/>
              <a:t>탐색</a:t>
            </a:r>
            <a:endParaRPr lang="en-US" altLang="ko-KR" dirty="0" smtClean="0"/>
          </a:p>
          <a:p>
            <a:r>
              <a:rPr lang="ko-KR" altLang="en-US" dirty="0" smtClean="0"/>
              <a:t>관심 </a:t>
            </a:r>
            <a:r>
              <a:rPr lang="ko-KR" altLang="en-US" dirty="0"/>
              <a:t>키워드 탐색 </a:t>
            </a:r>
          </a:p>
          <a:p>
            <a:r>
              <a:rPr lang="ko-KR" altLang="en-US" dirty="0"/>
              <a:t>이탈</a:t>
            </a:r>
            <a:r>
              <a:rPr lang="en-US" altLang="ko-KR" dirty="0"/>
              <a:t>/</a:t>
            </a:r>
            <a:r>
              <a:rPr lang="ko-KR" altLang="en-US" dirty="0"/>
              <a:t>유입 탐색</a:t>
            </a:r>
            <a:r>
              <a:rPr lang="ko-KR" altLang="en-US" b="0" dirty="0"/>
              <a:t> </a:t>
            </a:r>
            <a:br>
              <a:rPr lang="ko-KR" altLang="en-US" b="0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171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이상값</a:t>
            </a:r>
            <a:r>
              <a:rPr lang="ko-KR" altLang="en-US" dirty="0"/>
              <a:t> 탐지 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ko-KR" altLang="en-US" dirty="0" err="1"/>
              <a:t>투이컨설팅</a:t>
            </a:r>
            <a:r>
              <a:rPr lang="ko-KR" altLang="en-US" dirty="0"/>
              <a:t> 홈페이지 로그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전체 </a:t>
            </a:r>
            <a:r>
              <a:rPr lang="en-US" altLang="ko-KR" dirty="0"/>
              <a:t>IP</a:t>
            </a:r>
            <a:r>
              <a:rPr lang="ko-KR" altLang="en-US" dirty="0"/>
              <a:t>트래픽이 많은 지역은 </a:t>
            </a:r>
            <a:r>
              <a:rPr lang="en-US" altLang="ko-KR" dirty="0"/>
              <a:t>(</a:t>
            </a:r>
            <a:r>
              <a:rPr lang="ko-KR" altLang="en-US" dirty="0"/>
              <a:t>미국</a:t>
            </a:r>
            <a:r>
              <a:rPr lang="en-US" altLang="ko-KR" dirty="0"/>
              <a:t>/</a:t>
            </a:r>
            <a:r>
              <a:rPr lang="ko-KR" altLang="en-US" dirty="0"/>
              <a:t>로스앤젤러스</a:t>
            </a:r>
            <a:r>
              <a:rPr lang="en-US" altLang="ko-KR" dirty="0"/>
              <a:t>), (</a:t>
            </a:r>
            <a:r>
              <a:rPr lang="ko-KR" altLang="en-US" dirty="0"/>
              <a:t>한국</a:t>
            </a:r>
            <a:r>
              <a:rPr lang="en-US" altLang="ko-KR" dirty="0"/>
              <a:t>/</a:t>
            </a:r>
            <a:r>
              <a:rPr lang="ko-KR" altLang="en-US" dirty="0"/>
              <a:t>서울</a:t>
            </a:r>
            <a:r>
              <a:rPr lang="en-US" altLang="ko-KR" dirty="0"/>
              <a:t>)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3" y="2276475"/>
            <a:ext cx="68865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46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이상값</a:t>
            </a:r>
            <a:r>
              <a:rPr lang="ko-KR" altLang="en-US" dirty="0"/>
              <a:t> 탐지 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ko-KR" altLang="en-US" dirty="0" err="1"/>
              <a:t>투이컨설팅</a:t>
            </a:r>
            <a:r>
              <a:rPr lang="ko-KR" altLang="en-US" dirty="0"/>
              <a:t> 홈페이지 로그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트랙픽이 가장 많은 </a:t>
            </a:r>
            <a:r>
              <a:rPr lang="en-US" altLang="ko-KR" dirty="0"/>
              <a:t>IP</a:t>
            </a:r>
            <a:r>
              <a:rPr lang="ko-KR" altLang="en-US" dirty="0"/>
              <a:t>는 </a:t>
            </a:r>
            <a:r>
              <a:rPr lang="en-US" altLang="ko-KR" dirty="0"/>
              <a:t>(218.159.220.30) </a:t>
            </a:r>
            <a:r>
              <a:rPr lang="ko-KR" altLang="en-US" dirty="0"/>
              <a:t>주소는 </a:t>
            </a:r>
            <a:r>
              <a:rPr lang="en-US" altLang="ko-KR" dirty="0"/>
              <a:t>(</a:t>
            </a:r>
            <a:r>
              <a:rPr lang="ko-KR" altLang="en-US" dirty="0"/>
              <a:t>한국</a:t>
            </a:r>
            <a:r>
              <a:rPr lang="en-US" altLang="ko-KR" dirty="0"/>
              <a:t>/</a:t>
            </a:r>
            <a:r>
              <a:rPr lang="ko-KR" altLang="en-US" dirty="0"/>
              <a:t>서울</a:t>
            </a:r>
            <a:r>
              <a:rPr lang="en-US" altLang="ko-KR" dirty="0"/>
              <a:t>)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350" y="2319337"/>
            <a:ext cx="70485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08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이상값</a:t>
            </a:r>
            <a:r>
              <a:rPr lang="ko-KR" altLang="en-US" dirty="0"/>
              <a:t> 탐지 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ko-KR" altLang="en-US" dirty="0" err="1"/>
              <a:t>투이컨설팅</a:t>
            </a:r>
            <a:r>
              <a:rPr lang="ko-KR" altLang="en-US" dirty="0"/>
              <a:t> 홈페이지 로그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24</a:t>
            </a:r>
            <a:r>
              <a:rPr lang="ko-KR" altLang="en-US" dirty="0"/>
              <a:t>일에</a:t>
            </a:r>
            <a:r>
              <a:rPr lang="en-US" altLang="ko-KR" dirty="0"/>
              <a:t>, (218.159.220.30) </a:t>
            </a:r>
            <a:r>
              <a:rPr lang="ko-KR" altLang="en-US" dirty="0"/>
              <a:t>트래픽이 급증하였습니다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338" y="2347912"/>
            <a:ext cx="64865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18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방문객 탐색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ko-KR" altLang="en-US" dirty="0" err="1"/>
              <a:t>투이컨설팅</a:t>
            </a:r>
            <a:r>
              <a:rPr lang="ko-KR" altLang="en-US" dirty="0"/>
              <a:t> 홈페이지 로그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900" dirty="0"/>
              <a:t>홈페이지 하루 평균 방문객은 약 </a:t>
            </a:r>
            <a:r>
              <a:rPr lang="en-US" altLang="ko-KR" sz="900" dirty="0"/>
              <a:t>211</a:t>
            </a:r>
            <a:r>
              <a:rPr lang="ko-KR" altLang="en-US" sz="900" dirty="0"/>
              <a:t>명 입니다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/>
              <a:t>2017</a:t>
            </a:r>
            <a:r>
              <a:rPr lang="ko-KR" altLang="en-US" sz="900" dirty="0"/>
              <a:t>년 이후로 일별 방문객이 점점 증가하고 있는 추세입니다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/>
              <a:t>방문객이 가장 많은 월은 </a:t>
            </a:r>
            <a:r>
              <a:rPr lang="en-US" altLang="ko-KR" sz="900" dirty="0"/>
              <a:t>10</a:t>
            </a:r>
            <a:r>
              <a:rPr lang="ko-KR" altLang="en-US" sz="900" dirty="0"/>
              <a:t>월</a:t>
            </a:r>
            <a:r>
              <a:rPr lang="en-US" altLang="ko-KR" sz="900" dirty="0"/>
              <a:t>, 11</a:t>
            </a:r>
            <a:r>
              <a:rPr lang="ko-KR" altLang="en-US" sz="900" dirty="0"/>
              <a:t>월입니다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/>
              <a:t>방문객이 가장 많은 시간대는 오전 </a:t>
            </a:r>
            <a:r>
              <a:rPr lang="en-US" altLang="ko-KR" sz="900" dirty="0"/>
              <a:t>10</a:t>
            </a:r>
            <a:r>
              <a:rPr lang="ko-KR" altLang="en-US" sz="900" dirty="0"/>
              <a:t>시</a:t>
            </a:r>
            <a:r>
              <a:rPr lang="en-US" altLang="ko-KR" sz="900" dirty="0"/>
              <a:t>~11</a:t>
            </a:r>
            <a:r>
              <a:rPr lang="ko-KR" altLang="en-US" sz="900" dirty="0"/>
              <a:t>시</a:t>
            </a:r>
            <a:r>
              <a:rPr lang="en-US" altLang="ko-KR" sz="900" dirty="0"/>
              <a:t>, </a:t>
            </a:r>
            <a:r>
              <a:rPr lang="ko-KR" altLang="en-US" sz="900" dirty="0"/>
              <a:t>오후 </a:t>
            </a:r>
            <a:r>
              <a:rPr lang="en-US" altLang="ko-KR" sz="900" dirty="0"/>
              <a:t>1</a:t>
            </a:r>
            <a:r>
              <a:rPr lang="ko-KR" altLang="en-US" sz="900" dirty="0"/>
              <a:t>시</a:t>
            </a:r>
            <a:r>
              <a:rPr lang="en-US" altLang="ko-KR" sz="900" dirty="0"/>
              <a:t>~3</a:t>
            </a:r>
            <a:r>
              <a:rPr lang="ko-KR" altLang="en-US" sz="900" dirty="0"/>
              <a:t>시 입니다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/>
              <a:t>방문객이 가장 많은 요일은 화요일입니다</a:t>
            </a:r>
            <a:r>
              <a:rPr lang="en-US" altLang="ko-KR" sz="900" dirty="0"/>
              <a:t>.</a:t>
            </a:r>
          </a:p>
          <a:p>
            <a:endParaRPr lang="ko-KR" altLang="en-US" sz="9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600" y="2457450"/>
            <a:ext cx="68580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17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방문객 탐색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ko-KR" altLang="en-US" dirty="0" err="1"/>
              <a:t>투이컨설팅</a:t>
            </a:r>
            <a:r>
              <a:rPr lang="ko-KR" altLang="en-US" dirty="0"/>
              <a:t> 홈페이지 로그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방문객이 가장 많은 페이지는 </a:t>
            </a:r>
            <a:r>
              <a:rPr lang="en-US" altLang="ko-KR" dirty="0"/>
              <a:t>(</a:t>
            </a:r>
            <a:r>
              <a:rPr lang="ko-KR" altLang="en-US" dirty="0"/>
              <a:t>뉴스클립 </a:t>
            </a:r>
            <a:r>
              <a:rPr lang="en-US" altLang="ko-KR" dirty="0"/>
              <a:t>&amp; </a:t>
            </a:r>
            <a:r>
              <a:rPr lang="ko-KR" altLang="en-US" dirty="0"/>
              <a:t>블로그 글</a:t>
            </a:r>
            <a:r>
              <a:rPr lang="en-US" altLang="ko-KR" dirty="0"/>
              <a:t>) </a:t>
            </a:r>
            <a:r>
              <a:rPr lang="ko-KR" altLang="en-US" dirty="0"/>
              <a:t>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방문객이 두번째로 많은 페이지는 </a:t>
            </a:r>
            <a:r>
              <a:rPr lang="en-US" altLang="ko-KR" dirty="0"/>
              <a:t>(</a:t>
            </a:r>
            <a:r>
              <a:rPr lang="ko-KR" altLang="en-US" dirty="0"/>
              <a:t>투이컨설팅 소개 페이지</a:t>
            </a:r>
            <a:r>
              <a:rPr lang="en-US" altLang="ko-KR" dirty="0"/>
              <a:t>) </a:t>
            </a:r>
            <a:r>
              <a:rPr lang="ko-KR" altLang="en-US" dirty="0"/>
              <a:t>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2016</a:t>
            </a:r>
            <a:r>
              <a:rPr lang="ko-KR" altLang="en-US" dirty="0"/>
              <a:t>년에 </a:t>
            </a:r>
            <a:r>
              <a:rPr lang="en-US" altLang="ko-KR" dirty="0"/>
              <a:t>career </a:t>
            </a:r>
            <a:r>
              <a:rPr lang="ko-KR" altLang="en-US" dirty="0"/>
              <a:t>홈페이지 방문수가 급증하였습니다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788" y="2362200"/>
            <a:ext cx="69056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25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방문객 탐색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ko-KR" altLang="en-US" dirty="0" err="1"/>
              <a:t>투이컨설팅</a:t>
            </a:r>
            <a:r>
              <a:rPr lang="ko-KR" altLang="en-US" dirty="0"/>
              <a:t> 홈페이지 로그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/>
              <a:t>블로그</a:t>
            </a:r>
            <a:r>
              <a:rPr lang="en-US" altLang="ko-KR" dirty="0"/>
              <a:t>) </a:t>
            </a:r>
            <a:r>
              <a:rPr lang="ko-KR" altLang="en-US" dirty="0"/>
              <a:t>사용자 수는 </a:t>
            </a:r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~ 11</a:t>
            </a:r>
            <a:r>
              <a:rPr lang="ko-KR" altLang="en-US" dirty="0"/>
              <a:t>월 증가하였습니다</a:t>
            </a:r>
            <a:r>
              <a:rPr lang="en-US" altLang="ko-KR" dirty="0"/>
              <a:t>. .</a:t>
            </a:r>
          </a:p>
          <a:p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547937"/>
            <a:ext cx="69532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79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검색 키워드 탐색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ko-KR" altLang="en-US" dirty="0" err="1"/>
              <a:t>투이컨설팅</a:t>
            </a:r>
            <a:r>
              <a:rPr lang="ko-KR" altLang="en-US" dirty="0"/>
              <a:t> 홈페이지 로그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방문객이 가장 많이 검색한 키워드는 </a:t>
            </a:r>
            <a:r>
              <a:rPr lang="en-US" altLang="ko-KR" dirty="0"/>
              <a:t>(PMO)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972" y="2276475"/>
            <a:ext cx="6155257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03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관심 키워드 탐색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ko-KR" altLang="en-US" dirty="0" err="1"/>
              <a:t>투이컨설팅</a:t>
            </a:r>
            <a:r>
              <a:rPr lang="ko-KR" altLang="en-US" dirty="0"/>
              <a:t> 홈페이지 로그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관심 키워드는</a:t>
            </a:r>
            <a:r>
              <a:rPr lang="en-US" altLang="ko-KR" dirty="0"/>
              <a:t>, </a:t>
            </a:r>
            <a:r>
              <a:rPr lang="ko-KR" altLang="en-US" dirty="0"/>
              <a:t>방문객이 클릭한 블로그 글 제목의 키워드를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방문객의 인기 관심 키워드는 </a:t>
            </a:r>
            <a:r>
              <a:rPr lang="en-US" altLang="ko-KR" dirty="0"/>
              <a:t>(</a:t>
            </a:r>
            <a:r>
              <a:rPr lang="ko-KR" altLang="en-US" dirty="0"/>
              <a:t>디지털</a:t>
            </a:r>
            <a:r>
              <a:rPr lang="en-US" altLang="ko-KR" dirty="0"/>
              <a:t>), (Y</a:t>
            </a:r>
            <a:r>
              <a:rPr lang="ko-KR" altLang="en-US" dirty="0"/>
              <a:t>세미나</a:t>
            </a:r>
            <a:r>
              <a:rPr lang="en-US" altLang="ko-KR" dirty="0"/>
              <a:t>), (</a:t>
            </a:r>
            <a:r>
              <a:rPr lang="ko-KR" altLang="en-US" dirty="0"/>
              <a:t>빅데이터</a:t>
            </a:r>
            <a:r>
              <a:rPr lang="en-US" altLang="ko-KR" dirty="0"/>
              <a:t>)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406" y="2276475"/>
            <a:ext cx="6164389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35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관심 키워드 탐색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ko-KR" altLang="en-US" dirty="0" err="1"/>
              <a:t>투이컨설팅</a:t>
            </a:r>
            <a:r>
              <a:rPr lang="ko-KR" altLang="en-US" dirty="0"/>
              <a:t> 홈페이지 로그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2016</a:t>
            </a:r>
            <a:r>
              <a:rPr lang="ko-KR" altLang="en-US" dirty="0" smtClean="0"/>
              <a:t>년 하반기 부터 키워드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디지털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빅데이터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관심 빈도가 급증하였습니다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550" y="2562225"/>
            <a:ext cx="68961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1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err="1" smtClean="0"/>
              <a:t>투이톡</a:t>
            </a:r>
            <a:r>
              <a:rPr lang="ko-KR" altLang="en-US" dirty="0" smtClean="0"/>
              <a:t> 로그 분석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투이컨설팅</a:t>
            </a:r>
            <a:r>
              <a:rPr lang="ko-KR" altLang="en-US" dirty="0" smtClean="0"/>
              <a:t> 홈페이지 로그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41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관심 키워드 탐색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ko-KR" altLang="en-US" dirty="0" err="1"/>
              <a:t>투이컨설팅</a:t>
            </a:r>
            <a:r>
              <a:rPr lang="ko-KR" altLang="en-US" dirty="0"/>
              <a:t> 홈페이지 로그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로그인 방문객 주요 키워드는 </a:t>
            </a:r>
            <a:r>
              <a:rPr lang="en-US" altLang="ko-KR" dirty="0"/>
              <a:t>(</a:t>
            </a:r>
            <a:r>
              <a:rPr lang="ko-KR" altLang="en-US" dirty="0"/>
              <a:t>서울</a:t>
            </a:r>
            <a:r>
              <a:rPr lang="en-US" altLang="ko-KR" dirty="0"/>
              <a:t>), (</a:t>
            </a:r>
            <a:r>
              <a:rPr lang="ko-KR" altLang="en-US" dirty="0"/>
              <a:t>디지털</a:t>
            </a:r>
            <a:r>
              <a:rPr lang="en-US" altLang="ko-KR" dirty="0"/>
              <a:t>), (</a:t>
            </a:r>
            <a:r>
              <a:rPr lang="ko-KR" altLang="en-US" dirty="0"/>
              <a:t>인공지능</a:t>
            </a:r>
            <a:r>
              <a:rPr lang="en-US" altLang="ko-KR" dirty="0"/>
              <a:t>) </a:t>
            </a:r>
            <a:r>
              <a:rPr lang="ko-KR" altLang="en-US" dirty="0"/>
              <a:t>입니다</a:t>
            </a:r>
            <a:r>
              <a:rPr lang="en-US" altLang="ko-KR" dirty="0"/>
              <a:t>. --&gt; Y</a:t>
            </a:r>
            <a:r>
              <a:rPr lang="ko-KR" altLang="en-US" dirty="0"/>
              <a:t>세미나 등록으로 인해 발생한 기록</a:t>
            </a:r>
          </a:p>
          <a:p>
            <a:r>
              <a:rPr lang="ko-KR" altLang="en-US" dirty="0"/>
              <a:t>로그아웃 방문잭 주요 키워드는 </a:t>
            </a:r>
            <a:r>
              <a:rPr lang="en-US" altLang="ko-KR" dirty="0"/>
              <a:t>(</a:t>
            </a:r>
            <a:r>
              <a:rPr lang="ko-KR" altLang="en-US" dirty="0"/>
              <a:t>디지털</a:t>
            </a:r>
            <a:r>
              <a:rPr lang="en-US" altLang="ko-KR" dirty="0"/>
              <a:t>), (</a:t>
            </a:r>
            <a:r>
              <a:rPr lang="ko-KR" altLang="en-US" dirty="0"/>
              <a:t>빅데이터</a:t>
            </a:r>
            <a:r>
              <a:rPr lang="en-US" altLang="ko-KR" dirty="0"/>
              <a:t>)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938" y="3233737"/>
            <a:ext cx="67913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84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이탈</a:t>
            </a:r>
            <a:r>
              <a:rPr lang="en-US" altLang="ko-KR" dirty="0"/>
              <a:t>/</a:t>
            </a:r>
            <a:r>
              <a:rPr lang="ko-KR" altLang="en-US" dirty="0"/>
              <a:t>유입 탐색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ko-KR" altLang="en-US" dirty="0" err="1"/>
              <a:t>투이컨설팅</a:t>
            </a:r>
            <a:r>
              <a:rPr lang="ko-KR" altLang="en-US" dirty="0"/>
              <a:t> 홈페이지 로그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이탈의 정의는 방문객의 다음 페이지 접속 시간이 </a:t>
            </a:r>
            <a:r>
              <a:rPr lang="en-US" altLang="ko-KR" dirty="0"/>
              <a:t>6</a:t>
            </a:r>
            <a:r>
              <a:rPr lang="ko-KR" altLang="en-US" dirty="0"/>
              <a:t>분</a:t>
            </a:r>
            <a:r>
              <a:rPr lang="en-US" altLang="ko-KR" dirty="0"/>
              <a:t>(=</a:t>
            </a:r>
            <a:r>
              <a:rPr lang="ko-KR" altLang="en-US" dirty="0"/>
              <a:t>방문객 평균 세션 시간</a:t>
            </a:r>
            <a:r>
              <a:rPr lang="en-US" altLang="ko-KR" dirty="0"/>
              <a:t>)</a:t>
            </a:r>
            <a:r>
              <a:rPr lang="ko-KR" altLang="en-US" dirty="0"/>
              <a:t>을 초과하게 되는 경우 이탈로 간주하였습니다</a:t>
            </a:r>
            <a:r>
              <a:rPr lang="en-US" altLang="ko-KR" dirty="0"/>
              <a:t>. (</a:t>
            </a:r>
            <a:r>
              <a:rPr lang="ko-KR" altLang="en-US" dirty="0"/>
              <a:t>부정확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이탈과 유입이 가장 많은 페이지는 </a:t>
            </a:r>
            <a:r>
              <a:rPr lang="en-US" altLang="ko-KR" dirty="0"/>
              <a:t>(</a:t>
            </a:r>
            <a:r>
              <a:rPr lang="ko-KR" altLang="en-US" dirty="0"/>
              <a:t>뉴스클립 </a:t>
            </a:r>
            <a:r>
              <a:rPr lang="en-US" altLang="ko-KR" dirty="0"/>
              <a:t>&amp; </a:t>
            </a:r>
            <a:r>
              <a:rPr lang="ko-KR" altLang="en-US" dirty="0"/>
              <a:t>블로그 글</a:t>
            </a:r>
            <a:r>
              <a:rPr lang="en-US" altLang="ko-KR" dirty="0"/>
              <a:t>) </a:t>
            </a:r>
            <a:r>
              <a:rPr lang="ko-KR" altLang="en-US" dirty="0"/>
              <a:t>페이지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월에 </a:t>
            </a:r>
            <a:r>
              <a:rPr lang="en-US" altLang="ko-KR" dirty="0"/>
              <a:t>(</a:t>
            </a:r>
            <a:r>
              <a:rPr lang="ko-KR" altLang="en-US" dirty="0"/>
              <a:t>채용 페이지</a:t>
            </a:r>
            <a:r>
              <a:rPr lang="en-US" altLang="ko-KR" dirty="0"/>
              <a:t>)</a:t>
            </a:r>
            <a:r>
              <a:rPr lang="ko-KR" altLang="en-US" dirty="0"/>
              <a:t>의 유입이 많았습니다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2888" y="2376487"/>
            <a:ext cx="68294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3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이탈</a:t>
            </a:r>
            <a:r>
              <a:rPr lang="en-US" altLang="ko-KR" dirty="0"/>
              <a:t>/</a:t>
            </a:r>
            <a:r>
              <a:rPr lang="ko-KR" altLang="en-US" dirty="0"/>
              <a:t>유입 탐색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ko-KR" altLang="en-US" dirty="0" err="1"/>
              <a:t>투이컨설팅</a:t>
            </a:r>
            <a:r>
              <a:rPr lang="ko-KR" altLang="en-US" dirty="0"/>
              <a:t> 홈페이지 로그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유입은 </a:t>
            </a:r>
            <a:r>
              <a:rPr lang="en-US" altLang="ko-KR" dirty="0" smtClean="0"/>
              <a:t>share</a:t>
            </a:r>
            <a:r>
              <a:rPr lang="ko-KR" altLang="en-US" dirty="0" smtClean="0"/>
              <a:t>페이지에서 가장 많이 발생했으며 </a:t>
            </a:r>
            <a:r>
              <a:rPr lang="en-US" altLang="ko-KR" dirty="0" smtClean="0"/>
              <a:t>2016</a:t>
            </a:r>
            <a:r>
              <a:rPr lang="ko-KR" altLang="en-US" dirty="0" smtClean="0"/>
              <a:t>년 하반기에 </a:t>
            </a:r>
            <a:r>
              <a:rPr lang="en-US" altLang="ko-KR" dirty="0" smtClean="0"/>
              <a:t>career</a:t>
            </a:r>
            <a:r>
              <a:rPr lang="ko-KR" altLang="en-US" dirty="0" smtClean="0"/>
              <a:t>페이지에서 방문자 유입이 급증하였습니다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263" y="2381250"/>
            <a:ext cx="69246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57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36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투이톡</a:t>
            </a:r>
            <a:r>
              <a:rPr lang="ko-KR" altLang="en-US" dirty="0" smtClean="0"/>
              <a:t> </a:t>
            </a:r>
            <a:r>
              <a:rPr lang="ko-KR" altLang="en-US" dirty="0"/>
              <a:t>로그 분석 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ko-KR" altLang="en-US" dirty="0"/>
              <a:t>사용자 탐색</a:t>
            </a:r>
          </a:p>
          <a:p>
            <a:r>
              <a:rPr lang="ko-KR" altLang="en-US" dirty="0"/>
              <a:t>사용자 인구통계 </a:t>
            </a:r>
          </a:p>
          <a:p>
            <a:r>
              <a:rPr lang="ko-KR" altLang="en-US" dirty="0"/>
              <a:t>사용자 세션 탐색</a:t>
            </a:r>
          </a:p>
          <a:p>
            <a:r>
              <a:rPr lang="ko-KR" altLang="en-US" dirty="0"/>
              <a:t>행동 </a:t>
            </a:r>
            <a:r>
              <a:rPr lang="ko-KR" altLang="en-US" dirty="0" smtClean="0"/>
              <a:t>흐름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10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사용자 탐색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ko-KR" altLang="en-US" dirty="0" err="1" smtClean="0"/>
              <a:t>투이톡</a:t>
            </a:r>
            <a:r>
              <a:rPr lang="ko-KR" altLang="en-US" dirty="0" smtClean="0"/>
              <a:t> </a:t>
            </a:r>
            <a:r>
              <a:rPr lang="ko-KR" altLang="en-US" dirty="0"/>
              <a:t>로그 분석 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일일 사용자 </a:t>
            </a:r>
            <a:r>
              <a:rPr lang="en-US" altLang="ko-KR" dirty="0" smtClean="0"/>
              <a:t>150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r>
              <a:rPr lang="ko-KR" altLang="en-US" dirty="0" smtClean="0"/>
              <a:t>최근 지난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일 사용자 </a:t>
            </a:r>
            <a:r>
              <a:rPr lang="en-US" altLang="ko-KR" dirty="0" smtClean="0"/>
              <a:t>510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신규 </a:t>
            </a:r>
            <a:r>
              <a:rPr lang="en-US" altLang="ko-KR" dirty="0" smtClean="0"/>
              <a:t>68, </a:t>
            </a:r>
            <a:r>
              <a:rPr lang="ko-KR" altLang="en-US" dirty="0" smtClean="0"/>
              <a:t>재방문 </a:t>
            </a:r>
            <a:r>
              <a:rPr lang="en-US" altLang="ko-KR" dirty="0" smtClean="0"/>
              <a:t>487)</a:t>
            </a:r>
          </a:p>
          <a:p>
            <a:r>
              <a:rPr lang="ko-KR" altLang="en-US" dirty="0" smtClean="0"/>
              <a:t>세션당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신규 </a:t>
            </a:r>
            <a:r>
              <a:rPr lang="en-US" altLang="ko-KR" dirty="0" smtClean="0"/>
              <a:t>6.3, </a:t>
            </a:r>
            <a:r>
              <a:rPr lang="ko-KR" altLang="en-US" dirty="0" smtClean="0"/>
              <a:t>재방문</a:t>
            </a:r>
            <a:r>
              <a:rPr lang="en-US" altLang="ko-KR" dirty="0" smtClean="0"/>
              <a:t>3.52)</a:t>
            </a:r>
          </a:p>
          <a:p>
            <a:r>
              <a:rPr lang="ko-KR" altLang="en-US" dirty="0" smtClean="0"/>
              <a:t>평균 세션 시간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분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재방문 </a:t>
            </a:r>
            <a:r>
              <a:rPr lang="en-US" altLang="ko-KR" dirty="0" smtClean="0"/>
              <a:t>5</a:t>
            </a:r>
            <a:r>
              <a:rPr lang="ko-KR" altLang="en-US" dirty="0" smtClean="0"/>
              <a:t>분 </a:t>
            </a:r>
            <a:r>
              <a:rPr lang="en-US" altLang="ko-KR" dirty="0" smtClean="0"/>
              <a:t>26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신규 사용자는 상대적으로 화면 전환 속도가 빠름  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313" y="3082611"/>
            <a:ext cx="8664575" cy="259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5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사용자 인구통계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투이톡</a:t>
            </a:r>
            <a:r>
              <a:rPr lang="ko-KR" altLang="en-US" dirty="0"/>
              <a:t> 로그 분석 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주요 사용자 연령대</a:t>
            </a:r>
            <a:r>
              <a:rPr lang="en-US" altLang="ko-KR" dirty="0"/>
              <a:t> </a:t>
            </a:r>
            <a:r>
              <a:rPr lang="en-US" altLang="ko-KR" dirty="0" smtClean="0"/>
              <a:t>35-44</a:t>
            </a:r>
            <a:r>
              <a:rPr lang="ko-KR" altLang="en-US" dirty="0" smtClean="0"/>
              <a:t>세 </a:t>
            </a:r>
            <a:r>
              <a:rPr lang="en-US" altLang="ko-KR" dirty="0" smtClean="0"/>
              <a:t>(66%)</a:t>
            </a:r>
          </a:p>
          <a:p>
            <a:r>
              <a:rPr lang="ko-KR" altLang="en-US" dirty="0" smtClean="0"/>
              <a:t>사용자 성비 비율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여성 </a:t>
            </a:r>
            <a:r>
              <a:rPr lang="en-US" altLang="ko-KR" dirty="0" smtClean="0"/>
              <a:t>82% </a:t>
            </a:r>
            <a:r>
              <a:rPr lang="ko-KR" altLang="en-US" dirty="0" smtClean="0"/>
              <a:t>남성 </a:t>
            </a:r>
            <a:r>
              <a:rPr lang="en-US" altLang="ko-KR" dirty="0" smtClean="0"/>
              <a:t>18%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630"/>
          <a:stretch/>
        </p:blipFill>
        <p:spPr>
          <a:xfrm>
            <a:off x="697762" y="2276475"/>
            <a:ext cx="8459677" cy="414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8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사용자 세션 탐색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ko-KR" altLang="en-US" dirty="0" err="1"/>
              <a:t>투이톡</a:t>
            </a:r>
            <a:r>
              <a:rPr lang="ko-KR" altLang="en-US" dirty="0"/>
              <a:t> 로그 분석 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세션 모든 사용자 </a:t>
            </a:r>
            <a:r>
              <a:rPr lang="en-US" altLang="ko-KR" dirty="0" smtClean="0"/>
              <a:t>3059</a:t>
            </a:r>
            <a:r>
              <a:rPr lang="ko-KR" altLang="en-US" dirty="0"/>
              <a:t>명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1612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50%)</a:t>
            </a:r>
            <a:r>
              <a:rPr lang="ko-KR" altLang="en-US" dirty="0" smtClean="0"/>
              <a:t>의 세션 시간은 </a:t>
            </a:r>
            <a:r>
              <a:rPr lang="en-US" altLang="ko-KR" dirty="0" smtClean="0"/>
              <a:t>0-10</a:t>
            </a:r>
            <a:r>
              <a:rPr lang="ko-KR" altLang="en-US" dirty="0" smtClean="0"/>
              <a:t>초 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313" y="2079886"/>
            <a:ext cx="8664575" cy="405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2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행동 흐름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모든 사용자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ko-KR" altLang="en-US" dirty="0" err="1"/>
              <a:t>투이톡</a:t>
            </a:r>
            <a:r>
              <a:rPr lang="ko-KR" altLang="en-US" dirty="0"/>
              <a:t> 로그 분석 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블로그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메인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Y</a:t>
            </a:r>
            <a:r>
              <a:rPr lang="ko-KR" altLang="en-US" dirty="0" smtClean="0"/>
              <a:t>세미나 또는 </a:t>
            </a:r>
            <a:r>
              <a:rPr lang="ko-KR" altLang="en-US" dirty="0" err="1" smtClean="0"/>
              <a:t>투이아카데미</a:t>
            </a:r>
            <a:r>
              <a:rPr lang="en-US" altLang="ko-KR" dirty="0" smtClean="0"/>
              <a:t>(4</a:t>
            </a:r>
            <a:r>
              <a:rPr lang="ko-KR" altLang="en-US" dirty="0" smtClean="0"/>
              <a:t>번째 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108" y="1968826"/>
            <a:ext cx="8169169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1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행동 흐름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신규 방문자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ko-KR" altLang="en-US" dirty="0" err="1"/>
              <a:t>투이톡</a:t>
            </a:r>
            <a:r>
              <a:rPr lang="ko-KR" altLang="en-US" dirty="0"/>
              <a:t> 로그 분석 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투이아카데미</a:t>
            </a:r>
            <a:r>
              <a:rPr lang="ko-KR" altLang="en-US" dirty="0" smtClean="0"/>
              <a:t> 또는 </a:t>
            </a:r>
            <a:r>
              <a:rPr lang="en-US" altLang="ko-KR" dirty="0" smtClean="0"/>
              <a:t>Y</a:t>
            </a:r>
            <a:r>
              <a:rPr lang="ko-KR" altLang="en-US" dirty="0" smtClean="0"/>
              <a:t>세미나 </a:t>
            </a:r>
            <a:r>
              <a:rPr lang="en-US" altLang="ko-KR" dirty="0" smtClean="0"/>
              <a:t>(2</a:t>
            </a:r>
            <a:r>
              <a:rPr lang="ko-KR" altLang="en-US" dirty="0" smtClean="0"/>
              <a:t>번째 화면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신규 방문자 메인 화면에서 </a:t>
            </a:r>
            <a:r>
              <a:rPr lang="ko-KR" altLang="en-US" dirty="0" err="1" smtClean="0"/>
              <a:t>이탈율</a:t>
            </a:r>
            <a:r>
              <a:rPr lang="ko-KR" altLang="en-US" dirty="0" smtClean="0"/>
              <a:t> </a:t>
            </a:r>
            <a:r>
              <a:rPr lang="en-US" altLang="ko-KR" dirty="0" smtClean="0"/>
              <a:t>47%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135" y="1988240"/>
            <a:ext cx="8664575" cy="413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17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행동 흐름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재방문자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ko-KR" altLang="en-US" dirty="0" err="1"/>
              <a:t>투이톡</a:t>
            </a:r>
            <a:r>
              <a:rPr lang="ko-KR" altLang="en-US" dirty="0"/>
              <a:t> 로그 분석 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 smtClean="0"/>
              <a:t>재방문자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번째 메인 화면에서 </a:t>
            </a:r>
            <a:r>
              <a:rPr lang="ko-KR" altLang="en-US" dirty="0" err="1" smtClean="0"/>
              <a:t>이탈률</a:t>
            </a:r>
            <a:r>
              <a:rPr lang="ko-KR" altLang="en-US" dirty="0" smtClean="0"/>
              <a:t> </a:t>
            </a:r>
            <a:r>
              <a:rPr lang="en-US" altLang="ko-KR" dirty="0" smtClean="0"/>
              <a:t>30%</a:t>
            </a:r>
          </a:p>
          <a:p>
            <a:r>
              <a:rPr lang="ko-KR" altLang="en-US" dirty="0" err="1" smtClean="0"/>
              <a:t>재방문자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번째 화면까지 대부분 이탈 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304" y="2054285"/>
            <a:ext cx="8200592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5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흥국">
      <a:dk1>
        <a:srgbClr val="000000"/>
      </a:dk1>
      <a:lt1>
        <a:sysClr val="window" lastClr="FFFFFF"/>
      </a:lt1>
      <a:dk2>
        <a:srgbClr val="767676"/>
      </a:dk2>
      <a:lt2>
        <a:srgbClr val="F5F5F5"/>
      </a:lt2>
      <a:accent1>
        <a:srgbClr val="969696"/>
      </a:accent1>
      <a:accent2>
        <a:srgbClr val="C8C8C8"/>
      </a:accent2>
      <a:accent3>
        <a:srgbClr val="EBEBEB"/>
      </a:accent3>
      <a:accent4>
        <a:srgbClr val="EF4360"/>
      </a:accent4>
      <a:accent5>
        <a:srgbClr val="F9BDB7"/>
      </a:accent5>
      <a:accent6>
        <a:srgbClr val="FCE7E1"/>
      </a:accent6>
      <a:hlink>
        <a:srgbClr val="FF6700"/>
      </a:hlink>
      <a:folHlink>
        <a:srgbClr val="FF6700"/>
      </a:folHlink>
    </a:clrScheme>
    <a:fontScheme name="제안서템플릿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9075</TotalTime>
  <Words>580</Words>
  <Application>Microsoft Office PowerPoint</Application>
  <PresentationFormat>A4 용지(210x297mm)</PresentationFormat>
  <Paragraphs>87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Tahoma</vt:lpstr>
      <vt:lpstr>Wingdings</vt:lpstr>
      <vt:lpstr>Office 테마</vt:lpstr>
      <vt:lpstr>투이컨설팅 로그 분석 리포트</vt:lpstr>
      <vt:lpstr>PowerPoint 프레젠테이션</vt:lpstr>
      <vt:lpstr>투이톡 로그 분석  </vt:lpstr>
      <vt:lpstr>사용자 탐색</vt:lpstr>
      <vt:lpstr>사용자 인구통계 </vt:lpstr>
      <vt:lpstr>사용자 세션 탐색</vt:lpstr>
      <vt:lpstr>행동 흐름 (모든 사용자)</vt:lpstr>
      <vt:lpstr>행동 흐름 (신규 방문자)</vt:lpstr>
      <vt:lpstr>행동 흐름 (재방문자)</vt:lpstr>
      <vt:lpstr>투이컨설팅 홈페이지 로그 분석</vt:lpstr>
      <vt:lpstr>이상값 탐지 </vt:lpstr>
      <vt:lpstr>이상값 탐지 </vt:lpstr>
      <vt:lpstr>이상값 탐지 </vt:lpstr>
      <vt:lpstr>방문객 탐색</vt:lpstr>
      <vt:lpstr>방문객 탐색</vt:lpstr>
      <vt:lpstr>방문객 탐색</vt:lpstr>
      <vt:lpstr>검색 키워드 탐색</vt:lpstr>
      <vt:lpstr>관심 키워드 탐색</vt:lpstr>
      <vt:lpstr>관심 키워드 탐색</vt:lpstr>
      <vt:lpstr>관심 키워드 탐색</vt:lpstr>
      <vt:lpstr>이탈/유입 탐색</vt:lpstr>
      <vt:lpstr>이탈/유입 탐색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오철</dc:creator>
  <cp:lastModifiedBy>Windows User</cp:lastModifiedBy>
  <cp:revision>882</cp:revision>
  <dcterms:created xsi:type="dcterms:W3CDTF">2017-09-25T06:37:02Z</dcterms:created>
  <dcterms:modified xsi:type="dcterms:W3CDTF">2018-10-01T05:32:26Z</dcterms:modified>
</cp:coreProperties>
</file>