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6409B-E29B-4ECC-B14D-823F82CBA7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A4697-93A5-421C-8296-8D254269E4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23BB4-B146-4F33-BAD3-F76CBCA1B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183047-6D0A-40B6-8421-CBC68CAFF0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58B30-F8BC-4276-A9B2-3FE54C7A2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02D634-2660-48FB-BDEB-6FAB682A07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36A86-9DD7-4F8F-9D83-DC9CC31F35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1DB40-1E94-45EE-BC59-9AB00A517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82536-9E1A-46D9-90A4-50BCEDDB48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C7279-5CA1-445D-B04E-6A7EC9BBD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32FF3-5844-4EBA-9002-70C684740B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157955-AFBC-462C-B1E6-9FCC0F29EC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3FB24A-F069-4F77-868E-752613F793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95E5CB-3E1C-4898-AD0A-392380A37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C0ABA6-7C07-44BC-8EDD-6463F78449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E802B3-E360-4D36-AF6A-96294B59D2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842CAD-0500-40E7-897F-EC31BF82C1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C46E2-532C-4709-A7C3-B05B38DB29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B6779D-FB0F-4149-A4BA-28FD87D57D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E346B1-352E-4E4A-B172-6BCD39E92D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9B3120-3D3F-4C57-B1BA-6342718DAC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978801-5DFC-46A7-BFAA-C84FF6BC27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4D66EA-EC5F-4459-8FA0-5B110C7937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B241F-C3BD-4B4A-B7B5-6F08EED6DD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51D58A-5973-47D4-B8F2-5047F98542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4EE47A-36EA-46FA-A9B6-1915AE08E6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209A85-3883-4832-B26B-33085E943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5A6679-3CF5-4FE6-8F4D-B28648275D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9BD339-3CCE-4FA4-8016-345733296D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EAB06A-83FD-44EA-97E3-18E8B48833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9DC17E-5FE4-430F-BB4D-D5A13F62B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4984DE-64CA-44DE-93C2-90A5849CCE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1F6430-5A3D-4DCF-9C00-6A15BDF5D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634CFD-6455-4295-A2A8-4D3CE3E0A2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5A69D6-6D61-4392-99E5-270615BF22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1D77E0-B9FB-4E4F-8831-B894B93BEC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FDF3F8A-7CC4-40FD-AEFF-50D8689FCC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3BED3C-9547-47AA-B631-CBDD9C1B1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20961A1-92B0-4E78-8595-255615B44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349DC4-AB93-4909-A448-00A78497B3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209365E-DD4C-4984-9B3B-D377B7AFD2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92BC09-4524-4357-8F92-C2197A3E99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49ACA2-A760-46C5-8951-C90BC04E29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B8FC61-0090-4E8F-99ED-C4453E21F6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F6337F-0985-48C4-96F0-BFDB013084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252D66-DAA0-4503-89E0-138EB49B81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CA00FF-B76D-4A9B-9B80-A729F7DA0A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06200"/>
            <a:ext cx="935928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19040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3448440" y="108000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36000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19040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3448440" y="1976760"/>
            <a:ext cx="147024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DB0A1A-4F48-4259-A8C2-3464E16A90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700360" y="197676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700360" y="1080000"/>
            <a:ext cx="222840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1976760"/>
            <a:ext cx="4566960" cy="81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EC6ADA5D-B964-4E45-84E1-1CCCFCBAF1A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671A6B-C457-4769-965D-6D7B04CAF15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43BA6-818A-4AEF-AEF8-58A9BF398EF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989758-E29E-496A-B486-5F162D6064A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8" name="PlaceHolder 8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696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9E15B-4EC8-4AEB-B8ED-18F1DEE0C36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LA Data Observations 2021-2023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LA helped a lot of people in 2021-2023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Total Number of people: </a:t>
            </a:r>
            <a:r>
              <a:rPr b="1" lang="en-US" sz="2000" spc="-1" strike="noStrike">
                <a:latin typeface="Arial"/>
              </a:rPr>
              <a:t>34073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latin typeface="Arial"/>
              </a:rPr>
              <a:t>72% of parties</a:t>
            </a:r>
            <a:r>
              <a:rPr b="0" lang="en-US" sz="2000" spc="-1" strike="noStrike">
                <a:latin typeface="Arial"/>
              </a:rPr>
              <a:t> are not single (aka  a family unit)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Average Party Size:</a:t>
            </a:r>
            <a:r>
              <a:rPr b="1" lang="en-US" sz="2000" spc="-1" strike="noStrike">
                <a:latin typeface="Arial"/>
              </a:rPr>
              <a:t> 2.9</a:t>
            </a:r>
            <a:r>
              <a:rPr b="0" lang="en-US" sz="2000" spc="-1" strike="noStrike">
                <a:latin typeface="Arial"/>
              </a:rPr>
              <a:t> people per party. 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Counter rhetoric that majority are single males coming to overthrow govt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995360" y="846720"/>
            <a:ext cx="5519880" cy="3953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45E1C-AAB0-44A8-A072-B4BE9D3A5DF4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ECEF933-CE7D-469C-A106-14095E4F8016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Have worked with very diverse groups of countries each with their own challenges and cultures…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5048640" y="790920"/>
            <a:ext cx="5031720" cy="378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44DA1-5B26-48E3-9216-7463A0A7E6D7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4B8398C-8B05-4967-A4D8-341A01198EFF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6864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pc="-1" strike="noStrike">
                <a:latin typeface="Arial"/>
              </a:rPr>
              <a:t>Over time we saw a lot changes – particular patterns of where people came from means we dealt with people differently </a:t>
            </a:r>
            <a:endParaRPr b="0" lang="en-US" sz="182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20" spc="-1" strike="noStrike">
                <a:latin typeface="Arial"/>
              </a:rPr>
              <a:t>– </a:t>
            </a:r>
            <a:r>
              <a:rPr b="0" lang="en-US" sz="1820" spc="-1" strike="noStrike">
                <a:latin typeface="Arial"/>
              </a:rPr>
              <a:t>explain challenges of Haitians (don’t speak spanish, traveled a lot, faced racism) and Venezuelans (didn’t have prior family in USA...) particular other ethnic groups/countries </a:t>
            </a:r>
            <a:endParaRPr b="0" lang="en-US" sz="182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657600" y="730440"/>
            <a:ext cx="6429240" cy="4069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C37821-3AF7-4581-BB6D-3529D54C5FF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CDECEFE-700E-40A3-B9DB-81A217B51BC2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T42 Data Conclusions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Average Number of Days traveling through Mexico – 77 Days     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(T42 Screening Data Airtables)</a:t>
            </a:r>
            <a:endParaRPr b="0" lang="en-US" sz="1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Mexico is dangerous for migrants - </a:t>
            </a:r>
            <a:r>
              <a:rPr b="1" lang="en-US" sz="1500" spc="-1" strike="noStrike">
                <a:solidFill>
                  <a:srgbClr val="009bdd"/>
                </a:solidFill>
                <a:latin typeface="Arial"/>
              </a:rPr>
              <a:t>72%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</a:rPr>
              <a:t>(LAMX Front Desk Data)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 report suffering some form of violence (kidnapping, robbing, death threats…) forcing them to stay there during T42 was danger to human rights.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117880" y="2286000"/>
            <a:ext cx="4511160" cy="2742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77023F-4CD6-4F77-99AB-1CF0F4F5CFA0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E1886B5-9198-4BA0-B759-40BEBAA9FC5A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CBP Wait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525840" cy="303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Average Wait times for people waiting in Juarez after filing CBP Request (during T42 Exceptions) and also after G28 letter of representation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Being forced to stay in Juarez on streets, or without job, income for almost a month (average) could be very dangerous and bad for human rights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Longest wait time – </a:t>
            </a:r>
            <a:r>
              <a:rPr b="1" lang="en-US" sz="2000" spc="-1" strike="noStrike">
                <a:latin typeface="Arial"/>
              </a:rPr>
              <a:t>134 days</a:t>
            </a:r>
            <a:r>
              <a:rPr b="0" lang="en-US" sz="2000" spc="-1" strike="noStrike">
                <a:latin typeface="Arial"/>
              </a:rPr>
              <a:t> between G28 and Present at POE</a:t>
            </a:r>
            <a:endParaRPr b="0" lang="en-US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Longest between CBP Request and Present at POE – </a:t>
            </a:r>
            <a:r>
              <a:rPr b="1" lang="en-US" sz="2000" spc="-1" strike="noStrike">
                <a:latin typeface="Arial"/>
              </a:rPr>
              <a:t>34 days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4114800" y="731520"/>
            <a:ext cx="5982480" cy="3425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1767E5-E5FC-40C1-8335-1546FA8F039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B87E6C2C-B53B-486F-A160-EFFA9DAFB83B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CBP Wait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29724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These wait times often led people to be desperate – many  attempts at crossing not through the port of entry.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With 102 parties being removed 3+ times </a:t>
            </a:r>
            <a:r>
              <a:rPr b="1" lang="en-US" sz="1500" spc="-1" strike="noStrike">
                <a:latin typeface="Arial"/>
              </a:rPr>
              <a:t>(9%)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500" spc="-1" strike="noStrike">
                <a:latin typeface="Arial"/>
              </a:rPr>
              <a:t>0.68%</a:t>
            </a:r>
            <a:r>
              <a:rPr b="0" lang="en-US" sz="1500" spc="-1" strike="noStrike">
                <a:latin typeface="Arial"/>
              </a:rPr>
              <a:t> being removed at least once (744 parties)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3657600" y="731520"/>
            <a:ext cx="6411960" cy="3840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B2690F-7E50-4B47-8958-EBC7764D6D5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fld id="{2C47A575-9F0F-4D7E-9F64-262A81236D7C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T42 -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6960" cy="280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Especially vulnerable are those who speak indigenous language – 1/25 parties (Kechi, Mixteco…) </a:t>
            </a:r>
            <a:r>
              <a:rPr b="0" lang="en-US" sz="1000" spc="-1" strike="noStrike">
                <a:solidFill>
                  <a:srgbClr val="009bdd"/>
                </a:solidFill>
                <a:latin typeface="Arial"/>
                <a:ea typeface="Noto Sans CJK SC"/>
              </a:rPr>
              <a:t>(From T42 Screening Airtables)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, routinely taken advantage of </a:t>
            </a:r>
            <a:r>
              <a:rPr b="1" lang="en-US" sz="1500" spc="-1" strike="noStrike">
                <a:solidFill>
                  <a:srgbClr val="009bdd"/>
                </a:solidFill>
                <a:latin typeface="Arial"/>
                <a:ea typeface="Noto Sans CJK SC"/>
              </a:rPr>
              <a:t>( add some personal story here and data about if they suffer more…)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257800" y="712080"/>
            <a:ext cx="3530520" cy="4088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A09B45-74B2-409B-A786-9CF2F1CECBF2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653111D5-971B-4E32-8022-2988B2621467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LGBTQ+ Observations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6857640" cy="366840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284004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latin typeface="Arial"/>
              </a:rPr>
              <a:t>15% of all immigrant parties cite LGBTQ+ reasons for emigrating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Countries such as Nicaragua which rank low on friendliness for LGBTQ+ people have high percentage of LGBTQ+ migrants – 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latin typeface="Arial"/>
              </a:rPr>
              <a:t>Subject to a lot of discrimination and crime for sexuality/gender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4A1529-ED9C-4BDE-B8C0-AED8D70A866D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fld id="{8C80181D-1897-4421-A4E2-E279266293C0}" type="datetime1">
              <a:rPr lang="en-US"/>
              <a:t>03/26/2024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2024-03-25T17:10:25Z</dcterms:created>
  <dc:creator/>
  <dc:description/>
  <dc:language>en-US</dc:language>
  <cp:lastModifiedBy/>
  <dcterms:modified xsi:type="dcterms:W3CDTF">2024-03-26T12:57:50Z</dcterms:modified>
  <cp:revision>13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