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9C223-5555-4907-8279-A8666C1596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450F6-569B-48DD-8499-3C9796B11E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BDD12D-871B-45E5-ACC6-AD62735D8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C51CD-1A55-4F94-8F33-D072867465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8F0C1-DA9C-4CB2-BE21-113998E45B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E11BBF-94A3-43EA-AEAF-2254492E2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944879-F2E4-46F0-9239-17DF60CB19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0BB4D-E460-4321-842C-E4243F4004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BF4DD-FAAE-4E42-B8A0-D51A99880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1C1377-1769-4178-A5D1-5E3A628C3E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15137-82AB-4B07-A795-610FE68224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2D89A6-0409-435C-814D-C726549FC7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1A37ED-4D26-4E91-A324-9CE739EF6B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38D2D9-D35C-4189-8999-72DFF94C1A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81A1B6-D8E0-482D-B665-8AE280DD8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AABA63-3D60-47C3-9C4B-09CD25830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5EDAC8-5CBE-48E5-8DB7-D4E5BB2379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74FA7-C2CC-42E2-9361-31986C52D6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4EB04C-96BC-4CD2-9D05-82E6F8498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45B0D-BC8D-4CCC-847B-1DCB69493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7DBD96-16A2-40ED-AC68-900526F8BC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B84F58-7B21-4726-BE0F-EAEA69946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BD427F-2A5B-4595-B4B6-2E0AB4E2B2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A689A-1F57-4C2D-BF72-7CA6837425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6D8016-B29B-4889-9D5F-E02E4DC446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010B13-45DC-4513-9DD6-86508ACA0A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2BA369-5327-4EC1-8F84-69F68777D2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735058-0BC8-4771-B5BA-22E7D5C59A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CFD9EF-EF22-4FDB-A821-F47B81F751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E9A439-6D9B-460E-8A8F-BA4132798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39ED7C-7F8D-4327-9666-A70BB579C5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AC77E4-B03E-424D-B387-93E2E3ED7C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ED1BC8-F450-40D1-A1F7-917EC424A5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FB8729-3155-42E0-B73F-8839334B35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FB4081-13FF-432B-AAA3-6AAC3AB81F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FB09D5-A2E7-43A6-93F5-37D50BA3F6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276324-6245-413A-847F-78C89142E9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3A5CDF-A6DF-449C-8781-D3129BD06F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5EB935-E6F9-4DD2-99A8-51ADB01939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E9A0A7-61D6-4AF3-83AC-47DAA66966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C7D23B-2A11-401B-B48C-576F464064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EC9FDC-B610-4E80-AABA-9015288A25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53270A-A8BF-4155-87CC-28F4FD29E8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011AAC-EBF8-4A37-91A1-F9C333A8B8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DA9B0A-81C0-47DC-B5C3-7EDD078C8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AB9ADF-7DA5-4474-AC13-0F8859695C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663C09-185A-46E3-8C06-72F60ADD46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A794AF-A02D-4514-B733-B85CFE5FB6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28B23AAB-797A-4127-B72D-9338460D704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</a:t>
            </a:r>
            <a:r>
              <a:rPr b="0" lang="en-US" sz="2000" spc="-1" strike="noStrike">
                <a:latin typeface="Arial"/>
              </a:rPr>
              <a:t>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02A37-BDF1-4AE9-B05F-548A29FAE63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78928-0E2E-48B1-B00F-54849772E0A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EB4FD-1EA1-4E55-937A-E36D09ABB48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8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869D62-05FC-46D1-807A-1D2E82E5D1C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LA Data Observations 2021-2023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T42 -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280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Especially vulnerable are those who speak indigenous language – 1/25 parties (Kechi, Mixteco…)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  <a:ea typeface="Noto Sans CJK SC"/>
              </a:rPr>
              <a:t>(From T42 Screening Airtables)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, routinely taken advantage of </a:t>
            </a:r>
            <a:r>
              <a:rPr b="1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( add some personal story here and data about if they suffer more…)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257800" y="712080"/>
            <a:ext cx="3530520" cy="4088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41EE2F-8979-4188-A0EB-D2577D7EA286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B280009C-2DB9-48F6-B712-7FBAD4E9D1BD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LGBTQ+ Observations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6857640" cy="366840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28400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Arial"/>
              </a:rPr>
              <a:t>15% of all immigrant parties cite LGBTQ+ reasons for emigrating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Countries such as Nicaragua which rank low on friendliness for LGBTQ+ people have high percentage of LGBTQ+ migrants – 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Subject to a lot of discrimination and crime for sexuality/gender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549B11-1289-4B72-8837-FA2EDFB918C6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7D466345-D883-4AA5-BFF3-2ACF29F24024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LGBTQ+ Observations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60000" y="813240"/>
            <a:ext cx="878400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 </a:t>
            </a:r>
            <a:r>
              <a:rPr b="0" lang="en-US" sz="1500" spc="-1" strike="noStrike">
                <a:latin typeface="Arial"/>
              </a:rPr>
              <a:t>Not sure of relevance of this graph – but with Haitian migration during 2022, not many LGBTQ+ parties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0" y="1499040"/>
            <a:ext cx="10080360" cy="353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95369B-4A1F-4700-9A47-ADB9AEFD22B7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3D79E4C3-5A27-43EF-98A5-D9F9892603B3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LGBTQ+ Observations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60000" y="813240"/>
            <a:ext cx="878400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 </a:t>
            </a:r>
            <a:r>
              <a:rPr b="0" lang="en-US" sz="1500" spc="-1" strike="noStrike">
                <a:latin typeface="Arial"/>
              </a:rPr>
              <a:t>Not sure of relevance of this graph – but with Haitian migration during 2022, not many LGBTQ+ parties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0" y="1499040"/>
            <a:ext cx="10080360" cy="353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1123E3-7D81-4CFE-8871-C67B2334FDC1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1ABCA671-E665-4E40-BE9C-2C331327A1EA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61180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LA helped a lot of people in 2021-2023!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Total Number of people: </a:t>
            </a:r>
            <a:r>
              <a:rPr b="1" lang="en-US" sz="2000" spc="-1" strike="noStrike">
                <a:latin typeface="Arial"/>
              </a:rPr>
              <a:t>34073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latin typeface="Arial"/>
              </a:rPr>
              <a:t>945 </a:t>
            </a:r>
            <a:r>
              <a:rPr b="0" lang="en-US" sz="2000" spc="-1" strike="noStrike">
                <a:latin typeface="Arial"/>
              </a:rPr>
              <a:t>People per month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778480" y="731160"/>
            <a:ext cx="7305480" cy="384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02050-7240-469A-B4B2-2999BC7FCD3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F5832B2-3F73-4B43-9DAE-5ECCAFF82A59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latin typeface="Arial"/>
              </a:rPr>
              <a:t>72% of parties</a:t>
            </a:r>
            <a:r>
              <a:rPr b="0" lang="en-US" sz="2000" spc="-1" strike="noStrike">
                <a:latin typeface="Arial"/>
              </a:rPr>
              <a:t> are not single (aka are a family unit)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Average Party Size:</a:t>
            </a:r>
            <a:r>
              <a:rPr b="1" lang="en-US" sz="2000" spc="-1" strike="noStrike">
                <a:latin typeface="Arial"/>
              </a:rPr>
              <a:t> 2.9</a:t>
            </a:r>
            <a:r>
              <a:rPr b="0" lang="en-US" sz="2000" spc="-1" strike="noStrike">
                <a:latin typeface="Arial"/>
              </a:rPr>
              <a:t> people per party. 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4995360" y="846720"/>
            <a:ext cx="5519880" cy="3953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726D5F-803A-4452-96CB-FB334BA53C5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BB492FF-D1CE-4B2B-937F-6AB6C9B763DF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Have worked with very diverse groups of </a:t>
            </a:r>
            <a:r>
              <a:rPr b="0" lang="en-US" sz="3200" spc="-1" strike="noStrike">
                <a:latin typeface="Arial"/>
              </a:rPr>
              <a:t>countries each with their own challenges and </a:t>
            </a:r>
            <a:r>
              <a:rPr b="0" lang="en-US" sz="3200" spc="-1" strike="noStrike">
                <a:latin typeface="Arial"/>
              </a:rPr>
              <a:t>cultures…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5048640" y="790920"/>
            <a:ext cx="5031720" cy="378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FDAE0-9AA4-4E4C-AB41-7AA064DF51E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FEF5C48-B7D5-4DEB-A3C1-EB30FB467EDA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6864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Over time we saw a lot changes – particular patterns of where people came from means we dealt with people differently </a:t>
            </a:r>
            <a:endParaRPr b="0" lang="en-US" sz="182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20" spc="-1" strike="noStrike">
                <a:latin typeface="Arial"/>
              </a:rPr>
              <a:t>– </a:t>
            </a:r>
            <a:r>
              <a:rPr b="0" lang="en-US" sz="1820" spc="-1" strike="noStrike">
                <a:latin typeface="Arial"/>
              </a:rPr>
              <a:t>explain challenges of Haitians (don’t speak spanish, traveled a lot, faced racism) and Venezuelans (didn’t have prior family in USA...) particular other ethnic groups/countries </a:t>
            </a:r>
            <a:endParaRPr b="0" lang="en-US" sz="182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657600" y="730440"/>
            <a:ext cx="6429240" cy="4069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A49F0-7910-40EA-86B1-2D150B41DC2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50AF899-2E76-4F31-84FA-0E7C213ED48D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T42 Data Conclusions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Average Number of Days traveling through Mexico – 77 Days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(T42 Screening Data Airtables)</a:t>
            </a:r>
            <a:endParaRPr b="0" lang="en-US" sz="1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Mexico is dangerous for migrants” - </a:t>
            </a:r>
            <a:r>
              <a:rPr b="1" lang="en-US" sz="1500" spc="-1" strike="noStrike">
                <a:solidFill>
                  <a:srgbClr val="009bdd"/>
                </a:solidFill>
                <a:latin typeface="Arial"/>
              </a:rPr>
              <a:t>72%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(LAMX Front Desk Data)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 report suffering some form of violence (kidnapping, robbing, death threats, GBV…) forcing them to stay there during T42 was danger to human rights.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117880" y="2286000"/>
            <a:ext cx="4511160" cy="2742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3E172F-ADA1-4F98-8C2A-13362C38E113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C382958-D032-478C-A3FD-AD5CAA032C32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CBP Wait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525840" cy="30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Average Wait times for people </a:t>
            </a:r>
            <a:r>
              <a:rPr b="0" lang="en-US" sz="2000" spc="-1" strike="noStrike">
                <a:latin typeface="Arial"/>
              </a:rPr>
              <a:t>waiting in Juarez after filing CBP </a:t>
            </a:r>
            <a:r>
              <a:rPr b="0" lang="en-US" sz="2000" spc="-1" strike="noStrike">
                <a:latin typeface="Arial"/>
              </a:rPr>
              <a:t>Request (during T42 Exceptions) </a:t>
            </a:r>
            <a:r>
              <a:rPr b="0" lang="en-US" sz="2000" spc="-1" strike="noStrike">
                <a:latin typeface="Arial"/>
              </a:rPr>
              <a:t>and also after G28 letter of </a:t>
            </a:r>
            <a:r>
              <a:rPr b="0" lang="en-US" sz="2000" spc="-1" strike="noStrike">
                <a:latin typeface="Arial"/>
              </a:rPr>
              <a:t>representation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Being forced to stay in Juarez </a:t>
            </a:r>
            <a:r>
              <a:rPr b="0" lang="en-US" sz="2000" spc="-1" strike="noStrike">
                <a:latin typeface="Arial"/>
              </a:rPr>
              <a:t>on streets, or without job, </a:t>
            </a:r>
            <a:r>
              <a:rPr b="0" lang="en-US" sz="2000" spc="-1" strike="noStrike">
                <a:latin typeface="Arial"/>
              </a:rPr>
              <a:t>income for almost a month </a:t>
            </a:r>
            <a:r>
              <a:rPr b="0" lang="en-US" sz="2000" spc="-1" strike="noStrike">
                <a:latin typeface="Arial"/>
              </a:rPr>
              <a:t>(average) could be very </a:t>
            </a:r>
            <a:r>
              <a:rPr b="0" lang="en-US" sz="2000" spc="-1" strike="noStrike">
                <a:latin typeface="Arial"/>
              </a:rPr>
              <a:t>dangerous and bad for human </a:t>
            </a:r>
            <a:r>
              <a:rPr b="0" lang="en-US" sz="2000" spc="-1" strike="noStrike">
                <a:latin typeface="Arial"/>
              </a:rPr>
              <a:t>rights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Longest wait time – </a:t>
            </a:r>
            <a:r>
              <a:rPr b="1" lang="en-US" sz="2000" spc="-1" strike="noStrike">
                <a:latin typeface="Arial"/>
              </a:rPr>
              <a:t>134 </a:t>
            </a:r>
            <a:r>
              <a:rPr b="1" lang="en-US" sz="2000" spc="-1" strike="noStrike">
                <a:latin typeface="Arial"/>
              </a:rPr>
              <a:t>days</a:t>
            </a:r>
            <a:r>
              <a:rPr b="0" lang="en-US" sz="2000" spc="-1" strike="noStrike">
                <a:latin typeface="Arial"/>
              </a:rPr>
              <a:t> between G28 and </a:t>
            </a:r>
            <a:r>
              <a:rPr b="0" lang="en-US" sz="2000" spc="-1" strike="noStrike">
                <a:latin typeface="Arial"/>
              </a:rPr>
              <a:t>Present at POE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Longest between CBP </a:t>
            </a:r>
            <a:r>
              <a:rPr b="0" lang="en-US" sz="2000" spc="-1" strike="noStrike">
                <a:latin typeface="Arial"/>
              </a:rPr>
              <a:t>Request and Present at </a:t>
            </a:r>
            <a:r>
              <a:rPr b="0" lang="en-US" sz="2000" spc="-1" strike="noStrike">
                <a:latin typeface="Arial"/>
              </a:rPr>
              <a:t>POE – </a:t>
            </a:r>
            <a:r>
              <a:rPr b="1" lang="en-US" sz="2000" spc="-1" strike="noStrike">
                <a:latin typeface="Arial"/>
              </a:rPr>
              <a:t>34 days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114800" y="731520"/>
            <a:ext cx="5982480" cy="3425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DC49CB-8FAB-434B-AA7D-3E73BE88FC16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0C13DBAC-C204-4E62-ADB8-96FB42CA9F29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CBP Wait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29724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These wait times often led people to be desperate – many  attempts at crossing not through the port of entry.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With 102 parties being removed 3+ times </a:t>
            </a:r>
            <a:r>
              <a:rPr b="1" lang="en-US" sz="1500" spc="-1" strike="noStrike">
                <a:latin typeface="Arial"/>
              </a:rPr>
              <a:t>(9%)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500" spc="-1" strike="noStrike">
                <a:latin typeface="Arial"/>
              </a:rPr>
              <a:t>68%</a:t>
            </a:r>
            <a:r>
              <a:rPr b="0" lang="en-US" sz="1500" spc="-1" strike="noStrike">
                <a:latin typeface="Arial"/>
              </a:rPr>
              <a:t> being removed at least once (744 parties)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657600" y="731520"/>
            <a:ext cx="6411960" cy="3840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5A2935-F511-4BB5-9236-013D23010CD1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87B4CE20-2DE4-4CF9-ABDD-9C50A547C1DE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T42 LGBTQ+ Violence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 </a:t>
            </a:r>
            <a:r>
              <a:rPr b="0" lang="en-US" sz="1500" spc="-1" strike="noStrike">
                <a:latin typeface="Arial"/>
              </a:rPr>
              <a:t>LGBTQ+ people suffered violence in Mexico at a significantly higher level!!! 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percentage of violence against </a:t>
            </a:r>
            <a:r>
              <a:rPr b="1" lang="en-US" sz="1500" spc="-1" strike="noStrike">
                <a:latin typeface="Arial"/>
              </a:rPr>
              <a:t>non-LGBTQ+ parties - 67.48%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percentage of violence against </a:t>
            </a:r>
            <a:r>
              <a:rPr b="1" lang="en-US" sz="1500" spc="-1" strike="noStrike">
                <a:latin typeface="Arial"/>
              </a:rPr>
              <a:t>LGBTQ+ parties - 94.40%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259080" y="914400"/>
            <a:ext cx="6821640" cy="365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79A725-FFFD-430C-9333-1F23A2E8D98A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57CDF84-CA2B-47B3-8EEA-E5AF12211428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2024-03-25T17:10:25Z</dcterms:created>
  <dc:creator/>
  <dc:description/>
  <dc:language>en-US</dc:language>
  <cp:lastModifiedBy/>
  <dcterms:modified xsi:type="dcterms:W3CDTF">2024-03-26T16:40:07Z</dcterms:modified>
  <cp:revision>21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