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6BF1E3F-DB3D-4E53-A327-53090CE21701}">
          <p14:sldIdLst>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203" autoAdjust="0"/>
    <p:restoredTop sz="94660"/>
  </p:normalViewPr>
  <p:slideViewPr>
    <p:cSldViewPr snapToGrid="0">
      <p:cViewPr varScale="1">
        <p:scale>
          <a:sx n="18" d="100"/>
          <a:sy n="18" d="100"/>
        </p:scale>
        <p:origin x="186"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A108EA-C792-4BF9-AE40-F21047828D1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098ED-8A2F-492B-96B9-9FC24283F23D}" type="slidenum">
              <a:rPr lang="en-US" smtClean="0"/>
              <a:t>‹#›</a:t>
            </a:fld>
            <a:endParaRPr lang="en-US"/>
          </a:p>
        </p:txBody>
      </p:sp>
    </p:spTree>
    <p:extLst>
      <p:ext uri="{BB962C8B-B14F-4D97-AF65-F5344CB8AC3E}">
        <p14:creationId xmlns:p14="http://schemas.microsoft.com/office/powerpoint/2010/main" val="3033763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108EA-C792-4BF9-AE40-F21047828D1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098ED-8A2F-492B-96B9-9FC24283F23D}" type="slidenum">
              <a:rPr lang="en-US" smtClean="0"/>
              <a:t>‹#›</a:t>
            </a:fld>
            <a:endParaRPr lang="en-US"/>
          </a:p>
        </p:txBody>
      </p:sp>
    </p:spTree>
    <p:extLst>
      <p:ext uri="{BB962C8B-B14F-4D97-AF65-F5344CB8AC3E}">
        <p14:creationId xmlns:p14="http://schemas.microsoft.com/office/powerpoint/2010/main" val="2486350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108EA-C792-4BF9-AE40-F21047828D1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098ED-8A2F-492B-96B9-9FC24283F23D}" type="slidenum">
              <a:rPr lang="en-US" smtClean="0"/>
              <a:t>‹#›</a:t>
            </a:fld>
            <a:endParaRPr lang="en-US"/>
          </a:p>
        </p:txBody>
      </p:sp>
    </p:spTree>
    <p:extLst>
      <p:ext uri="{BB962C8B-B14F-4D97-AF65-F5344CB8AC3E}">
        <p14:creationId xmlns:p14="http://schemas.microsoft.com/office/powerpoint/2010/main" val="2902004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108EA-C792-4BF9-AE40-F21047828D1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098ED-8A2F-492B-96B9-9FC24283F23D}" type="slidenum">
              <a:rPr lang="en-US" smtClean="0"/>
              <a:t>‹#›</a:t>
            </a:fld>
            <a:endParaRPr lang="en-US"/>
          </a:p>
        </p:txBody>
      </p:sp>
    </p:spTree>
    <p:extLst>
      <p:ext uri="{BB962C8B-B14F-4D97-AF65-F5344CB8AC3E}">
        <p14:creationId xmlns:p14="http://schemas.microsoft.com/office/powerpoint/2010/main" val="105460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A108EA-C792-4BF9-AE40-F21047828D1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098ED-8A2F-492B-96B9-9FC24283F23D}" type="slidenum">
              <a:rPr lang="en-US" smtClean="0"/>
              <a:t>‹#›</a:t>
            </a:fld>
            <a:endParaRPr lang="en-US"/>
          </a:p>
        </p:txBody>
      </p:sp>
    </p:spTree>
    <p:extLst>
      <p:ext uri="{BB962C8B-B14F-4D97-AF65-F5344CB8AC3E}">
        <p14:creationId xmlns:p14="http://schemas.microsoft.com/office/powerpoint/2010/main" val="2270932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A108EA-C792-4BF9-AE40-F21047828D15}"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098ED-8A2F-492B-96B9-9FC24283F23D}" type="slidenum">
              <a:rPr lang="en-US" smtClean="0"/>
              <a:t>‹#›</a:t>
            </a:fld>
            <a:endParaRPr lang="en-US"/>
          </a:p>
        </p:txBody>
      </p:sp>
    </p:spTree>
    <p:extLst>
      <p:ext uri="{BB962C8B-B14F-4D97-AF65-F5344CB8AC3E}">
        <p14:creationId xmlns:p14="http://schemas.microsoft.com/office/powerpoint/2010/main" val="1717870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A108EA-C792-4BF9-AE40-F21047828D15}" type="datetimeFigureOut">
              <a:rPr lang="en-US" smtClean="0"/>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5098ED-8A2F-492B-96B9-9FC24283F23D}" type="slidenum">
              <a:rPr lang="en-US" smtClean="0"/>
              <a:t>‹#›</a:t>
            </a:fld>
            <a:endParaRPr lang="en-US"/>
          </a:p>
        </p:txBody>
      </p:sp>
    </p:spTree>
    <p:extLst>
      <p:ext uri="{BB962C8B-B14F-4D97-AF65-F5344CB8AC3E}">
        <p14:creationId xmlns:p14="http://schemas.microsoft.com/office/powerpoint/2010/main" val="3338833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A108EA-C792-4BF9-AE40-F21047828D15}" type="datetimeFigureOut">
              <a:rPr lang="en-US" smtClean="0"/>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5098ED-8A2F-492B-96B9-9FC24283F23D}" type="slidenum">
              <a:rPr lang="en-US" smtClean="0"/>
              <a:t>‹#›</a:t>
            </a:fld>
            <a:endParaRPr lang="en-US"/>
          </a:p>
        </p:txBody>
      </p:sp>
    </p:spTree>
    <p:extLst>
      <p:ext uri="{BB962C8B-B14F-4D97-AF65-F5344CB8AC3E}">
        <p14:creationId xmlns:p14="http://schemas.microsoft.com/office/powerpoint/2010/main" val="2436131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108EA-C792-4BF9-AE40-F21047828D15}" type="datetimeFigureOut">
              <a:rPr lang="en-US" smtClean="0"/>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5098ED-8A2F-492B-96B9-9FC24283F23D}" type="slidenum">
              <a:rPr lang="en-US" smtClean="0"/>
              <a:t>‹#›</a:t>
            </a:fld>
            <a:endParaRPr lang="en-US"/>
          </a:p>
        </p:txBody>
      </p:sp>
    </p:spTree>
    <p:extLst>
      <p:ext uri="{BB962C8B-B14F-4D97-AF65-F5344CB8AC3E}">
        <p14:creationId xmlns:p14="http://schemas.microsoft.com/office/powerpoint/2010/main" val="3581087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92A108EA-C792-4BF9-AE40-F21047828D15}"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098ED-8A2F-492B-96B9-9FC24283F23D}" type="slidenum">
              <a:rPr lang="en-US" smtClean="0"/>
              <a:t>‹#›</a:t>
            </a:fld>
            <a:endParaRPr lang="en-US"/>
          </a:p>
        </p:txBody>
      </p:sp>
    </p:spTree>
    <p:extLst>
      <p:ext uri="{BB962C8B-B14F-4D97-AF65-F5344CB8AC3E}">
        <p14:creationId xmlns:p14="http://schemas.microsoft.com/office/powerpoint/2010/main" val="4088273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92A108EA-C792-4BF9-AE40-F21047828D15}"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098ED-8A2F-492B-96B9-9FC24283F23D}" type="slidenum">
              <a:rPr lang="en-US" smtClean="0"/>
              <a:t>‹#›</a:t>
            </a:fld>
            <a:endParaRPr lang="en-US"/>
          </a:p>
        </p:txBody>
      </p:sp>
    </p:spTree>
    <p:extLst>
      <p:ext uri="{BB962C8B-B14F-4D97-AF65-F5344CB8AC3E}">
        <p14:creationId xmlns:p14="http://schemas.microsoft.com/office/powerpoint/2010/main" val="910956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92A108EA-C792-4BF9-AE40-F21047828D15}" type="datetimeFigureOut">
              <a:rPr lang="en-US" smtClean="0"/>
              <a:t>1/19/2018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E25098ED-8A2F-492B-96B9-9FC24283F23D}" type="slidenum">
              <a:rPr lang="en-US" smtClean="0"/>
              <a:t>‹#›</a:t>
            </a:fld>
            <a:endParaRPr lang="en-US"/>
          </a:p>
        </p:txBody>
      </p:sp>
    </p:spTree>
    <p:extLst>
      <p:ext uri="{BB962C8B-B14F-4D97-AF65-F5344CB8AC3E}">
        <p14:creationId xmlns:p14="http://schemas.microsoft.com/office/powerpoint/2010/main" val="27496320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commons.wikimedia.org/wiki/File:FP_Satellite_icon.svg"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754BF-AD33-4D37-97D4-D0C9B455356A}"/>
              </a:ext>
            </a:extLst>
          </p:cNvPr>
          <p:cNvSpPr>
            <a:spLocks noGrp="1"/>
          </p:cNvSpPr>
          <p:nvPr>
            <p:ph type="ctrTitle"/>
          </p:nvPr>
        </p:nvSpPr>
        <p:spPr>
          <a:xfrm>
            <a:off x="0" y="0"/>
            <a:ext cx="43891200" cy="3634740"/>
          </a:xfrm>
        </p:spPr>
        <p:txBody>
          <a:bodyPr>
            <a:normAutofit/>
          </a:bodyPr>
          <a:lstStyle/>
          <a:p>
            <a:r>
              <a:rPr lang="en-US" sz="15000" dirty="0">
                <a:latin typeface="Cambria" panose="02040503050406030204" pitchFamily="18" charset="0"/>
              </a:rPr>
              <a:t>RT Logic Hitless Merge Project</a:t>
            </a:r>
            <a:br>
              <a:rPr lang="en-US" sz="20000" dirty="0">
                <a:latin typeface="Cambria" panose="02040503050406030204" pitchFamily="18" charset="0"/>
              </a:rPr>
            </a:br>
            <a:r>
              <a:rPr lang="en-US" sz="6000" dirty="0">
                <a:latin typeface="Cambria" panose="02040503050406030204" pitchFamily="18" charset="0"/>
              </a:rPr>
              <a:t>Luke Josten, Joel </a:t>
            </a:r>
            <a:r>
              <a:rPr lang="en-US" sz="6000" dirty="0" err="1">
                <a:latin typeface="Cambria" panose="02040503050406030204" pitchFamily="18" charset="0"/>
              </a:rPr>
              <a:t>Vastbinder</a:t>
            </a:r>
            <a:r>
              <a:rPr lang="en-US" sz="6000" dirty="0">
                <a:latin typeface="Cambria" panose="02040503050406030204" pitchFamily="18" charset="0"/>
              </a:rPr>
              <a:t>, Andrew </a:t>
            </a:r>
            <a:r>
              <a:rPr lang="en-US" sz="6000" dirty="0" err="1">
                <a:latin typeface="Cambria" panose="02040503050406030204" pitchFamily="18" charset="0"/>
              </a:rPr>
              <a:t>Blomenberg</a:t>
            </a:r>
            <a:r>
              <a:rPr lang="en-US" sz="6000" dirty="0">
                <a:latin typeface="Cambria" panose="02040503050406030204" pitchFamily="18" charset="0"/>
              </a:rPr>
              <a:t>, and Joey Ferguson</a:t>
            </a:r>
            <a:r>
              <a:rPr lang="en-US" sz="8000" dirty="0">
                <a:latin typeface="Cambria" panose="02040503050406030204" pitchFamily="18" charset="0"/>
              </a:rPr>
              <a:t> </a:t>
            </a:r>
          </a:p>
        </p:txBody>
      </p:sp>
      <p:sp>
        <p:nvSpPr>
          <p:cNvPr id="4" name="TextBox 3">
            <a:extLst>
              <a:ext uri="{FF2B5EF4-FFF2-40B4-BE49-F238E27FC236}">
                <a16:creationId xmlns:a16="http://schemas.microsoft.com/office/drawing/2014/main" id="{1E9967D6-FDE7-44A1-952F-160F5F7BEC71}"/>
              </a:ext>
            </a:extLst>
          </p:cNvPr>
          <p:cNvSpPr txBox="1"/>
          <p:nvPr/>
        </p:nvSpPr>
        <p:spPr>
          <a:xfrm>
            <a:off x="1055281" y="3634740"/>
            <a:ext cx="13270319" cy="6555641"/>
          </a:xfrm>
          <a:prstGeom prst="rect">
            <a:avLst/>
          </a:prstGeom>
          <a:noFill/>
        </p:spPr>
        <p:txBody>
          <a:bodyPr wrap="square" rtlCol="0">
            <a:spAutoFit/>
          </a:bodyPr>
          <a:lstStyle/>
          <a:p>
            <a:pPr algn="just"/>
            <a:r>
              <a:rPr lang="en-US" sz="6000" dirty="0">
                <a:solidFill>
                  <a:schemeClr val="accent1"/>
                </a:solidFill>
                <a:latin typeface="Cambria" panose="02040503050406030204" pitchFamily="18" charset="0"/>
                <a:cs typeface="Courier New" panose="02070309020205020404" pitchFamily="49" charset="0"/>
              </a:rPr>
              <a:t>Introduction</a:t>
            </a:r>
            <a:r>
              <a:rPr lang="en-US" sz="6000" dirty="0">
                <a:solidFill>
                  <a:srgbClr val="4EA3B8"/>
                </a:solidFill>
                <a:latin typeface="Cambria" panose="02040503050406030204" pitchFamily="18" charset="0"/>
                <a:cs typeface="Courier New" panose="02070309020205020404" pitchFamily="49" charset="0"/>
              </a:rPr>
              <a:t> </a:t>
            </a:r>
          </a:p>
          <a:p>
            <a:pPr algn="just"/>
            <a:r>
              <a:rPr lang="en-US" sz="4000" dirty="0" err="1">
                <a:latin typeface="Cambria" panose="02040503050406030204" pitchFamily="18" charset="0"/>
              </a:rPr>
              <a:t>Kratos</a:t>
            </a:r>
            <a:r>
              <a:rPr lang="en-US" sz="4000" dirty="0">
                <a:latin typeface="Cambria" panose="02040503050406030204" pitchFamily="18" charset="0"/>
              </a:rPr>
              <a:t> RT Logic partnered with Taylor University and prepared a data merging project for a team of  four students to work on.  The purpose of the project is to develop effective algorithms for post-demodulation combining of RF downlink signals. The algorithms should be able to combine up to three streams of network data into a single seamless stream. The Taylor University team is to investigate the performance, feasibility, and value of this technology.</a:t>
            </a:r>
          </a:p>
          <a:p>
            <a:pPr algn="just"/>
            <a:endParaRPr lang="en-US" sz="4000" dirty="0">
              <a:latin typeface="Cambria" panose="02040503050406030204" pitchFamily="18" charset="0"/>
            </a:endParaRPr>
          </a:p>
        </p:txBody>
      </p:sp>
      <p:sp>
        <p:nvSpPr>
          <p:cNvPr id="5" name="TextBox 4">
            <a:extLst>
              <a:ext uri="{FF2B5EF4-FFF2-40B4-BE49-F238E27FC236}">
                <a16:creationId xmlns:a16="http://schemas.microsoft.com/office/drawing/2014/main" id="{2FD2639E-17BE-4EDC-B59B-F4E72CDC6ECB}"/>
              </a:ext>
            </a:extLst>
          </p:cNvPr>
          <p:cNvSpPr txBox="1"/>
          <p:nvPr/>
        </p:nvSpPr>
        <p:spPr>
          <a:xfrm>
            <a:off x="29645488" y="11865508"/>
            <a:ext cx="13270319" cy="4093428"/>
          </a:xfrm>
          <a:prstGeom prst="rect">
            <a:avLst/>
          </a:prstGeom>
          <a:noFill/>
        </p:spPr>
        <p:txBody>
          <a:bodyPr wrap="square" rtlCol="0">
            <a:spAutoFit/>
          </a:bodyPr>
          <a:lstStyle/>
          <a:p>
            <a:pPr algn="just"/>
            <a:r>
              <a:rPr lang="en-US" sz="6000" dirty="0">
                <a:solidFill>
                  <a:schemeClr val="accent1"/>
                </a:solidFill>
                <a:latin typeface="Cambria" panose="02040503050406030204" pitchFamily="18" charset="0"/>
                <a:cs typeface="Courier New" panose="02070309020205020404" pitchFamily="49" charset="0"/>
              </a:rPr>
              <a:t>Results</a:t>
            </a:r>
            <a:endParaRPr lang="en-US" sz="3000" dirty="0">
              <a:latin typeface="Cambria" panose="02040503050406030204" pitchFamily="18" charset="0"/>
            </a:endParaRPr>
          </a:p>
          <a:p>
            <a:pPr algn="just"/>
            <a:r>
              <a:rPr lang="en-US" sz="4000" dirty="0">
                <a:latin typeface="Cambria" panose="02040503050406030204" pitchFamily="18" charset="0"/>
              </a:rPr>
              <a:t>RT Logic sent us 8 test sets in the form of PCAP network capture files. Each test set contains three lossy streams to be merged. We later received the original streams which can be used to calculate accuracy.  The average results of the 8 test sets for each algorithm are shown below.</a:t>
            </a:r>
          </a:p>
        </p:txBody>
      </p:sp>
      <p:pic>
        <p:nvPicPr>
          <p:cNvPr id="8" name="Picture 7">
            <a:extLst>
              <a:ext uri="{FF2B5EF4-FFF2-40B4-BE49-F238E27FC236}">
                <a16:creationId xmlns:a16="http://schemas.microsoft.com/office/drawing/2014/main" id="{24D21D68-2825-4813-B902-81151F6B79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70444" y="7589284"/>
            <a:ext cx="2403725" cy="3047511"/>
          </a:xfrm>
          <a:prstGeom prst="rect">
            <a:avLst/>
          </a:prstGeom>
        </p:spPr>
      </p:pic>
      <p:pic>
        <p:nvPicPr>
          <p:cNvPr id="9" name="Picture 8">
            <a:extLst>
              <a:ext uri="{FF2B5EF4-FFF2-40B4-BE49-F238E27FC236}">
                <a16:creationId xmlns:a16="http://schemas.microsoft.com/office/drawing/2014/main" id="{D5BBAAF4-FD67-479F-A4AA-4716F1997C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5672313" y="7589283"/>
            <a:ext cx="2403725" cy="3047511"/>
          </a:xfrm>
          <a:prstGeom prst="rect">
            <a:avLst/>
          </a:prstGeom>
        </p:spPr>
      </p:pic>
      <p:pic>
        <p:nvPicPr>
          <p:cNvPr id="10" name="Picture 9">
            <a:extLst>
              <a:ext uri="{FF2B5EF4-FFF2-40B4-BE49-F238E27FC236}">
                <a16:creationId xmlns:a16="http://schemas.microsoft.com/office/drawing/2014/main" id="{6FA05AF0-285E-441B-A36B-7EBE739BBA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740000" flipH="1">
            <a:off x="21271378" y="7589283"/>
            <a:ext cx="2403725" cy="3047511"/>
          </a:xfrm>
          <a:prstGeom prst="rect">
            <a:avLst/>
          </a:prstGeom>
        </p:spPr>
      </p:pic>
      <p:pic>
        <p:nvPicPr>
          <p:cNvPr id="12" name="Picture 11">
            <a:extLst>
              <a:ext uri="{FF2B5EF4-FFF2-40B4-BE49-F238E27FC236}">
                <a16:creationId xmlns:a16="http://schemas.microsoft.com/office/drawing/2014/main" id="{F5418CA4-1DAB-466F-B467-0472C0E134A5}"/>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3804934" y="4041524"/>
            <a:ext cx="2662133" cy="2662133"/>
          </a:xfrm>
          <a:prstGeom prst="rect">
            <a:avLst/>
          </a:prstGeom>
        </p:spPr>
      </p:pic>
      <p:sp>
        <p:nvSpPr>
          <p:cNvPr id="20" name="Cloud 19">
            <a:extLst>
              <a:ext uri="{FF2B5EF4-FFF2-40B4-BE49-F238E27FC236}">
                <a16:creationId xmlns:a16="http://schemas.microsoft.com/office/drawing/2014/main" id="{C8522723-E009-42D5-BE02-93097E5CD23D}"/>
              </a:ext>
            </a:extLst>
          </p:cNvPr>
          <p:cNvSpPr/>
          <p:nvPr/>
        </p:nvSpPr>
        <p:spPr>
          <a:xfrm>
            <a:off x="18633842" y="5668006"/>
            <a:ext cx="3579808" cy="2071302"/>
          </a:xfrm>
          <a:prstGeom prst="cloud">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ambria" panose="02040503050406030204" pitchFamily="18" charset="0"/>
              </a:rPr>
              <a:t>Interference</a:t>
            </a:r>
          </a:p>
        </p:txBody>
      </p:sp>
      <p:sp>
        <p:nvSpPr>
          <p:cNvPr id="26" name="Oval 25">
            <a:extLst>
              <a:ext uri="{FF2B5EF4-FFF2-40B4-BE49-F238E27FC236}">
                <a16:creationId xmlns:a16="http://schemas.microsoft.com/office/drawing/2014/main" id="{4FF084F0-11FB-4C6A-ABE2-4CD9DC259372}"/>
              </a:ext>
            </a:extLst>
          </p:cNvPr>
          <p:cNvSpPr/>
          <p:nvPr/>
        </p:nvSpPr>
        <p:spPr>
          <a:xfrm>
            <a:off x="18392722" y="13845624"/>
            <a:ext cx="7641855" cy="1491425"/>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ambria" panose="02040503050406030204" pitchFamily="18" charset="0"/>
              </a:rPr>
              <a:t>Merging Algorithm(s)</a:t>
            </a:r>
          </a:p>
        </p:txBody>
      </p:sp>
      <p:graphicFrame>
        <p:nvGraphicFramePr>
          <p:cNvPr id="29" name="Table 28">
            <a:extLst>
              <a:ext uri="{FF2B5EF4-FFF2-40B4-BE49-F238E27FC236}">
                <a16:creationId xmlns:a16="http://schemas.microsoft.com/office/drawing/2014/main" id="{8ABF9E77-15C5-4132-969C-D0B2E28BB85D}"/>
              </a:ext>
            </a:extLst>
          </p:cNvPr>
          <p:cNvGraphicFramePr>
            <a:graphicFrameLocks noGrp="1"/>
          </p:cNvGraphicFramePr>
          <p:nvPr>
            <p:extLst>
              <p:ext uri="{D42A27DB-BD31-4B8C-83A1-F6EECF244321}">
                <p14:modId xmlns:p14="http://schemas.microsoft.com/office/powerpoint/2010/main" val="981991587"/>
              </p:ext>
            </p:extLst>
          </p:nvPr>
        </p:nvGraphicFramePr>
        <p:xfrm>
          <a:off x="20644440" y="11906400"/>
          <a:ext cx="3657600" cy="541654"/>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889498705"/>
                    </a:ext>
                  </a:extLst>
                </a:gridCol>
                <a:gridCol w="609600">
                  <a:extLst>
                    <a:ext uri="{9D8B030D-6E8A-4147-A177-3AD203B41FA5}">
                      <a16:colId xmlns:a16="http://schemas.microsoft.com/office/drawing/2014/main" val="1538424281"/>
                    </a:ext>
                  </a:extLst>
                </a:gridCol>
                <a:gridCol w="609600">
                  <a:extLst>
                    <a:ext uri="{9D8B030D-6E8A-4147-A177-3AD203B41FA5}">
                      <a16:colId xmlns:a16="http://schemas.microsoft.com/office/drawing/2014/main" val="59804401"/>
                    </a:ext>
                  </a:extLst>
                </a:gridCol>
                <a:gridCol w="1219200">
                  <a:extLst>
                    <a:ext uri="{9D8B030D-6E8A-4147-A177-3AD203B41FA5}">
                      <a16:colId xmlns:a16="http://schemas.microsoft.com/office/drawing/2014/main" val="412057283"/>
                    </a:ext>
                  </a:extLst>
                </a:gridCol>
              </a:tblGrid>
              <a:tr h="541654">
                <a:tc>
                  <a:txBody>
                    <a:bodyPr/>
                    <a:lstStyle/>
                    <a:p>
                      <a:pPr algn="ctr"/>
                      <a:r>
                        <a:rPr lang="en-US" sz="3200" dirty="0">
                          <a:solidFill>
                            <a:schemeClr val="tx1"/>
                          </a:solidFill>
                          <a:latin typeface="Cambria" panose="02040503050406030204" pitchFamily="18" charset="0"/>
                        </a:rPr>
                        <a:t>A</a:t>
                      </a:r>
                    </a:p>
                  </a:txBody>
                  <a:tcPr marL="53975" marR="53975" marT="26987" marB="2698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3200" dirty="0">
                          <a:solidFill>
                            <a:schemeClr val="tx1"/>
                          </a:solidFill>
                          <a:latin typeface="Cambria" panose="02040503050406030204" pitchFamily="18" charset="0"/>
                        </a:rPr>
                        <a:t>B</a:t>
                      </a:r>
                    </a:p>
                  </a:txBody>
                  <a:tcPr marL="53975" marR="53975" marT="26987" marB="26987">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solidFill>
                  </a:tcPr>
                </a:tc>
                <a:tc>
                  <a:txBody>
                    <a:bodyPr/>
                    <a:lstStyle/>
                    <a:p>
                      <a:pPr algn="ctr"/>
                      <a:endParaRPr lang="en-US" sz="3200" dirty="0">
                        <a:solidFill>
                          <a:schemeClr val="tx1"/>
                        </a:solidFill>
                        <a:latin typeface="Cambria" panose="02040503050406030204" pitchFamily="18" charset="0"/>
                      </a:endParaRPr>
                    </a:p>
                  </a:txBody>
                  <a:tcPr marL="53975" marR="53975" marT="26987" marB="26987">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latin typeface="Cambria" panose="02040503050406030204" pitchFamily="18" charset="0"/>
                        </a:rPr>
                        <a:t>C</a:t>
                      </a:r>
                    </a:p>
                  </a:txBody>
                  <a:tcPr marL="53975" marR="53975" marT="26987" marB="2698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3937572939"/>
                  </a:ext>
                </a:extLst>
              </a:tr>
            </a:tbl>
          </a:graphicData>
        </a:graphic>
      </p:graphicFrame>
      <p:graphicFrame>
        <p:nvGraphicFramePr>
          <p:cNvPr id="30" name="Table 29">
            <a:extLst>
              <a:ext uri="{FF2B5EF4-FFF2-40B4-BE49-F238E27FC236}">
                <a16:creationId xmlns:a16="http://schemas.microsoft.com/office/drawing/2014/main" id="{1703B660-9DD5-4A27-B0E5-943EA444CE04}"/>
              </a:ext>
            </a:extLst>
          </p:cNvPr>
          <p:cNvGraphicFramePr>
            <a:graphicFrameLocks noGrp="1"/>
          </p:cNvGraphicFramePr>
          <p:nvPr>
            <p:extLst>
              <p:ext uri="{D42A27DB-BD31-4B8C-83A1-F6EECF244321}">
                <p14:modId xmlns:p14="http://schemas.microsoft.com/office/powerpoint/2010/main" val="1290906682"/>
              </p:ext>
            </p:extLst>
          </p:nvPr>
        </p:nvGraphicFramePr>
        <p:xfrm>
          <a:off x="16008829" y="11909767"/>
          <a:ext cx="3657600" cy="541654"/>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889498705"/>
                    </a:ext>
                  </a:extLst>
                </a:gridCol>
                <a:gridCol w="609600">
                  <a:extLst>
                    <a:ext uri="{9D8B030D-6E8A-4147-A177-3AD203B41FA5}">
                      <a16:colId xmlns:a16="http://schemas.microsoft.com/office/drawing/2014/main" val="2408162839"/>
                    </a:ext>
                  </a:extLst>
                </a:gridCol>
                <a:gridCol w="1219200">
                  <a:extLst>
                    <a:ext uri="{9D8B030D-6E8A-4147-A177-3AD203B41FA5}">
                      <a16:colId xmlns:a16="http://schemas.microsoft.com/office/drawing/2014/main" val="1538424281"/>
                    </a:ext>
                  </a:extLst>
                </a:gridCol>
                <a:gridCol w="1219200">
                  <a:extLst>
                    <a:ext uri="{9D8B030D-6E8A-4147-A177-3AD203B41FA5}">
                      <a16:colId xmlns:a16="http://schemas.microsoft.com/office/drawing/2014/main" val="412057283"/>
                    </a:ext>
                  </a:extLst>
                </a:gridCol>
              </a:tblGrid>
              <a:tr h="539790">
                <a:tc>
                  <a:txBody>
                    <a:bodyPr/>
                    <a:lstStyle/>
                    <a:p>
                      <a:pPr algn="ctr"/>
                      <a:endParaRPr lang="en-US" sz="3200" dirty="0">
                        <a:solidFill>
                          <a:schemeClr val="tx1"/>
                        </a:solidFill>
                        <a:latin typeface="Cambria" panose="02040503050406030204" pitchFamily="18" charset="0"/>
                      </a:endParaRPr>
                    </a:p>
                  </a:txBody>
                  <a:tcPr marL="53975" marR="53975" marT="26987" marB="26987">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pPr algn="ctr"/>
                      <a:r>
                        <a:rPr lang="en-US" sz="3200" dirty="0">
                          <a:solidFill>
                            <a:schemeClr val="tx1"/>
                          </a:solidFill>
                          <a:latin typeface="Cambria" panose="02040503050406030204" pitchFamily="18" charset="0"/>
                        </a:rPr>
                        <a:t>A</a:t>
                      </a:r>
                    </a:p>
                  </a:txBody>
                  <a:tcPr marL="53975" marR="53975" marT="26987" marB="26987">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3200" dirty="0">
                          <a:solidFill>
                            <a:schemeClr val="tx1"/>
                          </a:solidFill>
                          <a:latin typeface="Cambria" panose="02040503050406030204" pitchFamily="18" charset="0"/>
                        </a:rPr>
                        <a:t>B</a:t>
                      </a:r>
                    </a:p>
                  </a:txBody>
                  <a:tcPr marL="53975" marR="53975" marT="26987" marB="2698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solidFill>
                  </a:tcPr>
                </a:tc>
                <a:tc>
                  <a:txBody>
                    <a:bodyPr/>
                    <a:lstStyle/>
                    <a:p>
                      <a:pPr algn="ctr"/>
                      <a:r>
                        <a:rPr lang="en-US" sz="3200" dirty="0">
                          <a:solidFill>
                            <a:schemeClr val="tx1"/>
                          </a:solidFill>
                          <a:latin typeface="Cambria" panose="02040503050406030204" pitchFamily="18" charset="0"/>
                        </a:rPr>
                        <a:t>C</a:t>
                      </a:r>
                    </a:p>
                  </a:txBody>
                  <a:tcPr marL="53975" marR="53975" marT="26987" marB="2698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3937572939"/>
                  </a:ext>
                </a:extLst>
              </a:tr>
            </a:tbl>
          </a:graphicData>
        </a:graphic>
      </p:graphicFrame>
      <p:graphicFrame>
        <p:nvGraphicFramePr>
          <p:cNvPr id="31" name="Table 30">
            <a:extLst>
              <a:ext uri="{FF2B5EF4-FFF2-40B4-BE49-F238E27FC236}">
                <a16:creationId xmlns:a16="http://schemas.microsoft.com/office/drawing/2014/main" id="{B6816048-789C-4058-8F0A-890A855A218B}"/>
              </a:ext>
            </a:extLst>
          </p:cNvPr>
          <p:cNvGraphicFramePr>
            <a:graphicFrameLocks noGrp="1"/>
          </p:cNvGraphicFramePr>
          <p:nvPr>
            <p:extLst>
              <p:ext uri="{D42A27DB-BD31-4B8C-83A1-F6EECF244321}">
                <p14:modId xmlns:p14="http://schemas.microsoft.com/office/powerpoint/2010/main" val="1140422251"/>
              </p:ext>
            </p:extLst>
          </p:nvPr>
        </p:nvGraphicFramePr>
        <p:xfrm>
          <a:off x="25253168" y="11906400"/>
          <a:ext cx="3657600" cy="541654"/>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889498705"/>
                    </a:ext>
                  </a:extLst>
                </a:gridCol>
                <a:gridCol w="1219200">
                  <a:extLst>
                    <a:ext uri="{9D8B030D-6E8A-4147-A177-3AD203B41FA5}">
                      <a16:colId xmlns:a16="http://schemas.microsoft.com/office/drawing/2014/main" val="1538424281"/>
                    </a:ext>
                  </a:extLst>
                </a:gridCol>
                <a:gridCol w="1219200">
                  <a:extLst>
                    <a:ext uri="{9D8B030D-6E8A-4147-A177-3AD203B41FA5}">
                      <a16:colId xmlns:a16="http://schemas.microsoft.com/office/drawing/2014/main" val="412057283"/>
                    </a:ext>
                  </a:extLst>
                </a:gridCol>
              </a:tblGrid>
              <a:tr h="541654">
                <a:tc>
                  <a:txBody>
                    <a:bodyPr/>
                    <a:lstStyle/>
                    <a:p>
                      <a:pPr algn="ctr"/>
                      <a:r>
                        <a:rPr lang="en-US" sz="3200" dirty="0">
                          <a:solidFill>
                            <a:schemeClr val="tx1"/>
                          </a:solidFill>
                          <a:latin typeface="Cambria" panose="02040503050406030204" pitchFamily="18" charset="0"/>
                        </a:rPr>
                        <a:t>A</a:t>
                      </a:r>
                    </a:p>
                  </a:txBody>
                  <a:tcPr marL="53975" marR="53975" marT="26987" marB="2698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3200" dirty="0">
                          <a:solidFill>
                            <a:schemeClr val="tx1"/>
                          </a:solidFill>
                          <a:latin typeface="Cambria" panose="02040503050406030204" pitchFamily="18" charset="0"/>
                        </a:rPr>
                        <a:t>B</a:t>
                      </a:r>
                    </a:p>
                  </a:txBody>
                  <a:tcPr marL="53975" marR="53975" marT="26987" marB="2698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solidFill>
                  </a:tcPr>
                </a:tc>
                <a:tc>
                  <a:txBody>
                    <a:bodyPr/>
                    <a:lstStyle/>
                    <a:p>
                      <a:pPr algn="ctr"/>
                      <a:r>
                        <a:rPr lang="en-US" sz="3200" dirty="0">
                          <a:solidFill>
                            <a:schemeClr val="tx1"/>
                          </a:solidFill>
                          <a:latin typeface="Cambria" panose="02040503050406030204" pitchFamily="18" charset="0"/>
                        </a:rPr>
                        <a:t>C</a:t>
                      </a:r>
                    </a:p>
                  </a:txBody>
                  <a:tcPr marL="53975" marR="53975" marT="26987" marB="2698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3937572939"/>
                  </a:ext>
                </a:extLst>
              </a:tr>
            </a:tbl>
          </a:graphicData>
        </a:graphic>
      </p:graphicFrame>
      <p:graphicFrame>
        <p:nvGraphicFramePr>
          <p:cNvPr id="32" name="Table 31">
            <a:extLst>
              <a:ext uri="{FF2B5EF4-FFF2-40B4-BE49-F238E27FC236}">
                <a16:creationId xmlns:a16="http://schemas.microsoft.com/office/drawing/2014/main" id="{4A0D3E07-0FB7-4D68-8A17-B0275960DC37}"/>
              </a:ext>
            </a:extLst>
          </p:cNvPr>
          <p:cNvGraphicFramePr>
            <a:graphicFrameLocks noGrp="1"/>
          </p:cNvGraphicFramePr>
          <p:nvPr>
            <p:extLst>
              <p:ext uri="{D42A27DB-BD31-4B8C-83A1-F6EECF244321}">
                <p14:modId xmlns:p14="http://schemas.microsoft.com/office/powerpoint/2010/main" val="3372127285"/>
              </p:ext>
            </p:extLst>
          </p:nvPr>
        </p:nvGraphicFramePr>
        <p:xfrm>
          <a:off x="20423746" y="16801362"/>
          <a:ext cx="3657600" cy="541654"/>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889498705"/>
                    </a:ext>
                  </a:extLst>
                </a:gridCol>
                <a:gridCol w="1219200">
                  <a:extLst>
                    <a:ext uri="{9D8B030D-6E8A-4147-A177-3AD203B41FA5}">
                      <a16:colId xmlns:a16="http://schemas.microsoft.com/office/drawing/2014/main" val="1538424281"/>
                    </a:ext>
                  </a:extLst>
                </a:gridCol>
                <a:gridCol w="1219200">
                  <a:extLst>
                    <a:ext uri="{9D8B030D-6E8A-4147-A177-3AD203B41FA5}">
                      <a16:colId xmlns:a16="http://schemas.microsoft.com/office/drawing/2014/main" val="412057283"/>
                    </a:ext>
                  </a:extLst>
                </a:gridCol>
              </a:tblGrid>
              <a:tr h="541654">
                <a:tc>
                  <a:txBody>
                    <a:bodyPr/>
                    <a:lstStyle/>
                    <a:p>
                      <a:pPr algn="ctr"/>
                      <a:r>
                        <a:rPr lang="en-US" sz="3200" dirty="0">
                          <a:solidFill>
                            <a:schemeClr val="tx1"/>
                          </a:solidFill>
                          <a:latin typeface="Cambria" panose="02040503050406030204" pitchFamily="18" charset="0"/>
                        </a:rPr>
                        <a:t>A</a:t>
                      </a:r>
                    </a:p>
                  </a:txBody>
                  <a:tcPr marL="53975" marR="53975" marT="26987" marB="2698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3200" dirty="0">
                          <a:solidFill>
                            <a:schemeClr val="tx1"/>
                          </a:solidFill>
                          <a:latin typeface="Cambria" panose="02040503050406030204" pitchFamily="18" charset="0"/>
                        </a:rPr>
                        <a:t>B</a:t>
                      </a:r>
                    </a:p>
                  </a:txBody>
                  <a:tcPr marL="53975" marR="53975" marT="26987" marB="2698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solidFill>
                  </a:tcPr>
                </a:tc>
                <a:tc>
                  <a:txBody>
                    <a:bodyPr/>
                    <a:lstStyle/>
                    <a:p>
                      <a:pPr algn="ctr"/>
                      <a:r>
                        <a:rPr lang="en-US" sz="3200" dirty="0">
                          <a:solidFill>
                            <a:schemeClr val="tx1"/>
                          </a:solidFill>
                          <a:latin typeface="Cambria" panose="02040503050406030204" pitchFamily="18" charset="0"/>
                        </a:rPr>
                        <a:t>C</a:t>
                      </a:r>
                    </a:p>
                  </a:txBody>
                  <a:tcPr marL="53975" marR="53975" marT="26987" marB="2698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3937572939"/>
                  </a:ext>
                </a:extLst>
              </a:tr>
            </a:tbl>
          </a:graphicData>
        </a:graphic>
      </p:graphicFrame>
      <p:sp>
        <p:nvSpPr>
          <p:cNvPr id="34" name="Arrow: Right 33">
            <a:extLst>
              <a:ext uri="{FF2B5EF4-FFF2-40B4-BE49-F238E27FC236}">
                <a16:creationId xmlns:a16="http://schemas.microsoft.com/office/drawing/2014/main" id="{9F6D8F7F-A362-4647-851F-87BE1D57F800}"/>
              </a:ext>
            </a:extLst>
          </p:cNvPr>
          <p:cNvSpPr/>
          <p:nvPr/>
        </p:nvSpPr>
        <p:spPr>
          <a:xfrm rot="5400000">
            <a:off x="17149274" y="11072775"/>
            <a:ext cx="1042593" cy="33411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9420FF80-E8CA-44E5-A823-FFA582D8CA91}"/>
              </a:ext>
            </a:extLst>
          </p:cNvPr>
          <p:cNvSpPr/>
          <p:nvPr/>
        </p:nvSpPr>
        <p:spPr>
          <a:xfrm rot="5400000">
            <a:off x="21692352" y="11072775"/>
            <a:ext cx="1042593" cy="33411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Arrow: Right 37">
            <a:extLst>
              <a:ext uri="{FF2B5EF4-FFF2-40B4-BE49-F238E27FC236}">
                <a16:creationId xmlns:a16="http://schemas.microsoft.com/office/drawing/2014/main" id="{432173D1-9DA7-4675-BBD1-A8E3117666E7}"/>
              </a:ext>
            </a:extLst>
          </p:cNvPr>
          <p:cNvSpPr/>
          <p:nvPr/>
        </p:nvSpPr>
        <p:spPr>
          <a:xfrm rot="5400000">
            <a:off x="26754614" y="11072775"/>
            <a:ext cx="1042593" cy="33411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0401AACF-01F9-4C19-B596-7DC1CF0E7E0E}"/>
              </a:ext>
            </a:extLst>
          </p:cNvPr>
          <p:cNvSpPr/>
          <p:nvPr/>
        </p:nvSpPr>
        <p:spPr>
          <a:xfrm rot="5400000">
            <a:off x="21692352" y="12993348"/>
            <a:ext cx="1042593" cy="33411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201B4F33-A5BC-41BC-B34A-E8D02A98EB03}"/>
              </a:ext>
            </a:extLst>
          </p:cNvPr>
          <p:cNvSpPr/>
          <p:nvPr/>
        </p:nvSpPr>
        <p:spPr>
          <a:xfrm rot="3359462">
            <a:off x="17413512" y="13228499"/>
            <a:ext cx="1795148" cy="33411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7F95F2FC-F0D3-4542-BF0A-8ECB0C6AEC09}"/>
              </a:ext>
            </a:extLst>
          </p:cNvPr>
          <p:cNvSpPr/>
          <p:nvPr/>
        </p:nvSpPr>
        <p:spPr>
          <a:xfrm rot="8452309">
            <a:off x="25194109" y="13206242"/>
            <a:ext cx="2172971" cy="33411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Arrow: Right 41">
            <a:extLst>
              <a:ext uri="{FF2B5EF4-FFF2-40B4-BE49-F238E27FC236}">
                <a16:creationId xmlns:a16="http://schemas.microsoft.com/office/drawing/2014/main" id="{8DAE5B1D-D6BC-4DB4-A435-E874C4FBFB0E}"/>
              </a:ext>
            </a:extLst>
          </p:cNvPr>
          <p:cNvSpPr/>
          <p:nvPr/>
        </p:nvSpPr>
        <p:spPr>
          <a:xfrm rot="5400000">
            <a:off x="21692352" y="15812074"/>
            <a:ext cx="1042593" cy="33411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9D4CEC54-7744-4FB3-B674-EA5B1298EE54}"/>
              </a:ext>
            </a:extLst>
          </p:cNvPr>
          <p:cNvSpPr txBox="1"/>
          <p:nvPr/>
        </p:nvSpPr>
        <p:spPr>
          <a:xfrm>
            <a:off x="1042822" y="10332551"/>
            <a:ext cx="13270319" cy="7171194"/>
          </a:xfrm>
          <a:prstGeom prst="rect">
            <a:avLst/>
          </a:prstGeom>
          <a:noFill/>
        </p:spPr>
        <p:txBody>
          <a:bodyPr wrap="square" rtlCol="0">
            <a:spAutoFit/>
          </a:bodyPr>
          <a:lstStyle/>
          <a:p>
            <a:pPr algn="just"/>
            <a:r>
              <a:rPr lang="en-US" sz="6000" dirty="0">
                <a:solidFill>
                  <a:schemeClr val="accent1"/>
                </a:solidFill>
                <a:latin typeface="Cambria" panose="02040503050406030204" pitchFamily="18" charset="0"/>
                <a:cs typeface="Courier New" panose="02070309020205020404" pitchFamily="49" charset="0"/>
              </a:rPr>
              <a:t>Problem</a:t>
            </a:r>
            <a:r>
              <a:rPr lang="en-US" sz="6000" dirty="0">
                <a:solidFill>
                  <a:srgbClr val="4EA3B8"/>
                </a:solidFill>
                <a:latin typeface="Cambria" panose="02040503050406030204" pitchFamily="18" charset="0"/>
                <a:cs typeface="Courier New" panose="02070309020205020404" pitchFamily="49" charset="0"/>
              </a:rPr>
              <a:t> </a:t>
            </a:r>
            <a:endParaRPr lang="en-US" sz="4000" dirty="0">
              <a:latin typeface="Cambria" panose="02040503050406030204" pitchFamily="18" charset="0"/>
            </a:endParaRPr>
          </a:p>
          <a:p>
            <a:pPr algn="just"/>
            <a:r>
              <a:rPr lang="en-US" sz="4000" dirty="0">
                <a:latin typeface="Cambria" panose="02040503050406030204" pitchFamily="18" charset="0"/>
              </a:rPr>
              <a:t>The three streams of data are produced when a satellite is in range of the ground stations and data transfer begins.  Ideally, the three streams of data would be identical and contain no loss. However, packets do not always come in order and may be received with some error. Errors may include corruption, packet loss, out of sequence, and jitter. This means the algorithms should be able to account for these errors and pick the best combination of data from all three streams to produce a seamless stream that is as close to the original stream as is possible.</a:t>
            </a:r>
          </a:p>
        </p:txBody>
      </p:sp>
      <p:sp>
        <p:nvSpPr>
          <p:cNvPr id="44" name="TextBox 43">
            <a:extLst>
              <a:ext uri="{FF2B5EF4-FFF2-40B4-BE49-F238E27FC236}">
                <a16:creationId xmlns:a16="http://schemas.microsoft.com/office/drawing/2014/main" id="{A81AFE12-E52C-4C65-A470-F419A5FE1CF3}"/>
              </a:ext>
            </a:extLst>
          </p:cNvPr>
          <p:cNvSpPr txBox="1"/>
          <p:nvPr/>
        </p:nvSpPr>
        <p:spPr>
          <a:xfrm>
            <a:off x="1022169" y="17963905"/>
            <a:ext cx="13270319" cy="9633406"/>
          </a:xfrm>
          <a:prstGeom prst="rect">
            <a:avLst/>
          </a:prstGeom>
          <a:noFill/>
        </p:spPr>
        <p:txBody>
          <a:bodyPr wrap="square" rtlCol="0">
            <a:spAutoFit/>
          </a:bodyPr>
          <a:lstStyle/>
          <a:p>
            <a:pPr algn="just"/>
            <a:r>
              <a:rPr lang="en-US" sz="6000" dirty="0">
                <a:solidFill>
                  <a:schemeClr val="accent1"/>
                </a:solidFill>
                <a:latin typeface="Cambria" panose="02040503050406030204" pitchFamily="18" charset="0"/>
                <a:cs typeface="Courier New" panose="02070309020205020404" pitchFamily="49" charset="0"/>
              </a:rPr>
              <a:t>Objectives</a:t>
            </a:r>
            <a:r>
              <a:rPr lang="en-US" sz="6000" dirty="0">
                <a:solidFill>
                  <a:srgbClr val="4EA3B8"/>
                </a:solidFill>
                <a:latin typeface="Cambria" panose="02040503050406030204" pitchFamily="18" charset="0"/>
                <a:cs typeface="Courier New" panose="02070309020205020404" pitchFamily="49" charset="0"/>
              </a:rPr>
              <a:t> </a:t>
            </a:r>
          </a:p>
          <a:p>
            <a:pPr algn="just"/>
            <a:r>
              <a:rPr lang="en-US" sz="4000" dirty="0">
                <a:latin typeface="Cambria" panose="02040503050406030204" pitchFamily="18" charset="0"/>
              </a:rPr>
              <a:t>Our team was given a list of requirements from RT Logic. We were tasked to create a system that had the ability to take in three streams of data in the form of a PCAP file and output a single, merged stream. The system was to have a command line interface for configuring the sources, output destination, algorithm, and other parameters.  It also needed to provide statistics about algorithm execution time and quality of the merged stream. Each algorithm in the system should be able to handle the different forms of error and the data should be reconstructed as accurately as possible. Finally, we had the goal of being able to generate output data at 10 Mbps, with a configurable latency (that is, a longer latency between data arrival and stream production could allow for a better reconstruction.)</a:t>
            </a:r>
          </a:p>
        </p:txBody>
      </p:sp>
      <p:sp>
        <p:nvSpPr>
          <p:cNvPr id="46" name="TextBox 45">
            <a:extLst>
              <a:ext uri="{FF2B5EF4-FFF2-40B4-BE49-F238E27FC236}">
                <a16:creationId xmlns:a16="http://schemas.microsoft.com/office/drawing/2014/main" id="{1F7318A1-62D7-45BC-B1CD-EA792402D8B5}"/>
              </a:ext>
            </a:extLst>
          </p:cNvPr>
          <p:cNvSpPr txBox="1"/>
          <p:nvPr/>
        </p:nvSpPr>
        <p:spPr>
          <a:xfrm>
            <a:off x="15309961" y="17993317"/>
            <a:ext cx="13270319" cy="7786747"/>
          </a:xfrm>
          <a:prstGeom prst="rect">
            <a:avLst/>
          </a:prstGeom>
          <a:noFill/>
        </p:spPr>
        <p:txBody>
          <a:bodyPr wrap="square" rtlCol="0">
            <a:spAutoFit/>
          </a:bodyPr>
          <a:lstStyle/>
          <a:p>
            <a:pPr algn="just"/>
            <a:r>
              <a:rPr lang="en-US" sz="6000" dirty="0">
                <a:solidFill>
                  <a:schemeClr val="accent1"/>
                </a:solidFill>
                <a:latin typeface="Cambria" panose="02040503050406030204" pitchFamily="18" charset="0"/>
                <a:cs typeface="Courier New" panose="02070309020205020404" pitchFamily="49" charset="0"/>
              </a:rPr>
              <a:t>Testing Framework</a:t>
            </a:r>
            <a:endParaRPr lang="en-US" sz="3000" dirty="0">
              <a:latin typeface="Cambria" panose="02040503050406030204" pitchFamily="18" charset="0"/>
            </a:endParaRPr>
          </a:p>
          <a:p>
            <a:pPr algn="just"/>
            <a:r>
              <a:rPr lang="en-US" sz="4000" dirty="0">
                <a:latin typeface="Cambria" panose="02040503050406030204" pitchFamily="18" charset="0"/>
              </a:rPr>
              <a:t>We first decided to use Python for this project because of ease of use and the ability for us to get prototypes up and running quickly. We created a simple command line interface that takes in several parameters as inputs to test our developing algorithms. The framework parses the input streams and passes the parsed streams to the algorithm(s) to be processed. The framework has the ability to run the algorithms in parallel.  After the algorithms have finished running, the framework displays statistics about the algorithm(s) and compares their performance and the quality of the merged stream for each algorithm. </a:t>
            </a:r>
          </a:p>
        </p:txBody>
      </p:sp>
      <p:sp>
        <p:nvSpPr>
          <p:cNvPr id="47" name="TextBox 46">
            <a:extLst>
              <a:ext uri="{FF2B5EF4-FFF2-40B4-BE49-F238E27FC236}">
                <a16:creationId xmlns:a16="http://schemas.microsoft.com/office/drawing/2014/main" id="{ABFBA761-0802-497F-83AF-562834628D37}"/>
              </a:ext>
            </a:extLst>
          </p:cNvPr>
          <p:cNvSpPr txBox="1"/>
          <p:nvPr/>
        </p:nvSpPr>
        <p:spPr>
          <a:xfrm>
            <a:off x="15280938" y="26108859"/>
            <a:ext cx="13270319" cy="5324535"/>
          </a:xfrm>
          <a:prstGeom prst="rect">
            <a:avLst/>
          </a:prstGeom>
          <a:noFill/>
        </p:spPr>
        <p:txBody>
          <a:bodyPr wrap="square" rtlCol="0">
            <a:spAutoFit/>
          </a:bodyPr>
          <a:lstStyle/>
          <a:p>
            <a:pPr algn="just"/>
            <a:r>
              <a:rPr lang="en-US" sz="6000" dirty="0">
                <a:solidFill>
                  <a:schemeClr val="accent1"/>
                </a:solidFill>
                <a:latin typeface="Cambria" panose="02040503050406030204" pitchFamily="18" charset="0"/>
                <a:cs typeface="Courier New" panose="02070309020205020404" pitchFamily="49" charset="0"/>
              </a:rPr>
              <a:t>Stream Generator</a:t>
            </a:r>
            <a:endParaRPr lang="en-US" sz="3000" dirty="0">
              <a:latin typeface="Cambria" panose="02040503050406030204" pitchFamily="18" charset="0"/>
            </a:endParaRPr>
          </a:p>
          <a:p>
            <a:pPr algn="just"/>
            <a:r>
              <a:rPr lang="en-US" sz="4000" dirty="0">
                <a:latin typeface="Cambria" panose="02040503050406030204" pitchFamily="18" charset="0"/>
              </a:rPr>
              <a:t>Another useful deliverable we worked on was an automated generator that generates a set of three corrupted input streams to feed into the algorithm(s). There are several parameters that can be configured to produce more or less erroneous streams. This is very useful in that it allows us to compare the output merged stream from the algorithm(s) to the original stream that was generated.</a:t>
            </a:r>
          </a:p>
        </p:txBody>
      </p:sp>
      <p:sp>
        <p:nvSpPr>
          <p:cNvPr id="48" name="TextBox 47">
            <a:extLst>
              <a:ext uri="{FF2B5EF4-FFF2-40B4-BE49-F238E27FC236}">
                <a16:creationId xmlns:a16="http://schemas.microsoft.com/office/drawing/2014/main" id="{5621072A-4A0A-4ACD-95C3-E9398DF964E7}"/>
              </a:ext>
            </a:extLst>
          </p:cNvPr>
          <p:cNvSpPr txBox="1"/>
          <p:nvPr/>
        </p:nvSpPr>
        <p:spPr>
          <a:xfrm>
            <a:off x="29526601" y="3632060"/>
            <a:ext cx="13270319" cy="8402300"/>
          </a:xfrm>
          <a:prstGeom prst="rect">
            <a:avLst/>
          </a:prstGeom>
          <a:noFill/>
        </p:spPr>
        <p:txBody>
          <a:bodyPr wrap="square" rtlCol="0">
            <a:spAutoFit/>
          </a:bodyPr>
          <a:lstStyle/>
          <a:p>
            <a:pPr algn="just"/>
            <a:r>
              <a:rPr lang="en-US" sz="6000" dirty="0">
                <a:solidFill>
                  <a:schemeClr val="accent1"/>
                </a:solidFill>
                <a:latin typeface="Cambria" panose="02040503050406030204" pitchFamily="18" charset="0"/>
                <a:cs typeface="Courier New" panose="02070309020205020404" pitchFamily="49" charset="0"/>
              </a:rPr>
              <a:t>Algorithms</a:t>
            </a:r>
          </a:p>
          <a:p>
            <a:pPr algn="just"/>
            <a:r>
              <a:rPr lang="en-US" sz="4000" dirty="0">
                <a:latin typeface="Cambria" panose="02040503050406030204" pitchFamily="18" charset="0"/>
              </a:rPr>
              <a:t>We developed three main algorithms. The first algorithm, called brute-force, has O(N</a:t>
            </a:r>
            <a:r>
              <a:rPr lang="en-US" sz="4000" baseline="30000" dirty="0">
                <a:latin typeface="Cambria" panose="02040503050406030204" pitchFamily="18" charset="0"/>
              </a:rPr>
              <a:t>3</a:t>
            </a:r>
            <a:r>
              <a:rPr lang="en-US" sz="4000" dirty="0">
                <a:latin typeface="Cambria" panose="02040503050406030204" pitchFamily="18" charset="0"/>
              </a:rPr>
              <a:t>) complexity and so is quite slow. However, it is also accurate and looks for all possible combinations of data that can occur in at least two streams. Our second algorithm, multi-merge uses a similar strategy but it merges two streams together at a time. Our final algorithm, called hash, is our fastest algorithm and is also pretty accurate. It uses the Python dictionary to store all the combinations of the stream, then selects the data that occurs in at least two streams for final merged stream reconstruction.</a:t>
            </a:r>
          </a:p>
          <a:p>
            <a:pPr algn="just"/>
            <a:endParaRPr lang="en-US" sz="4000" dirty="0">
              <a:latin typeface="Cambria" panose="02040503050406030204" pitchFamily="18" charset="0"/>
            </a:endParaRPr>
          </a:p>
        </p:txBody>
      </p:sp>
      <p:sp>
        <p:nvSpPr>
          <p:cNvPr id="49" name="TextBox 48">
            <a:extLst>
              <a:ext uri="{FF2B5EF4-FFF2-40B4-BE49-F238E27FC236}">
                <a16:creationId xmlns:a16="http://schemas.microsoft.com/office/drawing/2014/main" id="{726F5876-E019-4106-8A9A-DB3E04DA7332}"/>
              </a:ext>
            </a:extLst>
          </p:cNvPr>
          <p:cNvSpPr txBox="1"/>
          <p:nvPr/>
        </p:nvSpPr>
        <p:spPr>
          <a:xfrm>
            <a:off x="29506595" y="23774074"/>
            <a:ext cx="13270319" cy="3477875"/>
          </a:xfrm>
          <a:prstGeom prst="rect">
            <a:avLst/>
          </a:prstGeom>
          <a:noFill/>
        </p:spPr>
        <p:txBody>
          <a:bodyPr wrap="square" rtlCol="0">
            <a:spAutoFit/>
          </a:bodyPr>
          <a:lstStyle/>
          <a:p>
            <a:pPr algn="just"/>
            <a:r>
              <a:rPr lang="en-US" sz="6000" dirty="0">
                <a:solidFill>
                  <a:schemeClr val="accent1"/>
                </a:solidFill>
                <a:latin typeface="Cambria" panose="02040503050406030204" pitchFamily="18" charset="0"/>
                <a:cs typeface="Courier New" panose="02070309020205020404" pitchFamily="49" charset="0"/>
              </a:rPr>
              <a:t>Conclusion and Future Work</a:t>
            </a:r>
          </a:p>
          <a:p>
            <a:pPr algn="just"/>
            <a:r>
              <a:rPr lang="en-US" sz="4000" dirty="0">
                <a:latin typeface="Cambria" panose="02040503050406030204" pitchFamily="18" charset="0"/>
              </a:rPr>
              <a:t>The hash algorithm has the most potential out of all of the algorithms with its fast execution time and good accuracy.  Further research and algorithm development is needed but will be much easier with </a:t>
            </a:r>
            <a:r>
              <a:rPr lang="en-US" sz="4000">
                <a:latin typeface="Cambria" panose="02040503050406030204" pitchFamily="18" charset="0"/>
              </a:rPr>
              <a:t>this testing </a:t>
            </a:r>
            <a:r>
              <a:rPr lang="en-US" sz="4000" dirty="0">
                <a:latin typeface="Cambria" panose="02040503050406030204" pitchFamily="18" charset="0"/>
              </a:rPr>
              <a:t>framework in place.</a:t>
            </a:r>
          </a:p>
        </p:txBody>
      </p:sp>
      <p:sp>
        <p:nvSpPr>
          <p:cNvPr id="50" name="TextBox 49">
            <a:extLst>
              <a:ext uri="{FF2B5EF4-FFF2-40B4-BE49-F238E27FC236}">
                <a16:creationId xmlns:a16="http://schemas.microsoft.com/office/drawing/2014/main" id="{A4B1E1D5-99C3-4F9A-B610-060B486C1604}"/>
              </a:ext>
            </a:extLst>
          </p:cNvPr>
          <p:cNvSpPr txBox="1"/>
          <p:nvPr/>
        </p:nvSpPr>
        <p:spPr>
          <a:xfrm>
            <a:off x="29645489" y="27946759"/>
            <a:ext cx="13270319" cy="2862322"/>
          </a:xfrm>
          <a:prstGeom prst="rect">
            <a:avLst/>
          </a:prstGeom>
          <a:noFill/>
        </p:spPr>
        <p:txBody>
          <a:bodyPr wrap="square" rtlCol="0">
            <a:spAutoFit/>
          </a:bodyPr>
          <a:lstStyle/>
          <a:p>
            <a:pPr algn="just"/>
            <a:r>
              <a:rPr lang="en-US" sz="6000" dirty="0">
                <a:solidFill>
                  <a:schemeClr val="accent1"/>
                </a:solidFill>
                <a:latin typeface="Cambria" panose="02040503050406030204" pitchFamily="18" charset="0"/>
                <a:cs typeface="Courier New" panose="02070309020205020404" pitchFamily="49" charset="0"/>
              </a:rPr>
              <a:t>Acknowledgements</a:t>
            </a:r>
          </a:p>
          <a:p>
            <a:pPr algn="just"/>
            <a:r>
              <a:rPr lang="en-US" sz="4000" dirty="0">
                <a:latin typeface="Cambria" panose="02040503050406030204" pitchFamily="18" charset="0"/>
              </a:rPr>
              <a:t>Special thanks to Micah Russell for being our point of contact at RT Logic. Also special thanks Dr. White for guidance throughout the project.</a:t>
            </a:r>
          </a:p>
        </p:txBody>
      </p:sp>
      <p:pic>
        <p:nvPicPr>
          <p:cNvPr id="51" name="Picture 50">
            <a:extLst>
              <a:ext uri="{FF2B5EF4-FFF2-40B4-BE49-F238E27FC236}">
                <a16:creationId xmlns:a16="http://schemas.microsoft.com/office/drawing/2014/main" id="{AA198B27-0566-4A75-8429-5B0F91B9B5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56192" y="31011047"/>
            <a:ext cx="3408770" cy="1151247"/>
          </a:xfrm>
          <a:prstGeom prst="rect">
            <a:avLst/>
          </a:prstGeom>
        </p:spPr>
      </p:pic>
      <p:sp>
        <p:nvSpPr>
          <p:cNvPr id="57" name="TextBox 56">
            <a:extLst>
              <a:ext uri="{FF2B5EF4-FFF2-40B4-BE49-F238E27FC236}">
                <a16:creationId xmlns:a16="http://schemas.microsoft.com/office/drawing/2014/main" id="{6AB5A6CC-4E6E-451B-A01D-26E62C6103D5}"/>
              </a:ext>
            </a:extLst>
          </p:cNvPr>
          <p:cNvSpPr txBox="1"/>
          <p:nvPr/>
        </p:nvSpPr>
        <p:spPr>
          <a:xfrm>
            <a:off x="916387" y="27949299"/>
            <a:ext cx="13270319" cy="1015663"/>
          </a:xfrm>
          <a:prstGeom prst="rect">
            <a:avLst/>
          </a:prstGeom>
          <a:noFill/>
        </p:spPr>
        <p:txBody>
          <a:bodyPr wrap="square" rtlCol="0">
            <a:spAutoFit/>
          </a:bodyPr>
          <a:lstStyle/>
          <a:p>
            <a:pPr algn="just"/>
            <a:r>
              <a:rPr lang="en-US" sz="6000" dirty="0">
                <a:solidFill>
                  <a:schemeClr val="accent1"/>
                </a:solidFill>
                <a:latin typeface="Cambria" panose="02040503050406030204" pitchFamily="18" charset="0"/>
                <a:cs typeface="Courier New" panose="02070309020205020404" pitchFamily="49" charset="0"/>
              </a:rPr>
              <a:t>Technologies Used</a:t>
            </a:r>
          </a:p>
        </p:txBody>
      </p:sp>
      <p:sp>
        <p:nvSpPr>
          <p:cNvPr id="58" name="Rectangle 8">
            <a:extLst>
              <a:ext uri="{FF2B5EF4-FFF2-40B4-BE49-F238E27FC236}">
                <a16:creationId xmlns:a16="http://schemas.microsoft.com/office/drawing/2014/main" id="{A9CC6EA7-6478-4B5A-BD41-F960679A6420}"/>
              </a:ext>
            </a:extLst>
          </p:cNvPr>
          <p:cNvSpPr>
            <a:spLocks noChangeArrowheads="1"/>
          </p:cNvSpPr>
          <p:nvPr/>
        </p:nvSpPr>
        <p:spPr bwMode="auto">
          <a:xfrm>
            <a:off x="29597753" y="16263731"/>
            <a:ext cx="12067209" cy="728333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+Averages----------------+------------+-------+------------+</a:t>
            </a:r>
            <a:b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                        | </a:t>
            </a:r>
            <a:r>
              <a:rPr kumimoji="0" lang="en-US" altLang="en-US" sz="2400" b="0" i="0" u="none" strike="noStrike" cap="none" normalizeH="0" baseline="0" dirty="0" err="1">
                <a:ln>
                  <a:noFill/>
                </a:ln>
                <a:effectLst/>
                <a:latin typeface="Courier New" panose="02070309020205020404" pitchFamily="49" charset="0"/>
                <a:cs typeface="Courier New" panose="02070309020205020404" pitchFamily="49" charset="0"/>
              </a:rPr>
              <a:t>bruteForce</a:t>
            </a: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 | hash  | </a:t>
            </a:r>
            <a:r>
              <a:rPr kumimoji="0" lang="en-US" altLang="en-US" sz="2400" b="0" i="0" u="none" strike="noStrike" cap="none" normalizeH="0" baseline="0" dirty="0" err="1">
                <a:ln>
                  <a:noFill/>
                </a:ln>
                <a:effectLst/>
                <a:latin typeface="Courier New" panose="02070309020205020404" pitchFamily="49" charset="0"/>
                <a:cs typeface="Courier New" panose="02070309020205020404" pitchFamily="49" charset="0"/>
              </a:rPr>
              <a:t>multiMerge</a:t>
            </a: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 |</a:t>
            </a:r>
            <a:b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 Accuracy (%)           | 97.98      | 97.68 | 95.39      |</a:t>
            </a:r>
            <a:b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 Block Size (B)         | 100        | 100   | 100        |</a:t>
            </a:r>
            <a:b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 Content Quality (%)    | 98.11      | 99.22 | 98.98      |</a:t>
            </a:r>
            <a:b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 Double Matches         | 64         | 70    | 771        |</a:t>
            </a:r>
            <a:b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 Execution Time (sec)   | 69.121     | 0.181 | 168.511    |</a:t>
            </a:r>
            <a:b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 Final Stream Size (B)  | 76025      | 77150 | 77150      |</a:t>
            </a:r>
            <a:b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 Processing Rate (Mb/s) | 0.24       | 5.585 | 0.266      |</a:t>
            </a:r>
            <a:b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 Search Window Size (B) | 20000      | N/A   | N/A        |</a:t>
            </a:r>
            <a:b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 Triple Matches         | 695        | 701   | N/A        |</a:t>
            </a:r>
            <a:b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+Averages--------------------+----------+----------+----------+</a:t>
            </a:r>
            <a:b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                            | Stream 1 | Stream 2 | Stream 3 |</a:t>
            </a:r>
            <a:b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 Length (B)                 | 74362    | 76175    | 76187    |</a:t>
            </a:r>
            <a:b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 Similarity to Original (%) | 97.85    | 98.11    | 98.65    |</a:t>
            </a:r>
            <a:b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a:ln>
                <a:noFill/>
              </a:ln>
              <a:effectLst/>
              <a:latin typeface="Arial" panose="020B0604020202020204" pitchFamily="34" charset="0"/>
            </a:endParaRPr>
          </a:p>
        </p:txBody>
      </p:sp>
      <p:pic>
        <p:nvPicPr>
          <p:cNvPr id="62" name="Picture 61">
            <a:extLst>
              <a:ext uri="{FF2B5EF4-FFF2-40B4-BE49-F238E27FC236}">
                <a16:creationId xmlns:a16="http://schemas.microsoft.com/office/drawing/2014/main" id="{FAFB0D5A-1F59-4285-9C1C-36E9578E4D7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5281" y="29130089"/>
            <a:ext cx="4004841" cy="1423758"/>
          </a:xfrm>
          <a:prstGeom prst="rect">
            <a:avLst/>
          </a:prstGeom>
        </p:spPr>
      </p:pic>
      <p:pic>
        <p:nvPicPr>
          <p:cNvPr id="1024" name="Picture 1023">
            <a:extLst>
              <a:ext uri="{FF2B5EF4-FFF2-40B4-BE49-F238E27FC236}">
                <a16:creationId xmlns:a16="http://schemas.microsoft.com/office/drawing/2014/main" id="{1EB6A50B-74F0-49D8-A874-2108A77C8A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61332" y="28977297"/>
            <a:ext cx="1576550" cy="1576550"/>
          </a:xfrm>
          <a:prstGeom prst="rect">
            <a:avLst/>
          </a:prstGeom>
        </p:spPr>
      </p:pic>
      <p:pic>
        <p:nvPicPr>
          <p:cNvPr id="1035" name="Picture 1034">
            <a:extLst>
              <a:ext uri="{FF2B5EF4-FFF2-40B4-BE49-F238E27FC236}">
                <a16:creationId xmlns:a16="http://schemas.microsoft.com/office/drawing/2014/main" id="{F7F6388B-8FF6-4E3D-9AA3-602D07EE4F4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39092" y="28424589"/>
            <a:ext cx="2539682" cy="2539682"/>
          </a:xfrm>
          <a:prstGeom prst="rect">
            <a:avLst/>
          </a:prstGeom>
        </p:spPr>
      </p:pic>
      <p:pic>
        <p:nvPicPr>
          <p:cNvPr id="1039" name="Picture 1038">
            <a:extLst>
              <a:ext uri="{FF2B5EF4-FFF2-40B4-BE49-F238E27FC236}">
                <a16:creationId xmlns:a16="http://schemas.microsoft.com/office/drawing/2014/main" id="{B0EEAE66-7FB4-4495-BFA5-99B461500F2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825270" y="28907543"/>
            <a:ext cx="1646304" cy="1646304"/>
          </a:xfrm>
          <a:prstGeom prst="rect">
            <a:avLst/>
          </a:prstGeom>
        </p:spPr>
      </p:pic>
      <p:sp>
        <p:nvSpPr>
          <p:cNvPr id="1040" name="Rectangle 1039">
            <a:extLst>
              <a:ext uri="{FF2B5EF4-FFF2-40B4-BE49-F238E27FC236}">
                <a16:creationId xmlns:a16="http://schemas.microsoft.com/office/drawing/2014/main" id="{75650D31-A45B-4982-A660-F389DE3CB32E}"/>
              </a:ext>
            </a:extLst>
          </p:cNvPr>
          <p:cNvSpPr/>
          <p:nvPr/>
        </p:nvSpPr>
        <p:spPr>
          <a:xfrm>
            <a:off x="828903" y="31116670"/>
            <a:ext cx="13357804" cy="1077218"/>
          </a:xfrm>
          <a:prstGeom prst="rect">
            <a:avLst/>
          </a:prstGeom>
        </p:spPr>
        <p:txBody>
          <a:bodyPr wrap="square">
            <a:spAutoFit/>
          </a:bodyPr>
          <a:lstStyle/>
          <a:p>
            <a:r>
              <a:rPr lang="en-US" sz="3200" dirty="0">
                <a:latin typeface="Cambria" panose="02040503050406030204" pitchFamily="18" charset="0"/>
              </a:rPr>
              <a:t>Department of Computer Science &amp; Engineering, Taylor University,</a:t>
            </a:r>
          </a:p>
          <a:p>
            <a:r>
              <a:rPr lang="en-US" sz="3200" dirty="0">
                <a:latin typeface="Cambria" panose="02040503050406030204" pitchFamily="18" charset="0"/>
              </a:rPr>
              <a:t>Upland, Indiana, 46989</a:t>
            </a:r>
          </a:p>
        </p:txBody>
      </p:sp>
    </p:spTree>
    <p:extLst>
      <p:ext uri="{BB962C8B-B14F-4D97-AF65-F5344CB8AC3E}">
        <p14:creationId xmlns:p14="http://schemas.microsoft.com/office/powerpoint/2010/main" val="12800043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7994</TotalTime>
  <Words>820</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vt:lpstr>
      <vt:lpstr>Courier New</vt:lpstr>
      <vt:lpstr>Office Theme</vt:lpstr>
      <vt:lpstr>RT Logic Hitless Merge Project Luke Josten, Joel Vastbinder, Andrew Blomenberg, and Joey Ferguson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Josten</dc:creator>
  <cp:lastModifiedBy>Luke Josten</cp:lastModifiedBy>
  <cp:revision>55</cp:revision>
  <dcterms:created xsi:type="dcterms:W3CDTF">2018-01-14T01:13:43Z</dcterms:created>
  <dcterms:modified xsi:type="dcterms:W3CDTF">2018-01-19T15:43:28Z</dcterms:modified>
</cp:coreProperties>
</file>