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32"/>
  </p:notesMasterIdLst>
  <p:sldIdLst>
    <p:sldId id="284" r:id="rId2"/>
    <p:sldId id="285" r:id="rId3"/>
    <p:sldId id="293" r:id="rId4"/>
    <p:sldId id="294" r:id="rId5"/>
    <p:sldId id="295" r:id="rId6"/>
    <p:sldId id="296" r:id="rId7"/>
    <p:sldId id="298" r:id="rId8"/>
    <p:sldId id="299" r:id="rId9"/>
    <p:sldId id="297" r:id="rId10"/>
    <p:sldId id="300" r:id="rId11"/>
    <p:sldId id="301" r:id="rId12"/>
    <p:sldId id="303" r:id="rId13"/>
    <p:sldId id="302" r:id="rId14"/>
    <p:sldId id="304" r:id="rId15"/>
    <p:sldId id="305" r:id="rId16"/>
    <p:sldId id="306" r:id="rId17"/>
    <p:sldId id="308" r:id="rId18"/>
    <p:sldId id="309" r:id="rId19"/>
    <p:sldId id="310" r:id="rId20"/>
    <p:sldId id="311" r:id="rId21"/>
    <p:sldId id="312" r:id="rId22"/>
    <p:sldId id="313" r:id="rId23"/>
    <p:sldId id="315" r:id="rId24"/>
    <p:sldId id="314" r:id="rId25"/>
    <p:sldId id="316" r:id="rId26"/>
    <p:sldId id="317" r:id="rId27"/>
    <p:sldId id="318" r:id="rId28"/>
    <p:sldId id="319" r:id="rId29"/>
    <p:sldId id="320" r:id="rId30"/>
    <p:sldId id="259" r:id="rId31"/>
  </p:sldIdLst>
  <p:sldSz cx="9144000" cy="5143500" type="screen16x9"/>
  <p:notesSz cx="6858000" cy="9144000"/>
  <p:embeddedFontLst>
    <p:embeddedFont>
      <p:font typeface="Proxima Nova" panose="020B0604020202020204" charset="0"/>
      <p:regular r:id="rId33"/>
      <p:bold r:id="rId34"/>
      <p:italic r:id="rId35"/>
      <p:boldItalic r:id="rId36"/>
    </p:embeddedFont>
    <p:embeddedFont>
      <p:font typeface="Pangolin"/>
      <p:regular r:id="rId37"/>
    </p:embeddedFont>
    <p:embeddedFont>
      <p:font typeface="Inconsolata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96F0867-30E0-4615-8ACF-2524257CEC9B}">
  <a:tblStyle styleId="{C96F0867-30E0-4615-8ACF-2524257CEC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20" autoAdjust="0"/>
  </p:normalViewPr>
  <p:slideViewPr>
    <p:cSldViewPr snapToGrid="0">
      <p:cViewPr varScale="1">
        <p:scale>
          <a:sx n="59" d="100"/>
          <a:sy n="59" d="100"/>
        </p:scale>
        <p:origin x="102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1pPr>
            <a:lvl2pPr marL="914400" lvl="1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2pPr>
            <a:lvl3pPr marL="1371600" lvl="2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3pPr>
            <a:lvl4pPr marL="1828800" lvl="3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4pPr>
            <a:lvl5pPr marL="2286000" lvl="4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5pPr>
            <a:lvl6pPr marL="2743200" lvl="5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6pPr>
            <a:lvl7pPr marL="3200400" lvl="6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7pPr>
            <a:lvl8pPr marL="3657600" lvl="7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8pPr>
            <a:lvl9pPr marL="4114800" lvl="8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ED79-72BE-42B6-8B03-C87A28243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– 3308 Software Development Methods and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08304-F41B-4B27-993F-F480A6F2E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661" y="3188395"/>
            <a:ext cx="3486300" cy="784800"/>
          </a:xfrm>
        </p:spPr>
        <p:txBody>
          <a:bodyPr/>
          <a:lstStyle/>
          <a:p>
            <a:r>
              <a:rPr lang="en-US" dirty="0"/>
              <a:t>Lab 2 – Regular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FBC8C-DAA2-47F1-A50A-D2D817C70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81000"/>
            <a:ext cx="23812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7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4709DD-F6E1-4B2F-999B-ABAA7889F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212" y="508447"/>
            <a:ext cx="4955700" cy="81990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Anchors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D5226B-A6E0-43BC-9ECD-0170219C7F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33267132-7CF2-43D0-87FC-D7B01E8F554F}"/>
              </a:ext>
            </a:extLst>
          </p:cNvPr>
          <p:cNvSpPr txBox="1">
            <a:spLocks/>
          </p:cNvSpPr>
          <p:nvPr/>
        </p:nvSpPr>
        <p:spPr>
          <a:xfrm>
            <a:off x="995960" y="1328347"/>
            <a:ext cx="5268653" cy="471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Used </a:t>
            </a:r>
            <a:r>
              <a:rPr lang="en" sz="1800" i="0" dirty="0">
                <a:solidFill>
                  <a:srgbClr val="000000"/>
                </a:solidFill>
              </a:rPr>
              <a:t>to match at beginning or end of a line (or both)</a:t>
            </a:r>
          </a:p>
          <a:p>
            <a:pPr lvl="0">
              <a:buNone/>
            </a:pPr>
            <a:endParaRPr lang="en" sz="1800" i="0" dirty="0">
              <a:solidFill>
                <a:srgbClr val="000000"/>
              </a:solidFill>
            </a:endParaRPr>
          </a:p>
          <a:p>
            <a:pPr lvl="0">
              <a:buNone/>
            </a:pPr>
            <a:endParaRPr lang="en-US" sz="1800" i="0" dirty="0">
              <a:solidFill>
                <a:srgbClr val="000000"/>
              </a:solidFill>
            </a:endParaRPr>
          </a:p>
        </p:txBody>
      </p:sp>
      <p:pic>
        <p:nvPicPr>
          <p:cNvPr id="5" name="Shape 201">
            <a:extLst>
              <a:ext uri="{FF2B5EF4-FFF2-40B4-BE49-F238E27FC236}">
                <a16:creationId xmlns:a16="http://schemas.microsoft.com/office/drawing/2014/main" id="{82137576-9499-4DB1-9853-2159845735F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5960" y="2148247"/>
            <a:ext cx="741045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72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CF6064-E504-4CDE-B061-B0A0AE0D6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960" y="508447"/>
            <a:ext cx="4955700" cy="81990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Anchors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FD553-B89A-493C-8FF0-DCC5A69AAD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0EB6F9AA-F8D7-4B51-B92D-CDF482B1DEB6}"/>
              </a:ext>
            </a:extLst>
          </p:cNvPr>
          <p:cNvSpPr txBox="1">
            <a:spLocks/>
          </p:cNvSpPr>
          <p:nvPr/>
        </p:nvSpPr>
        <p:spPr>
          <a:xfrm>
            <a:off x="995960" y="1328347"/>
            <a:ext cx="7418465" cy="299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beat a brat on a boat </a:t>
            </a:r>
          </a:p>
          <a:p>
            <a:pPr lvl="0">
              <a:buNone/>
            </a:pPr>
            <a:endParaRPr lang="en-US" sz="1800" i="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What string is chosen with the below anchors? </a:t>
            </a:r>
          </a:p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1) ^b[</a:t>
            </a:r>
            <a:r>
              <a:rPr lang="en-US" sz="1800" i="0" dirty="0" err="1">
                <a:solidFill>
                  <a:srgbClr val="000000"/>
                </a:solidFill>
              </a:rPr>
              <a:t>eor</a:t>
            </a:r>
            <a:r>
              <a:rPr lang="en-US" sz="1800" i="0" dirty="0">
                <a:solidFill>
                  <a:srgbClr val="000000"/>
                </a:solidFill>
              </a:rPr>
              <a:t>]at</a:t>
            </a:r>
          </a:p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2) b[</a:t>
            </a:r>
            <a:r>
              <a:rPr lang="en-US" sz="1800" i="0" dirty="0" err="1">
                <a:solidFill>
                  <a:srgbClr val="000000"/>
                </a:solidFill>
              </a:rPr>
              <a:t>eor</a:t>
            </a:r>
            <a:r>
              <a:rPr lang="en-US" sz="1800" i="0" dirty="0">
                <a:solidFill>
                  <a:srgbClr val="000000"/>
                </a:solidFill>
              </a:rPr>
              <a:t>]at$</a:t>
            </a:r>
          </a:p>
          <a:p>
            <a:pPr lvl="0">
              <a:buNone/>
            </a:pPr>
            <a:endParaRPr lang="en-US" sz="180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9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CF6064-E504-4CDE-B061-B0A0AE0D6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960" y="508447"/>
            <a:ext cx="4955700" cy="81990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Anchors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FD553-B89A-493C-8FF0-DCC5A69AAD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0EB6F9AA-F8D7-4B51-B92D-CDF482B1DEB6}"/>
              </a:ext>
            </a:extLst>
          </p:cNvPr>
          <p:cNvSpPr txBox="1">
            <a:spLocks/>
          </p:cNvSpPr>
          <p:nvPr/>
        </p:nvSpPr>
        <p:spPr>
          <a:xfrm>
            <a:off x="995960" y="1328347"/>
            <a:ext cx="7418465" cy="299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beat a brat on a boat </a:t>
            </a:r>
          </a:p>
          <a:p>
            <a:pPr lvl="0">
              <a:buNone/>
            </a:pPr>
            <a:endParaRPr lang="en-US" sz="1800" i="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What string is chosen with the below anchors? </a:t>
            </a:r>
          </a:p>
          <a:p>
            <a:pPr>
              <a:buNone/>
            </a:pPr>
            <a:r>
              <a:rPr lang="en-US" sz="1800" i="0" dirty="0">
                <a:solidFill>
                  <a:srgbClr val="000000"/>
                </a:solidFill>
              </a:rPr>
              <a:t>1) ^b[</a:t>
            </a:r>
            <a:r>
              <a:rPr lang="en-US" sz="1800" i="0" dirty="0" err="1">
                <a:solidFill>
                  <a:srgbClr val="000000"/>
                </a:solidFill>
              </a:rPr>
              <a:t>eor</a:t>
            </a:r>
            <a:r>
              <a:rPr lang="en-US" sz="1800" i="0" dirty="0">
                <a:solidFill>
                  <a:srgbClr val="000000"/>
                </a:solidFill>
              </a:rPr>
              <a:t>]at	</a:t>
            </a:r>
            <a:r>
              <a:rPr lang="en-US" sz="1800" i="0" dirty="0">
                <a:solidFill>
                  <a:srgbClr val="00B050"/>
                </a:solidFill>
              </a:rPr>
              <a:t>beat</a:t>
            </a:r>
            <a:r>
              <a:rPr lang="en-US" sz="1800" i="0" dirty="0">
                <a:solidFill>
                  <a:srgbClr val="000000"/>
                </a:solidFill>
              </a:rPr>
              <a:t> a brat on a boat </a:t>
            </a:r>
          </a:p>
          <a:p>
            <a:pPr>
              <a:buNone/>
            </a:pPr>
            <a:r>
              <a:rPr lang="en-US" sz="1800" i="0" dirty="0">
                <a:solidFill>
                  <a:srgbClr val="000000"/>
                </a:solidFill>
              </a:rPr>
              <a:t>2) b[</a:t>
            </a:r>
            <a:r>
              <a:rPr lang="en-US" sz="1800" i="0" dirty="0" err="1">
                <a:solidFill>
                  <a:srgbClr val="000000"/>
                </a:solidFill>
              </a:rPr>
              <a:t>eor</a:t>
            </a:r>
            <a:r>
              <a:rPr lang="en-US" sz="1800" i="0" dirty="0">
                <a:solidFill>
                  <a:srgbClr val="000000"/>
                </a:solidFill>
              </a:rPr>
              <a:t>]at$	beat a brat on a </a:t>
            </a:r>
            <a:r>
              <a:rPr lang="en-US" sz="1800" i="0" dirty="0">
                <a:solidFill>
                  <a:srgbClr val="00B050"/>
                </a:solidFill>
              </a:rPr>
              <a:t>boat</a:t>
            </a:r>
            <a:r>
              <a:rPr lang="en-US" sz="1800" i="0" dirty="0">
                <a:solidFill>
                  <a:srgbClr val="000000"/>
                </a:solidFill>
              </a:rPr>
              <a:t> </a:t>
            </a:r>
          </a:p>
          <a:p>
            <a:pPr lvl="0">
              <a:buNone/>
            </a:pPr>
            <a:endParaRPr lang="en-US" sz="1800" i="0" dirty="0">
              <a:solidFill>
                <a:srgbClr val="000000"/>
              </a:solidFill>
            </a:endParaRPr>
          </a:p>
          <a:p>
            <a:pPr lvl="0">
              <a:buNone/>
            </a:pPr>
            <a:endParaRPr lang="en-US" sz="180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6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CF6064-E504-4CDE-B061-B0A0AE0D6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960" y="508447"/>
            <a:ext cx="4955700" cy="81990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Group Operator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FD553-B89A-493C-8FF0-DCC5A69AAD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0EB6F9AA-F8D7-4B51-B92D-CDF482B1DEB6}"/>
              </a:ext>
            </a:extLst>
          </p:cNvPr>
          <p:cNvSpPr txBox="1">
            <a:spLocks/>
          </p:cNvSpPr>
          <p:nvPr/>
        </p:nvSpPr>
        <p:spPr>
          <a:xfrm>
            <a:off x="908411" y="1328347"/>
            <a:ext cx="7807614" cy="299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lvl="0">
              <a:buNone/>
            </a:pPr>
            <a:r>
              <a:rPr lang="en" sz="1800" i="0" dirty="0">
                <a:solidFill>
                  <a:srgbClr val="000000"/>
                </a:solidFill>
              </a:rPr>
              <a:t>In the group operator, when a group of characters is enclosed in parentheses, the next operator applies to the whole group, not only the previous characters.</a:t>
            </a:r>
          </a:p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Which string is the correct match for </a:t>
            </a:r>
            <a:r>
              <a:rPr lang="en" sz="1800" i="0" dirty="0">
                <a:solidFill>
                  <a:srgbClr val="000000"/>
                </a:solidFill>
              </a:rPr>
              <a:t> A(BC){ 3 }D  	  </a:t>
            </a:r>
          </a:p>
          <a:p>
            <a:pPr lvl="0">
              <a:buNone/>
            </a:pPr>
            <a:r>
              <a:rPr lang="en" sz="1800" i="0" dirty="0">
                <a:solidFill>
                  <a:srgbClr val="000000"/>
                </a:solidFill>
              </a:rPr>
              <a:t>ABCBCBCD </a:t>
            </a:r>
          </a:p>
          <a:p>
            <a:pPr lvl="0">
              <a:buNone/>
            </a:pPr>
            <a:r>
              <a:rPr lang="en" sz="1800" i="0" dirty="0">
                <a:solidFill>
                  <a:srgbClr val="000000"/>
                </a:solidFill>
              </a:rPr>
              <a:t>ABCCBCF</a:t>
            </a:r>
          </a:p>
          <a:p>
            <a:pPr lvl="0">
              <a:buNone/>
            </a:pPr>
            <a:r>
              <a:rPr lang="en" sz="1800" i="0" dirty="0">
                <a:solidFill>
                  <a:srgbClr val="000000"/>
                </a:solidFill>
              </a:rPr>
              <a:t>ABBCBCBCD</a:t>
            </a:r>
          </a:p>
          <a:p>
            <a:pPr lvl="0">
              <a:buNone/>
            </a:pPr>
            <a:endParaRPr lang="en" sz="1800" i="0" dirty="0">
              <a:solidFill>
                <a:srgbClr val="000000"/>
              </a:solidFill>
            </a:endParaRPr>
          </a:p>
          <a:p>
            <a:pPr lvl="0">
              <a:buNone/>
            </a:pPr>
            <a:endParaRPr lang="en-US" sz="180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5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CF6064-E504-4CDE-B061-B0A0AE0D6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960" y="508447"/>
            <a:ext cx="4955700" cy="81990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Group Operator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FD553-B89A-493C-8FF0-DCC5A69AAD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0EB6F9AA-F8D7-4B51-B92D-CDF482B1DEB6}"/>
              </a:ext>
            </a:extLst>
          </p:cNvPr>
          <p:cNvSpPr txBox="1">
            <a:spLocks/>
          </p:cNvSpPr>
          <p:nvPr/>
        </p:nvSpPr>
        <p:spPr>
          <a:xfrm>
            <a:off x="908411" y="1328347"/>
            <a:ext cx="7807614" cy="299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lvl="0">
              <a:buNone/>
            </a:pPr>
            <a:r>
              <a:rPr lang="en" sz="1800" i="0" dirty="0">
                <a:solidFill>
                  <a:srgbClr val="000000"/>
                </a:solidFill>
              </a:rPr>
              <a:t>In the group operator, when a group of characters is enclosed in parentheses, the next operator applies to the whole group, not only the previous characters.</a:t>
            </a:r>
          </a:p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Which string is the correct match for </a:t>
            </a:r>
            <a:r>
              <a:rPr lang="en" sz="1800" i="0" dirty="0">
                <a:solidFill>
                  <a:srgbClr val="000000"/>
                </a:solidFill>
              </a:rPr>
              <a:t> A(BC){ 3 }D  	  </a:t>
            </a:r>
          </a:p>
          <a:p>
            <a:pPr lvl="0">
              <a:buNone/>
            </a:pPr>
            <a:r>
              <a:rPr lang="en" sz="1800" i="0" dirty="0">
                <a:solidFill>
                  <a:srgbClr val="00B050"/>
                </a:solidFill>
              </a:rPr>
              <a:t>ABCBCBCD</a:t>
            </a:r>
            <a:r>
              <a:rPr lang="en" sz="1800" i="0" dirty="0">
                <a:solidFill>
                  <a:srgbClr val="000000"/>
                </a:solidFill>
              </a:rPr>
              <a:t> </a:t>
            </a:r>
          </a:p>
          <a:p>
            <a:pPr lvl="0">
              <a:buNone/>
            </a:pPr>
            <a:r>
              <a:rPr lang="en" sz="1800" i="0" dirty="0">
                <a:solidFill>
                  <a:srgbClr val="000000"/>
                </a:solidFill>
              </a:rPr>
              <a:t>ABCCBCF</a:t>
            </a:r>
          </a:p>
          <a:p>
            <a:pPr lvl="0">
              <a:buNone/>
            </a:pPr>
            <a:r>
              <a:rPr lang="en" sz="1800" i="0" dirty="0">
                <a:solidFill>
                  <a:srgbClr val="000000"/>
                </a:solidFill>
              </a:rPr>
              <a:t>ABBCBCBCD</a:t>
            </a:r>
          </a:p>
          <a:p>
            <a:pPr lvl="0">
              <a:buNone/>
            </a:pPr>
            <a:endParaRPr lang="en" sz="800" i="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" sz="1800" i="0" dirty="0">
                <a:solidFill>
                  <a:srgbClr val="000000"/>
                </a:solidFill>
              </a:rPr>
              <a:t>{ m , n } -- matches previous character/atom m to n times</a:t>
            </a:r>
          </a:p>
          <a:p>
            <a:pPr lvl="0">
              <a:buNone/>
            </a:pPr>
            <a:endParaRPr lang="en" sz="1800" i="0" dirty="0">
              <a:solidFill>
                <a:srgbClr val="000000"/>
              </a:solidFill>
            </a:endParaRPr>
          </a:p>
          <a:p>
            <a:pPr lvl="0">
              <a:buNone/>
            </a:pPr>
            <a:endParaRPr lang="en" sz="1800" i="0" dirty="0">
              <a:solidFill>
                <a:srgbClr val="000000"/>
              </a:solidFill>
            </a:endParaRPr>
          </a:p>
          <a:p>
            <a:pPr lvl="0">
              <a:buNone/>
            </a:pPr>
            <a:endParaRPr lang="en-US" sz="180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4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CF6064-E504-4CDE-B061-B0A0AE0D6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959" y="508447"/>
            <a:ext cx="6815351" cy="819900"/>
          </a:xfrm>
        </p:spPr>
        <p:txBody>
          <a:bodyPr/>
          <a:lstStyle/>
          <a:p>
            <a:pPr marL="38100" indent="0">
              <a:buNone/>
            </a:pPr>
            <a:r>
              <a:rPr lang="en-US" dirty="0" err="1"/>
              <a:t>ShortForm</a:t>
            </a:r>
            <a:r>
              <a:rPr lang="en-US" dirty="0"/>
              <a:t> Repetition Operators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FD553-B89A-493C-8FF0-DCC5A69AAD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0EB6F9AA-F8D7-4B51-B92D-CDF482B1DEB6}"/>
              </a:ext>
            </a:extLst>
          </p:cNvPr>
          <p:cNvSpPr txBox="1">
            <a:spLocks/>
          </p:cNvSpPr>
          <p:nvPr/>
        </p:nvSpPr>
        <p:spPr>
          <a:xfrm>
            <a:off x="995959" y="1153249"/>
            <a:ext cx="7807614" cy="299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lvl="0">
              <a:buNone/>
            </a:pPr>
            <a:r>
              <a:rPr lang="en" sz="1800" i="0" dirty="0">
                <a:solidFill>
                  <a:srgbClr val="000000"/>
                </a:solidFill>
              </a:rPr>
              <a:t>[  ]*	     -	0 or more	 </a:t>
            </a:r>
          </a:p>
          <a:p>
            <a:pPr lvl="0">
              <a:buNone/>
            </a:pPr>
            <a:r>
              <a:rPr lang="en" sz="1800" i="0" dirty="0">
                <a:solidFill>
                  <a:srgbClr val="000000"/>
                </a:solidFill>
              </a:rPr>
              <a:t>[  ]+	     -	1 or more	 </a:t>
            </a:r>
          </a:p>
          <a:p>
            <a:pPr lvl="0">
              <a:buNone/>
            </a:pPr>
            <a:r>
              <a:rPr lang="en" sz="1800" i="0" dirty="0">
                <a:solidFill>
                  <a:srgbClr val="000000"/>
                </a:solidFill>
              </a:rPr>
              <a:t>[  ]?      -	0 or 1</a:t>
            </a:r>
          </a:p>
        </p:txBody>
      </p:sp>
      <p:pic>
        <p:nvPicPr>
          <p:cNvPr id="5" name="Shape 235">
            <a:extLst>
              <a:ext uri="{FF2B5EF4-FFF2-40B4-BE49-F238E27FC236}">
                <a16:creationId xmlns:a16="http://schemas.microsoft.com/office/drawing/2014/main" id="{BF03C516-713D-4D05-A6BA-8944FCB2FD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056" y="2407064"/>
            <a:ext cx="6750253" cy="2106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6346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CF6064-E504-4CDE-B061-B0A0AE0D6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959" y="508447"/>
            <a:ext cx="6815351" cy="81990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What do these regex do?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FD553-B89A-493C-8FF0-DCC5A69AAD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0EB6F9AA-F8D7-4B51-B92D-CDF482B1DEB6}"/>
              </a:ext>
            </a:extLst>
          </p:cNvPr>
          <p:cNvSpPr txBox="1">
            <a:spLocks/>
          </p:cNvSpPr>
          <p:nvPr/>
        </p:nvSpPr>
        <p:spPr>
          <a:xfrm>
            <a:off x="1122461" y="1474262"/>
            <a:ext cx="7807614" cy="299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>
              <a:buNone/>
            </a:pPr>
            <a:r>
              <a:rPr lang="en" sz="1800" i="0" dirty="0">
                <a:solidFill>
                  <a:srgbClr val="000000"/>
                </a:solidFill>
              </a:rPr>
              <a:t>[0-9aeiou]$</a:t>
            </a:r>
          </a:p>
          <a:p>
            <a:pPr>
              <a:buNone/>
            </a:pPr>
            <a:endParaRPr lang="en" sz="1800" i="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" sz="1800" i="0" dirty="0">
                <a:solidFill>
                  <a:srgbClr val="000000"/>
                </a:solidFill>
              </a:rPr>
              <a:t>^[^0-9aeiou]</a:t>
            </a:r>
          </a:p>
          <a:p>
            <a:pPr lvl="0">
              <a:buNone/>
            </a:pPr>
            <a:endParaRPr lang="en" sz="180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4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CF6064-E504-4CDE-B061-B0A0AE0D6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959" y="508447"/>
            <a:ext cx="6815351" cy="81990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What do these regex do?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FD553-B89A-493C-8FF0-DCC5A69AAD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0EB6F9AA-F8D7-4B51-B92D-CDF482B1DEB6}"/>
              </a:ext>
            </a:extLst>
          </p:cNvPr>
          <p:cNvSpPr txBox="1">
            <a:spLocks/>
          </p:cNvSpPr>
          <p:nvPr/>
        </p:nvSpPr>
        <p:spPr>
          <a:xfrm>
            <a:off x="1122461" y="1474262"/>
            <a:ext cx="7807614" cy="299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>
              <a:buNone/>
            </a:pPr>
            <a:r>
              <a:rPr lang="en" sz="1800" i="0" dirty="0">
                <a:solidFill>
                  <a:srgbClr val="000000"/>
                </a:solidFill>
              </a:rPr>
              <a:t>[0-9aeiou]$</a:t>
            </a:r>
          </a:p>
          <a:p>
            <a:pPr>
              <a:buNone/>
            </a:pPr>
            <a:r>
              <a:rPr lang="en" sz="1800" i="0" dirty="0">
                <a:solidFill>
                  <a:srgbClr val="00B050"/>
                </a:solidFill>
              </a:rPr>
              <a:t>Matches if the line ends in a vowel or a number</a:t>
            </a:r>
          </a:p>
          <a:p>
            <a:pPr>
              <a:buNone/>
            </a:pPr>
            <a:endParaRPr lang="en" sz="1800" i="0" dirty="0">
              <a:solidFill>
                <a:srgbClr val="000000"/>
              </a:solidFill>
            </a:endParaRPr>
          </a:p>
          <a:p>
            <a:pPr>
              <a:buNone/>
            </a:pPr>
            <a:endParaRPr lang="en" sz="1800" i="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" sz="1800" i="0" dirty="0">
                <a:solidFill>
                  <a:srgbClr val="000000"/>
                </a:solidFill>
              </a:rPr>
              <a:t>^[^0-9aeiou]</a:t>
            </a:r>
          </a:p>
          <a:p>
            <a:pPr>
              <a:buNone/>
            </a:pPr>
            <a:r>
              <a:rPr lang="en" sz="1800" i="0" dirty="0">
                <a:solidFill>
                  <a:srgbClr val="00B050"/>
                </a:solidFill>
              </a:rPr>
              <a:t>Matches if the line begins with anything but a vowel or a number</a:t>
            </a:r>
          </a:p>
          <a:p>
            <a:pPr>
              <a:buNone/>
            </a:pPr>
            <a:endParaRPr lang="en" sz="1800" i="0" dirty="0">
              <a:solidFill>
                <a:srgbClr val="000000"/>
              </a:solidFill>
            </a:endParaRPr>
          </a:p>
          <a:p>
            <a:pPr lvl="0">
              <a:buNone/>
            </a:pPr>
            <a:endParaRPr lang="en" sz="180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320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1D47B4-D7D0-4F6F-869C-6BCC23DDB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305" y="419650"/>
            <a:ext cx="4955700" cy="81990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3DCFD-9931-4A4E-9DE5-E9ABDAEB77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1B314877-A342-479D-831D-792385CC2AFF}"/>
              </a:ext>
            </a:extLst>
          </p:cNvPr>
          <p:cNvSpPr txBox="1">
            <a:spLocks/>
          </p:cNvSpPr>
          <p:nvPr/>
        </p:nvSpPr>
        <p:spPr>
          <a:xfrm>
            <a:off x="908411" y="1328347"/>
            <a:ext cx="7807614" cy="299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Used for pattern matching and replacement</a:t>
            </a:r>
          </a:p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Enables editing of files without opening vi or emacs</a:t>
            </a:r>
          </a:p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Allows applying same change on multiple files</a:t>
            </a:r>
          </a:p>
          <a:p>
            <a:pPr lvl="0">
              <a:buNone/>
            </a:pPr>
            <a:endParaRPr lang="en-US" sz="1800" i="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Syntax: </a:t>
            </a:r>
          </a:p>
          <a:p>
            <a:pPr lvl="0">
              <a:buNone/>
            </a:pPr>
            <a:r>
              <a:rPr lang="en" sz="1800" b="1" i="0" dirty="0">
                <a:solidFill>
                  <a:srgbClr val="000000"/>
                </a:solidFill>
              </a:rPr>
              <a:t>sed 's/find/replace/' filename</a:t>
            </a:r>
          </a:p>
          <a:p>
            <a:pPr lvl="0">
              <a:buNone/>
            </a:pPr>
            <a:r>
              <a:rPr lang="en" sz="1800" i="0" dirty="0">
                <a:solidFill>
                  <a:srgbClr val="000000"/>
                </a:solidFill>
              </a:rPr>
              <a:t> Find the </a:t>
            </a:r>
            <a:r>
              <a:rPr lang="en-US" sz="1800" i="0" dirty="0">
                <a:solidFill>
                  <a:srgbClr val="000000"/>
                </a:solidFill>
              </a:rPr>
              <a:t>string </a:t>
            </a:r>
            <a:r>
              <a:rPr lang="en" sz="1800" i="0" dirty="0">
                <a:solidFill>
                  <a:srgbClr val="000000"/>
                </a:solidFill>
              </a:rPr>
              <a:t>pattern and replace with another pattern </a:t>
            </a:r>
          </a:p>
          <a:p>
            <a:pPr lvl="0">
              <a:buNone/>
            </a:pPr>
            <a:r>
              <a:rPr lang="en" sz="1800" i="0" dirty="0">
                <a:solidFill>
                  <a:srgbClr val="000000"/>
                </a:solidFill>
              </a:rPr>
              <a:t> </a:t>
            </a:r>
            <a:r>
              <a:rPr lang="en-US" sz="1800" i="0" dirty="0">
                <a:solidFill>
                  <a:srgbClr val="000000"/>
                </a:solidFill>
              </a:rPr>
              <a:t>If </a:t>
            </a:r>
            <a:r>
              <a:rPr lang="en" sz="1800" i="0" dirty="0">
                <a:solidFill>
                  <a:srgbClr val="000000"/>
                </a:solidFill>
              </a:rPr>
              <a:t>replace is left empty, the pattern/element found gets deleted</a:t>
            </a:r>
            <a:endParaRPr lang="en-US" sz="180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24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115D0-8F11-4ED2-A489-448937168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411" y="508447"/>
            <a:ext cx="4955700" cy="81990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Exercise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991769-B28E-4E22-94C6-E01CD1F50F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BA8F4EDB-D231-4DC9-8DE5-E29077BCC969}"/>
              </a:ext>
            </a:extLst>
          </p:cNvPr>
          <p:cNvSpPr txBox="1">
            <a:spLocks/>
          </p:cNvSpPr>
          <p:nvPr/>
        </p:nvSpPr>
        <p:spPr>
          <a:xfrm>
            <a:off x="1122461" y="1328347"/>
            <a:ext cx="7807614" cy="299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Create file with the below content: </a:t>
            </a:r>
          </a:p>
          <a:p>
            <a:pPr>
              <a:buNone/>
            </a:pPr>
            <a:endParaRPr lang="en" sz="1800" i="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" sz="1800" i="0" dirty="0">
                <a:solidFill>
                  <a:srgbClr val="00B050"/>
                </a:solidFill>
              </a:rPr>
              <a:t>Linu</a:t>
            </a:r>
            <a:r>
              <a:rPr lang="en-US" sz="1800" i="0" dirty="0">
                <a:solidFill>
                  <a:srgbClr val="00B050"/>
                </a:solidFill>
              </a:rPr>
              <a:t>x</a:t>
            </a:r>
          </a:p>
          <a:p>
            <a:pPr>
              <a:buNone/>
            </a:pPr>
            <a:r>
              <a:rPr lang="en" sz="1800" i="0" dirty="0">
                <a:solidFill>
                  <a:srgbClr val="00B050"/>
                </a:solidFill>
              </a:rPr>
              <a:t>Solari</a:t>
            </a:r>
            <a:r>
              <a:rPr lang="en-US" sz="1800" i="0" dirty="0">
                <a:solidFill>
                  <a:srgbClr val="00B050"/>
                </a:solidFill>
              </a:rPr>
              <a:t>s</a:t>
            </a:r>
          </a:p>
          <a:p>
            <a:pPr>
              <a:buNone/>
            </a:pPr>
            <a:r>
              <a:rPr lang="en" sz="1800" i="0" dirty="0">
                <a:solidFill>
                  <a:srgbClr val="00B050"/>
                </a:solidFill>
              </a:rPr>
              <a:t>Ubuntu</a:t>
            </a:r>
          </a:p>
          <a:p>
            <a:pPr>
              <a:buNone/>
            </a:pPr>
            <a:r>
              <a:rPr lang="en" sz="1800" i="0" dirty="0">
                <a:solidFill>
                  <a:srgbClr val="00B050"/>
                </a:solidFill>
              </a:rPr>
              <a:t>Fedora</a:t>
            </a:r>
          </a:p>
          <a:p>
            <a:pPr>
              <a:buNone/>
            </a:pPr>
            <a:r>
              <a:rPr lang="en" sz="1800" i="0" dirty="0">
                <a:solidFill>
                  <a:srgbClr val="00B050"/>
                </a:solidFill>
              </a:rPr>
              <a:t>RedHat</a:t>
            </a:r>
          </a:p>
          <a:p>
            <a:pPr lvl="0">
              <a:buNone/>
            </a:pPr>
            <a:endParaRPr lang="en-US" sz="180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2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F80F8C-F081-4EF4-B655-502197D7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508" y="508447"/>
            <a:ext cx="6205393" cy="819900"/>
          </a:xfrm>
        </p:spPr>
        <p:txBody>
          <a:bodyPr/>
          <a:lstStyle/>
          <a:p>
            <a:pPr marL="38100" indent="0">
              <a:buNone/>
            </a:pPr>
            <a:r>
              <a:rPr lang="en" dirty="0"/>
              <a:t>Regex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450C9-5FCA-4B2A-B1A6-F2A75EE049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4F410744-013B-446E-9B08-128F5CDDA483}"/>
              </a:ext>
            </a:extLst>
          </p:cNvPr>
          <p:cNvSpPr txBox="1">
            <a:spLocks/>
          </p:cNvSpPr>
          <p:nvPr/>
        </p:nvSpPr>
        <p:spPr>
          <a:xfrm>
            <a:off x="846918" y="1328347"/>
            <a:ext cx="7285405" cy="270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lvl="0">
              <a:buNone/>
            </a:pPr>
            <a:r>
              <a:rPr lang="en" sz="1800" i="0" dirty="0">
                <a:solidFill>
                  <a:srgbClr val="000000"/>
                </a:solidFill>
              </a:rPr>
              <a:t>A regular expression (regex for short) is a special text string for describing a search pattern.</a:t>
            </a:r>
          </a:p>
          <a:p>
            <a:pPr lvl="0">
              <a:buNone/>
            </a:pPr>
            <a:r>
              <a:rPr lang="en" sz="1800" b="1" i="0" dirty="0">
                <a:solidFill>
                  <a:srgbClr val="000000"/>
                </a:solidFill>
              </a:rPr>
              <a:t> Used by</a:t>
            </a:r>
          </a:p>
          <a:p>
            <a:pPr marL="514350" lvl="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i="0" dirty="0">
                <a:solidFill>
                  <a:srgbClr val="000000"/>
                </a:solidFill>
              </a:rPr>
              <a:t>grep  - “</a:t>
            </a:r>
            <a:r>
              <a:rPr lang="en" sz="1800" b="1" i="0" dirty="0">
                <a:solidFill>
                  <a:srgbClr val="000000"/>
                </a:solidFill>
              </a:rPr>
              <a:t>G</a:t>
            </a:r>
            <a:r>
              <a:rPr lang="en-US" sz="1800" i="0" dirty="0" err="1">
                <a:solidFill>
                  <a:srgbClr val="000000"/>
                </a:solidFill>
              </a:rPr>
              <a:t>lobally</a:t>
            </a:r>
            <a:r>
              <a:rPr lang="en" sz="1800" i="0" dirty="0">
                <a:solidFill>
                  <a:srgbClr val="000000"/>
                </a:solidFill>
              </a:rPr>
              <a:t> </a:t>
            </a:r>
            <a:r>
              <a:rPr lang="en-US" sz="1800" i="0" dirty="0">
                <a:solidFill>
                  <a:srgbClr val="000000"/>
                </a:solidFill>
              </a:rPr>
              <a:t>search a </a:t>
            </a:r>
            <a:r>
              <a:rPr lang="en" sz="1800" b="1" i="0" dirty="0">
                <a:solidFill>
                  <a:srgbClr val="000000"/>
                </a:solidFill>
              </a:rPr>
              <a:t>R</a:t>
            </a:r>
            <a:r>
              <a:rPr lang="en" sz="1800" i="0" dirty="0">
                <a:solidFill>
                  <a:srgbClr val="000000"/>
                </a:solidFill>
              </a:rPr>
              <a:t>egular </a:t>
            </a:r>
            <a:r>
              <a:rPr lang="en" sz="1800" b="1" i="0" dirty="0">
                <a:solidFill>
                  <a:srgbClr val="000000"/>
                </a:solidFill>
              </a:rPr>
              <a:t>E</a:t>
            </a:r>
            <a:r>
              <a:rPr lang="en" sz="1800" i="0" dirty="0">
                <a:solidFill>
                  <a:srgbClr val="000000"/>
                </a:solidFill>
              </a:rPr>
              <a:t>xpression and </a:t>
            </a:r>
            <a:r>
              <a:rPr lang="en" sz="1800" b="1" i="0" dirty="0">
                <a:solidFill>
                  <a:srgbClr val="000000"/>
                </a:solidFill>
              </a:rPr>
              <a:t>P</a:t>
            </a:r>
            <a:r>
              <a:rPr lang="en" sz="1800" i="0" dirty="0">
                <a:solidFill>
                  <a:srgbClr val="000000"/>
                </a:solidFill>
              </a:rPr>
              <a:t>rint”</a:t>
            </a:r>
          </a:p>
          <a:p>
            <a:pPr marL="514350" lvl="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i="0" dirty="0">
                <a:solidFill>
                  <a:srgbClr val="000000"/>
                </a:solidFill>
              </a:rPr>
              <a:t>sed -  “</a:t>
            </a:r>
            <a:r>
              <a:rPr lang="en-US" sz="1800" b="1" i="0" dirty="0">
                <a:solidFill>
                  <a:srgbClr val="000000"/>
                </a:solidFill>
              </a:rPr>
              <a:t>S</a:t>
            </a:r>
            <a:r>
              <a:rPr lang="en-US" sz="1800" i="0" dirty="0">
                <a:solidFill>
                  <a:srgbClr val="000000"/>
                </a:solidFill>
              </a:rPr>
              <a:t>tream </a:t>
            </a:r>
            <a:r>
              <a:rPr lang="en-US" sz="1800" b="1" i="0" dirty="0">
                <a:solidFill>
                  <a:srgbClr val="000000"/>
                </a:solidFill>
              </a:rPr>
              <a:t>Ed</a:t>
            </a:r>
            <a:r>
              <a:rPr lang="en-US" sz="1800" i="0" dirty="0">
                <a:solidFill>
                  <a:srgbClr val="000000"/>
                </a:solidFill>
              </a:rPr>
              <a:t>itor”</a:t>
            </a:r>
          </a:p>
          <a:p>
            <a:pPr marL="514350" lvl="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i="0" dirty="0">
                <a:solidFill>
                  <a:srgbClr val="000000"/>
                </a:solidFill>
              </a:rPr>
              <a:t>awk – </a:t>
            </a:r>
            <a:r>
              <a:rPr lang="en-US" sz="1800" i="0" dirty="0">
                <a:solidFill>
                  <a:srgbClr val="000000"/>
                </a:solidFill>
              </a:rPr>
              <a:t>developed by Alfred </a:t>
            </a:r>
            <a:r>
              <a:rPr lang="en-US" sz="1800" b="1" i="0" dirty="0" err="1">
                <a:solidFill>
                  <a:srgbClr val="000000"/>
                </a:solidFill>
              </a:rPr>
              <a:t>A</a:t>
            </a:r>
            <a:r>
              <a:rPr lang="en-US" sz="1800" i="0" dirty="0" err="1">
                <a:solidFill>
                  <a:srgbClr val="000000"/>
                </a:solidFill>
              </a:rPr>
              <a:t>ho</a:t>
            </a:r>
            <a:r>
              <a:rPr lang="en-US" sz="1800" i="0" dirty="0">
                <a:solidFill>
                  <a:srgbClr val="000000"/>
                </a:solidFill>
              </a:rPr>
              <a:t>, Peter </a:t>
            </a:r>
            <a:r>
              <a:rPr lang="en-US" sz="1800" b="1" i="0" dirty="0">
                <a:solidFill>
                  <a:srgbClr val="000000"/>
                </a:solidFill>
              </a:rPr>
              <a:t>W</a:t>
            </a:r>
            <a:r>
              <a:rPr lang="en-US" sz="1800" i="0" dirty="0">
                <a:solidFill>
                  <a:srgbClr val="000000"/>
                </a:solidFill>
              </a:rPr>
              <a:t>einberger, and Brian </a:t>
            </a:r>
            <a:r>
              <a:rPr lang="en-US" sz="1800" b="1" i="0" dirty="0">
                <a:solidFill>
                  <a:srgbClr val="000000"/>
                </a:solidFill>
              </a:rPr>
              <a:t>K</a:t>
            </a:r>
            <a:r>
              <a:rPr lang="en-US" sz="1800" i="0" dirty="0">
                <a:solidFill>
                  <a:srgbClr val="000000"/>
                </a:solidFill>
              </a:rPr>
              <a:t>ernighan</a:t>
            </a:r>
            <a:endParaRPr lang="en" sz="180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19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115D0-8F11-4ED2-A489-448937168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411" y="508447"/>
            <a:ext cx="4955700" cy="81990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Exercise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991769-B28E-4E22-94C6-E01CD1F50F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BA8F4EDB-D231-4DC9-8DE5-E29077BCC969}"/>
              </a:ext>
            </a:extLst>
          </p:cNvPr>
          <p:cNvSpPr txBox="1">
            <a:spLocks/>
          </p:cNvSpPr>
          <p:nvPr/>
        </p:nvSpPr>
        <p:spPr>
          <a:xfrm>
            <a:off x="908411" y="1328347"/>
            <a:ext cx="6893172" cy="299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>
              <a:buNone/>
            </a:pPr>
            <a:r>
              <a:rPr lang="en-US" sz="1800" i="0" dirty="0">
                <a:solidFill>
                  <a:srgbClr val="000000"/>
                </a:solidFill>
              </a:rPr>
              <a:t> </a:t>
            </a:r>
            <a:r>
              <a:rPr lang="en" sz="1800" i="0" dirty="0">
                <a:solidFill>
                  <a:srgbClr val="000000"/>
                </a:solidFill>
              </a:rPr>
              <a:t>sed 's/a//' filename </a:t>
            </a:r>
            <a:r>
              <a:rPr lang="en" sz="1800" dirty="0">
                <a:solidFill>
                  <a:srgbClr val="000000"/>
                </a:solidFill>
              </a:rPr>
              <a:t>=&gt; </a:t>
            </a:r>
            <a:r>
              <a:rPr lang="en" sz="1800" i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Remove</a:t>
            </a:r>
            <a:r>
              <a:rPr lang="en-US" sz="1800" i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800" i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the first occurrence of 'a' in every line of the file</a:t>
            </a:r>
            <a:endParaRPr lang="en-US" sz="1800" i="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" sz="1800" i="0" dirty="0">
                <a:solidFill>
                  <a:srgbClr val="00B050"/>
                </a:solidFill>
              </a:rPr>
              <a:t>Linux</a:t>
            </a:r>
          </a:p>
          <a:p>
            <a:pPr>
              <a:buNone/>
            </a:pPr>
            <a:r>
              <a:rPr lang="en" sz="1800" i="0" dirty="0">
                <a:solidFill>
                  <a:srgbClr val="00B050"/>
                </a:solidFill>
              </a:rPr>
              <a:t>Solris</a:t>
            </a:r>
          </a:p>
          <a:p>
            <a:pPr>
              <a:buNone/>
            </a:pPr>
            <a:r>
              <a:rPr lang="en" sz="1800" i="0" dirty="0">
                <a:solidFill>
                  <a:srgbClr val="00B050"/>
                </a:solidFill>
              </a:rPr>
              <a:t>Ubuntu</a:t>
            </a:r>
          </a:p>
          <a:p>
            <a:pPr>
              <a:buNone/>
            </a:pPr>
            <a:r>
              <a:rPr lang="en" sz="1800" i="0" dirty="0">
                <a:solidFill>
                  <a:srgbClr val="00B050"/>
                </a:solidFill>
              </a:rPr>
              <a:t>Fedor</a:t>
            </a:r>
          </a:p>
          <a:p>
            <a:pPr>
              <a:buNone/>
            </a:pPr>
            <a:r>
              <a:rPr lang="en" sz="1800" i="0" dirty="0">
                <a:solidFill>
                  <a:srgbClr val="00B050"/>
                </a:solidFill>
              </a:rPr>
              <a:t>RedHt</a:t>
            </a:r>
          </a:p>
          <a:p>
            <a:pPr>
              <a:buNone/>
            </a:pPr>
            <a:endParaRPr lang="en" sz="800" i="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" sz="1800" i="0" dirty="0">
                <a:solidFill>
                  <a:srgbClr val="000000"/>
                </a:solidFill>
              </a:rPr>
              <a:t>sed 's/a//g' file =&gt; </a:t>
            </a:r>
            <a:r>
              <a:rPr lang="en-US" sz="1800" i="0" dirty="0">
                <a:solidFill>
                  <a:srgbClr val="000000"/>
                </a:solidFill>
              </a:rPr>
              <a:t>For changes to be reflected globally</a:t>
            </a:r>
            <a:endParaRPr lang="en" sz="1800" i="0" dirty="0">
              <a:solidFill>
                <a:srgbClr val="000000"/>
              </a:solidFill>
            </a:endParaRPr>
          </a:p>
          <a:p>
            <a:pPr lvl="0">
              <a:buNone/>
            </a:pPr>
            <a:endParaRPr lang="en-US" sz="180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908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115D0-8F11-4ED2-A489-448937168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411" y="508447"/>
            <a:ext cx="4955700" cy="81990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Exercise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991769-B28E-4E22-94C6-E01CD1F50F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BA8F4EDB-D231-4DC9-8DE5-E29077BCC969}"/>
              </a:ext>
            </a:extLst>
          </p:cNvPr>
          <p:cNvSpPr txBox="1">
            <a:spLocks/>
          </p:cNvSpPr>
          <p:nvPr/>
        </p:nvSpPr>
        <p:spPr>
          <a:xfrm>
            <a:off x="908411" y="1328347"/>
            <a:ext cx="6893172" cy="299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>
              <a:buNone/>
            </a:pPr>
            <a:r>
              <a:rPr lang="en-US" sz="1800" i="0" dirty="0">
                <a:solidFill>
                  <a:srgbClr val="000000"/>
                </a:solidFill>
              </a:rPr>
              <a:t> </a:t>
            </a:r>
            <a:r>
              <a:rPr lang="en" sz="1800" i="0" dirty="0">
                <a:solidFill>
                  <a:srgbClr val="000000"/>
                </a:solidFill>
              </a:rPr>
              <a:t>sed 's/^.//' filename =&gt; </a:t>
            </a:r>
            <a:r>
              <a:rPr lang="en" sz="1800" i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Remove</a:t>
            </a:r>
            <a:r>
              <a:rPr lang="en-US" sz="1800" i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800" i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first </a:t>
            </a:r>
            <a:r>
              <a:rPr lang="en-US" sz="1800" i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character </a:t>
            </a:r>
            <a:r>
              <a:rPr lang="en" sz="1800" i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 every lin</a:t>
            </a:r>
            <a:r>
              <a:rPr lang="en-US" sz="1800" i="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endParaRPr lang="en-US" sz="1800" i="0" dirty="0">
              <a:solidFill>
                <a:srgbClr val="000000"/>
              </a:solidFill>
            </a:endParaRPr>
          </a:p>
          <a:p>
            <a:pPr marL="190500" marR="190500" lvl="0" indent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800" i="0" dirty="0">
                <a:solidFill>
                  <a:srgbClr val="00B050"/>
                </a:solidFill>
              </a:rPr>
              <a:t>inux</a:t>
            </a:r>
            <a:br>
              <a:rPr lang="en" sz="1800" i="0" dirty="0">
                <a:solidFill>
                  <a:srgbClr val="00B050"/>
                </a:solidFill>
              </a:rPr>
            </a:br>
            <a:r>
              <a:rPr lang="en" sz="1800" i="0" dirty="0">
                <a:solidFill>
                  <a:srgbClr val="00B050"/>
                </a:solidFill>
              </a:rPr>
              <a:t>olaris</a:t>
            </a:r>
            <a:br>
              <a:rPr lang="en" sz="1800" i="0" dirty="0">
                <a:solidFill>
                  <a:srgbClr val="00B050"/>
                </a:solidFill>
              </a:rPr>
            </a:br>
            <a:r>
              <a:rPr lang="en" sz="1800" i="0" dirty="0">
                <a:solidFill>
                  <a:srgbClr val="00B050"/>
                </a:solidFill>
              </a:rPr>
              <a:t>buntu</a:t>
            </a:r>
            <a:br>
              <a:rPr lang="en" sz="1800" i="0" dirty="0">
                <a:solidFill>
                  <a:srgbClr val="00B050"/>
                </a:solidFill>
              </a:rPr>
            </a:br>
            <a:r>
              <a:rPr lang="en" sz="1800" i="0" dirty="0">
                <a:solidFill>
                  <a:srgbClr val="00B050"/>
                </a:solidFill>
              </a:rPr>
              <a:t>edora</a:t>
            </a:r>
            <a:br>
              <a:rPr lang="en" sz="1800" i="0" dirty="0">
                <a:solidFill>
                  <a:srgbClr val="00B050"/>
                </a:solidFill>
              </a:rPr>
            </a:br>
            <a:r>
              <a:rPr lang="en" sz="1800" i="0" dirty="0">
                <a:solidFill>
                  <a:srgbClr val="00B050"/>
                </a:solidFill>
              </a:rPr>
              <a:t>edHat</a:t>
            </a:r>
          </a:p>
          <a:p>
            <a:pPr lvl="0">
              <a:buNone/>
            </a:pPr>
            <a:endParaRPr lang="en-US" sz="180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56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B9E81C-A893-445A-BE3C-38CB0720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1760" y="458561"/>
            <a:ext cx="4955700" cy="81990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AWK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E194DD-F5DA-4E3A-8B07-9A0DFBE328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683AD9FD-FBF9-4D39-BD83-FADE96BB7C04}"/>
              </a:ext>
            </a:extLst>
          </p:cNvPr>
          <p:cNvSpPr txBox="1">
            <a:spLocks/>
          </p:cNvSpPr>
          <p:nvPr/>
        </p:nvSpPr>
        <p:spPr>
          <a:xfrm>
            <a:off x="908411" y="1328347"/>
            <a:ext cx="6893172" cy="299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Searches files containing matching pattern and performs actions on it</a:t>
            </a:r>
          </a:p>
          <a:p>
            <a:pPr lvl="0">
              <a:buNone/>
            </a:pPr>
            <a:endParaRPr lang="en-US" sz="1800" i="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Syntax: </a:t>
            </a:r>
          </a:p>
          <a:p>
            <a:pPr lvl="0">
              <a:buNone/>
            </a:pPr>
            <a:r>
              <a:rPr lang="en-US" sz="1800" i="0" dirty="0" err="1">
                <a:solidFill>
                  <a:srgbClr val="000000"/>
                </a:solidFill>
              </a:rPr>
              <a:t>awk</a:t>
            </a:r>
            <a:r>
              <a:rPr lang="en-US" sz="1800" i="0" dirty="0">
                <a:solidFill>
                  <a:srgbClr val="000000"/>
                </a:solidFill>
              </a:rPr>
              <a:t> ‘/search_pattern1/ {Actions} </a:t>
            </a:r>
          </a:p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	 /search_pattern2/ {Actions}’ filename</a:t>
            </a:r>
          </a:p>
          <a:p>
            <a:pPr lvl="0">
              <a:buNone/>
            </a:pPr>
            <a:endParaRPr lang="en-US" sz="1800" i="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1800" i="0" dirty="0" err="1">
                <a:solidFill>
                  <a:srgbClr val="000000"/>
                </a:solidFill>
              </a:rPr>
              <a:t>search_pattern</a:t>
            </a:r>
            <a:r>
              <a:rPr lang="en-US" sz="1800" i="0" dirty="0">
                <a:solidFill>
                  <a:srgbClr val="000000"/>
                </a:solidFill>
              </a:rPr>
              <a:t> =&gt; Regular Expression</a:t>
            </a:r>
          </a:p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Multiple patterns and actions possible in single </a:t>
            </a:r>
            <a:r>
              <a:rPr lang="en-US" sz="1800" i="0" dirty="0" err="1">
                <a:solidFill>
                  <a:srgbClr val="000000"/>
                </a:solidFill>
              </a:rPr>
              <a:t>awk</a:t>
            </a:r>
            <a:r>
              <a:rPr lang="en-US" sz="1800" i="0" dirty="0">
                <a:solidFill>
                  <a:srgbClr val="000000"/>
                </a:solidFill>
              </a:rPr>
              <a:t> command </a:t>
            </a:r>
          </a:p>
        </p:txBody>
      </p:sp>
    </p:spTree>
    <p:extLst>
      <p:ext uri="{BB962C8B-B14F-4D97-AF65-F5344CB8AC3E}">
        <p14:creationId xmlns:p14="http://schemas.microsoft.com/office/powerpoint/2010/main" val="2267356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B9E81C-A893-445A-BE3C-38CB0720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1760" y="458561"/>
            <a:ext cx="4955700" cy="81990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AWK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E194DD-F5DA-4E3A-8B07-9A0DFBE328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683AD9FD-FBF9-4D39-BD83-FADE96BB7C04}"/>
              </a:ext>
            </a:extLst>
          </p:cNvPr>
          <p:cNvSpPr txBox="1">
            <a:spLocks/>
          </p:cNvSpPr>
          <p:nvPr/>
        </p:nvSpPr>
        <p:spPr>
          <a:xfrm>
            <a:off x="694445" y="1243688"/>
            <a:ext cx="8021580" cy="299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lvl="0">
              <a:buNone/>
            </a:pPr>
            <a:r>
              <a:rPr lang="en-US" sz="1800" i="0" dirty="0" err="1">
                <a:solidFill>
                  <a:srgbClr val="000000"/>
                </a:solidFill>
              </a:rPr>
              <a:t>awk</a:t>
            </a:r>
            <a:r>
              <a:rPr lang="en-US" sz="1800" i="0" dirty="0">
                <a:solidFill>
                  <a:srgbClr val="000000"/>
                </a:solidFill>
              </a:rPr>
              <a:t> ‘/search_pattern1/ {Actions} </a:t>
            </a:r>
          </a:p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	 /search_pattern2/ {Actions}’ filename</a:t>
            </a:r>
          </a:p>
          <a:p>
            <a:pPr lvl="0">
              <a:buNone/>
            </a:pPr>
            <a:endParaRPr lang="en-US" sz="1800" i="0" dirty="0">
              <a:solidFill>
                <a:srgbClr val="000000"/>
              </a:solidFill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</a:rPr>
              <a:t>If pattern not given: AWK performs given Action on each line of the file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</a:rPr>
              <a:t>If Action not given: AWK prints all lines matching the given pattern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</a:rPr>
              <a:t>No pattern match == No actions taken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</a:rPr>
              <a:t>Each line in Actions should be delimited by semicolon</a:t>
            </a:r>
          </a:p>
        </p:txBody>
      </p:sp>
    </p:spTree>
    <p:extLst>
      <p:ext uri="{BB962C8B-B14F-4D97-AF65-F5344CB8AC3E}">
        <p14:creationId xmlns:p14="http://schemas.microsoft.com/office/powerpoint/2010/main" val="421621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404384-57B1-4F79-8D4E-7864B188F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37945-CC66-4961-A79A-DCED05C38D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Shape 346">
            <a:extLst>
              <a:ext uri="{FF2B5EF4-FFF2-40B4-BE49-F238E27FC236}">
                <a16:creationId xmlns:a16="http://schemas.microsoft.com/office/drawing/2014/main" id="{DBC79EDA-FE81-4700-B0F2-D8BA5925A09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750" y="248499"/>
            <a:ext cx="8572500" cy="445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5096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BCC4FE-F50C-4F11-92AA-5855D0CB3D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4" name="Shape 356">
            <a:extLst>
              <a:ext uri="{FF2B5EF4-FFF2-40B4-BE49-F238E27FC236}">
                <a16:creationId xmlns:a16="http://schemas.microsoft.com/office/drawing/2014/main" id="{494B5BCF-576A-4178-BE40-D3AF1E22087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4266" y="544945"/>
            <a:ext cx="5785516" cy="387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052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980B8C-632B-418A-B283-B92AF0E48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98D2C-771F-4A93-A942-5CD52C6F80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Shape 361">
            <a:extLst>
              <a:ext uri="{FF2B5EF4-FFF2-40B4-BE49-F238E27FC236}">
                <a16:creationId xmlns:a16="http://schemas.microsoft.com/office/drawing/2014/main" id="{CB3EF707-4CB7-4801-B740-BE9CBB69E9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9018" y="471785"/>
            <a:ext cx="7087200" cy="409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551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A92DF6-DD7C-48EF-A6DD-219A5ECCBF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BCC9-D3AC-45E6-AADF-8EDCF79DDB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4" name="Shape 366">
            <a:extLst>
              <a:ext uri="{FF2B5EF4-FFF2-40B4-BE49-F238E27FC236}">
                <a16:creationId xmlns:a16="http://schemas.microsoft.com/office/drawing/2014/main" id="{46371571-7D44-4C66-A6BB-FB95F06CBCC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6608" y="585787"/>
            <a:ext cx="6250799" cy="39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1589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B5ABC3-F728-453C-81D4-AB0A281D5B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4" name="Shape 371">
            <a:extLst>
              <a:ext uri="{FF2B5EF4-FFF2-40B4-BE49-F238E27FC236}">
                <a16:creationId xmlns:a16="http://schemas.microsoft.com/office/drawing/2014/main" id="{079A2845-3FD9-4677-920E-6CD78B5635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4596" y="1286800"/>
            <a:ext cx="6457800" cy="258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525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717653-B0CF-4FEB-8BA3-5330C9EB4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DEA8B-80DE-4294-8210-FDAAECF153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59930-73C2-4BAB-A0E1-5EC211429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50" y="697488"/>
            <a:ext cx="6797039" cy="38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5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E8DDC0-2028-4B84-836B-CE9480379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414" y="508447"/>
            <a:ext cx="7753175" cy="819900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3200" dirty="0"/>
              <a:t>Atoms in Regex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244C86-8C15-404F-972E-B6A5F484B8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ADA0A82F-1991-4FD3-8637-E3A6EB22B1AF}"/>
              </a:ext>
            </a:extLst>
          </p:cNvPr>
          <p:cNvSpPr txBox="1">
            <a:spLocks/>
          </p:cNvSpPr>
          <p:nvPr/>
        </p:nvSpPr>
        <p:spPr>
          <a:xfrm>
            <a:off x="1005688" y="1406170"/>
            <a:ext cx="7418465" cy="299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 fontAlgn="base">
              <a:buNone/>
            </a:pPr>
            <a:r>
              <a:rPr lang="en-US" sz="1800" i="0" dirty="0"/>
              <a:t>Specify WHAT text to be matched and WHERE to find this text</a:t>
            </a:r>
          </a:p>
          <a:p>
            <a:pPr marL="0" indent="0" fontAlgn="base">
              <a:buNone/>
            </a:pPr>
            <a:endParaRPr lang="en-US" sz="1800" i="0" dirty="0"/>
          </a:p>
          <a:p>
            <a:pPr marL="0" indent="0" fontAlgn="base">
              <a:buNone/>
            </a:pPr>
            <a:r>
              <a:rPr lang="en-US" sz="1800" i="0" dirty="0"/>
              <a:t>Types of Atoms: </a:t>
            </a:r>
          </a:p>
          <a:p>
            <a:pPr marL="285750" indent="-285750" fontAlgn="base">
              <a:buSzPct val="100000"/>
              <a:buFont typeface="Wingdings" panose="05000000000000000000" pitchFamily="2" charset="2"/>
              <a:buChar char="§"/>
            </a:pPr>
            <a:r>
              <a:rPr lang="en-US" sz="1800" i="0" dirty="0"/>
              <a:t>Single Character</a:t>
            </a:r>
          </a:p>
          <a:p>
            <a:pPr marL="285750" indent="-285750" fontAlgn="base">
              <a:buSzPct val="100000"/>
              <a:buFont typeface="Wingdings" panose="05000000000000000000" pitchFamily="2" charset="2"/>
              <a:buChar char="§"/>
            </a:pPr>
            <a:r>
              <a:rPr lang="en-US" sz="1800" i="0" dirty="0"/>
              <a:t>Dot</a:t>
            </a:r>
          </a:p>
          <a:p>
            <a:pPr marL="285750" indent="-285750" fontAlgn="base">
              <a:buSzPct val="100000"/>
              <a:buFont typeface="Wingdings" panose="05000000000000000000" pitchFamily="2" charset="2"/>
              <a:buChar char="§"/>
            </a:pPr>
            <a:r>
              <a:rPr lang="en-US" sz="1800" i="0" dirty="0"/>
              <a:t>Class</a:t>
            </a:r>
          </a:p>
          <a:p>
            <a:pPr marL="285750" indent="-285750" fontAlgn="base">
              <a:buSzPct val="100000"/>
              <a:buFont typeface="Wingdings" panose="05000000000000000000" pitchFamily="2" charset="2"/>
              <a:buChar char="§"/>
            </a:pPr>
            <a:r>
              <a:rPr lang="en-US" sz="1800" i="0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157775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Lets begin the Lab Exercises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EB05A-5E0C-420B-B622-D05462006C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Shape 154">
            <a:extLst>
              <a:ext uri="{FF2B5EF4-FFF2-40B4-BE49-F238E27FC236}">
                <a16:creationId xmlns:a16="http://schemas.microsoft.com/office/drawing/2014/main" id="{1B3CAF36-543B-4798-A16A-710943F7E6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3498" y="651454"/>
            <a:ext cx="5838707" cy="3696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37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A9CCF-4EDE-41F7-9348-B8928C8637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Shape 161">
            <a:extLst>
              <a:ext uri="{FF2B5EF4-FFF2-40B4-BE49-F238E27FC236}">
                <a16:creationId xmlns:a16="http://schemas.microsoft.com/office/drawing/2014/main" id="{EFF678EA-8732-4580-8A85-7670613D014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5174" y="786151"/>
            <a:ext cx="6366681" cy="3659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758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4FBE3D-59CC-45EB-9271-5F00DF201A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Shape 168">
            <a:extLst>
              <a:ext uri="{FF2B5EF4-FFF2-40B4-BE49-F238E27FC236}">
                <a16:creationId xmlns:a16="http://schemas.microsoft.com/office/drawing/2014/main" id="{151D5B9E-6452-4010-85E6-22B72580B53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11717" y="721602"/>
            <a:ext cx="5484027" cy="36461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01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E8DDC0-2028-4B84-836B-CE9480379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414" y="508447"/>
            <a:ext cx="7753175" cy="819900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3200" dirty="0"/>
              <a:t>Character Classes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244C86-8C15-404F-972E-B6A5F484B8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ADA0A82F-1991-4FD3-8637-E3A6EB22B1AF}"/>
              </a:ext>
            </a:extLst>
          </p:cNvPr>
          <p:cNvSpPr txBox="1">
            <a:spLocks/>
          </p:cNvSpPr>
          <p:nvPr/>
        </p:nvSpPr>
        <p:spPr>
          <a:xfrm>
            <a:off x="1005688" y="1406170"/>
            <a:ext cx="7418465" cy="299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Character classes [ ] can be used to match any specific set of characters.</a:t>
            </a:r>
          </a:p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[</a:t>
            </a:r>
            <a:r>
              <a:rPr lang="en-US" sz="1800" i="0" dirty="0" err="1">
                <a:solidFill>
                  <a:srgbClr val="000000"/>
                </a:solidFill>
              </a:rPr>
              <a:t>abc</a:t>
            </a:r>
            <a:r>
              <a:rPr lang="en-US" sz="1800" i="0" dirty="0">
                <a:solidFill>
                  <a:srgbClr val="000000"/>
                </a:solidFill>
              </a:rPr>
              <a:t>] - a, b, or c</a:t>
            </a:r>
          </a:p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[a-d] - a, b, c, or d</a:t>
            </a:r>
          </a:p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[^ab] - NOT a or b</a:t>
            </a:r>
          </a:p>
          <a:p>
            <a:pPr lvl="0">
              <a:buNone/>
            </a:pPr>
            <a:endParaRPr lang="en-US" sz="1800" i="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" sz="1800" i="0" dirty="0">
                <a:solidFill>
                  <a:srgbClr val="000000"/>
                </a:solidFill>
              </a:rPr>
              <a:t>b</a:t>
            </a:r>
            <a:r>
              <a:rPr lang="en" sz="1800" i="0" dirty="0">
                <a:solidFill>
                  <a:srgbClr val="4A86E8"/>
                </a:solidFill>
              </a:rPr>
              <a:t>[eor]</a:t>
            </a:r>
            <a:r>
              <a:rPr lang="en" sz="1800" i="0" dirty="0">
                <a:solidFill>
                  <a:srgbClr val="000000"/>
                </a:solidFill>
              </a:rPr>
              <a:t>at</a:t>
            </a:r>
          </a:p>
          <a:p>
            <a:pPr lvl="0">
              <a:buNone/>
            </a:pPr>
            <a:r>
              <a:rPr lang="en" sz="1800" i="0" dirty="0">
                <a:solidFill>
                  <a:srgbClr val="000000"/>
                </a:solidFill>
              </a:rPr>
              <a:t>beat a brat on a boat</a:t>
            </a:r>
          </a:p>
          <a:p>
            <a:pPr lvl="0">
              <a:buNone/>
            </a:pPr>
            <a:endParaRPr lang="en-US" sz="180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8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E8DDC0-2028-4B84-836B-CE9480379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414" y="508447"/>
            <a:ext cx="7753175" cy="819900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3200" dirty="0"/>
              <a:t>Character Classes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244C86-8C15-404F-972E-B6A5F484B8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Shape 64">
            <a:extLst>
              <a:ext uri="{FF2B5EF4-FFF2-40B4-BE49-F238E27FC236}">
                <a16:creationId xmlns:a16="http://schemas.microsoft.com/office/drawing/2014/main" id="{ADA0A82F-1991-4FD3-8637-E3A6EB22B1AF}"/>
              </a:ext>
            </a:extLst>
          </p:cNvPr>
          <p:cNvSpPr txBox="1">
            <a:spLocks/>
          </p:cNvSpPr>
          <p:nvPr/>
        </p:nvSpPr>
        <p:spPr>
          <a:xfrm>
            <a:off x="995960" y="1328347"/>
            <a:ext cx="7418465" cy="299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419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Char char="✗"/>
              <a:defRPr sz="3000" b="0" i="1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Character classes [ ] can be used to match any specific set of characters.</a:t>
            </a:r>
          </a:p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[</a:t>
            </a:r>
            <a:r>
              <a:rPr lang="en-US" sz="1800" i="0" dirty="0" err="1">
                <a:solidFill>
                  <a:srgbClr val="000000"/>
                </a:solidFill>
              </a:rPr>
              <a:t>abc</a:t>
            </a:r>
            <a:r>
              <a:rPr lang="en-US" sz="1800" i="0" dirty="0">
                <a:solidFill>
                  <a:srgbClr val="000000"/>
                </a:solidFill>
              </a:rPr>
              <a:t>] - a, b, or c</a:t>
            </a:r>
          </a:p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[a-d] - a, b, c, or d</a:t>
            </a:r>
          </a:p>
          <a:p>
            <a:pPr lvl="0">
              <a:buNone/>
            </a:pPr>
            <a:r>
              <a:rPr lang="en-US" sz="1800" i="0" dirty="0">
                <a:solidFill>
                  <a:srgbClr val="000000"/>
                </a:solidFill>
              </a:rPr>
              <a:t>[^ab] - NOT a or b</a:t>
            </a:r>
          </a:p>
          <a:p>
            <a:pPr lvl="0">
              <a:buNone/>
            </a:pPr>
            <a:endParaRPr lang="en-US" sz="1800" i="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" sz="1800" i="0" dirty="0">
                <a:solidFill>
                  <a:srgbClr val="000000"/>
                </a:solidFill>
              </a:rPr>
              <a:t>b</a:t>
            </a:r>
            <a:r>
              <a:rPr lang="en" sz="1800" i="0" dirty="0">
                <a:solidFill>
                  <a:srgbClr val="4A86E8"/>
                </a:solidFill>
              </a:rPr>
              <a:t>[eor]</a:t>
            </a:r>
            <a:r>
              <a:rPr lang="en" sz="1800" i="0" dirty="0">
                <a:solidFill>
                  <a:srgbClr val="000000"/>
                </a:solidFill>
              </a:rPr>
              <a:t>at</a:t>
            </a:r>
          </a:p>
          <a:p>
            <a:pPr lvl="0">
              <a:buNone/>
            </a:pPr>
            <a:r>
              <a:rPr lang="en" sz="1800" i="0" dirty="0">
                <a:solidFill>
                  <a:srgbClr val="000000"/>
                </a:solidFill>
              </a:rPr>
              <a:t>beat a brat on a boat</a:t>
            </a:r>
          </a:p>
          <a:p>
            <a:pPr lvl="0">
              <a:buNone/>
            </a:pPr>
            <a:endParaRPr lang="en" sz="800" i="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" sz="1800" i="0" dirty="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beat</a:t>
            </a:r>
            <a:r>
              <a:rPr lang="en" sz="1800" i="0" dirty="0">
                <a:latin typeface="Proxima Nova"/>
                <a:ea typeface="Proxima Nova"/>
                <a:cs typeface="Proxima Nova"/>
                <a:sym typeface="Proxima Nova"/>
              </a:rPr>
              <a:t> a </a:t>
            </a:r>
            <a:r>
              <a:rPr lang="en" sz="1800" i="0" dirty="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brat</a:t>
            </a:r>
            <a:r>
              <a:rPr lang="en" sz="1800" i="0" dirty="0">
                <a:latin typeface="Proxima Nova"/>
                <a:ea typeface="Proxima Nova"/>
                <a:cs typeface="Proxima Nova"/>
                <a:sym typeface="Proxima Nova"/>
              </a:rPr>
              <a:t> on a </a:t>
            </a:r>
            <a:r>
              <a:rPr lang="en" sz="1800" i="0" dirty="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boat</a:t>
            </a:r>
          </a:p>
          <a:p>
            <a:pPr lvl="0">
              <a:buNone/>
            </a:pPr>
            <a:endParaRPr lang="en" sz="1800" i="0" dirty="0">
              <a:solidFill>
                <a:srgbClr val="000000"/>
              </a:solidFill>
            </a:endParaRPr>
          </a:p>
          <a:p>
            <a:pPr lvl="0">
              <a:buNone/>
            </a:pPr>
            <a:endParaRPr lang="en-US" sz="180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6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DC745-1B3A-44F1-9FAB-11E8D60494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Shape 188">
            <a:extLst>
              <a:ext uri="{FF2B5EF4-FFF2-40B4-BE49-F238E27FC236}">
                <a16:creationId xmlns:a16="http://schemas.microsoft.com/office/drawing/2014/main" id="{ACC91D6A-A288-4348-BC6B-8EF4280D3BE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3801" y="678806"/>
            <a:ext cx="5889493" cy="3679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450470"/>
      </p:ext>
    </p:extLst>
  </p:cSld>
  <p:clrMapOvr>
    <a:masterClrMapping/>
  </p:clrMapOvr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625</Words>
  <Application>Microsoft Office PowerPoint</Application>
  <PresentationFormat>On-screen Show (16:9)</PresentationFormat>
  <Paragraphs>153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Wingdings</vt:lpstr>
      <vt:lpstr>Proxima Nova</vt:lpstr>
      <vt:lpstr>Pangolin</vt:lpstr>
      <vt:lpstr>Inconsolata</vt:lpstr>
      <vt:lpstr>Jaques template</vt:lpstr>
      <vt:lpstr>CSCI – 3308 Software Development Methods and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Lets begin the Lab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– 3308 Software Development Methods and Tools</dc:title>
  <dc:creator>Rashmi Shetty</dc:creator>
  <cp:lastModifiedBy>Rashmi Shetty</cp:lastModifiedBy>
  <cp:revision>36</cp:revision>
  <dcterms:modified xsi:type="dcterms:W3CDTF">2018-01-24T07:01:41Z</dcterms:modified>
</cp:coreProperties>
</file>