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74" r:id="rId5"/>
    <p:sldId id="273" r:id="rId6"/>
    <p:sldId id="259" r:id="rId7"/>
    <p:sldId id="260" r:id="rId8"/>
    <p:sldId id="261" r:id="rId9"/>
    <p:sldId id="262" r:id="rId10"/>
    <p:sldId id="264" r:id="rId11"/>
    <p:sldId id="275" r:id="rId12"/>
    <p:sldId id="265" r:id="rId13"/>
    <p:sldId id="266" r:id="rId14"/>
    <p:sldId id="267" r:id="rId15"/>
    <p:sldId id="268" r:id="rId16"/>
    <p:sldId id="269" r:id="rId17"/>
    <p:sldId id="270" r:id="rId18"/>
    <p:sldId id="272"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p:restoredTop sz="94714"/>
  </p:normalViewPr>
  <p:slideViewPr>
    <p:cSldViewPr snapToGrid="0" snapToObjects="1">
      <p:cViewPr varScale="1">
        <p:scale>
          <a:sx n="149" d="100"/>
          <a:sy n="149" d="100"/>
        </p:scale>
        <p:origin x="3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4087386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2761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76aa89e1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76aa89e1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5719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76aa89e1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76aa89e1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5054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76aa89e19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76aa89e1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328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76cfc139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76cfc139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5257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76cfc139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76cfc139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960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76947f59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76947f59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6193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76947f59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76947f5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0208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76947f598_0_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76947f59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4324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0357f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66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627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76aa89e1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76aa89e1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3211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76aa89e1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76aa89e1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802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76aa89e1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76aa89e1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384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76aa89e1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76aa89e1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292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76947f5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76947f5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3249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76947f59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76947f59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4662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HTML &amp; CSS</a:t>
            </a:r>
            <a:endParaRPr/>
          </a:p>
        </p:txBody>
      </p:sp>
      <p:sp>
        <p:nvSpPr>
          <p:cNvPr id="60" name="Google Shape;60;p13"/>
          <p:cNvSpPr txBox="1">
            <a:spLocks noGrp="1"/>
          </p:cNvSpPr>
          <p:nvPr>
            <p:ph type="subTitle" idx="1"/>
          </p:nvPr>
        </p:nvSpPr>
        <p:spPr>
          <a:xfrm>
            <a:off x="512700" y="37644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Instructor: </a:t>
            </a:r>
            <a:r>
              <a:rPr lang="en-US" smtClean="0"/>
              <a:t>Alan Paradise</a:t>
            </a: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265500" y="1328250"/>
            <a:ext cx="4045200" cy="2487000"/>
          </a:xfrm>
          <a:prstGeom prst="rect">
            <a:avLst/>
          </a:prstGeom>
        </p:spPr>
        <p:txBody>
          <a:bodyPr spcFirstLastPara="1" wrap="square" lIns="91425" tIns="91425" rIns="91425" bIns="91425" anchor="ctr" anchorCtr="0">
            <a:noAutofit/>
          </a:bodyPr>
          <a:lstStyle/>
          <a:p>
            <a:pPr lvl="0"/>
            <a:r>
              <a:rPr lang="en" sz="4000" dirty="0"/>
              <a:t>CSS</a:t>
            </a:r>
            <a:r>
              <a:rPr lang="en-US" sz="4000" dirty="0"/>
              <a:t> </a:t>
            </a:r>
            <a:r>
              <a:rPr lang="en" sz="4000" dirty="0"/>
              <a:t>‘</a:t>
            </a:r>
            <a:r>
              <a:rPr lang="en-US" sz="4000" dirty="0"/>
              <a:t>p</a:t>
            </a:r>
            <a:r>
              <a:rPr lang="en" sz="4000" dirty="0" err="1"/>
              <a:t>osition</a:t>
            </a:r>
            <a:r>
              <a:rPr lang="en" sz="4000" dirty="0"/>
              <a:t>’ </a:t>
            </a:r>
            <a:r>
              <a:rPr lang="en-US" sz="4000" dirty="0"/>
              <a:t>P</a:t>
            </a:r>
            <a:r>
              <a:rPr lang="en" sz="4000" dirty="0" err="1"/>
              <a:t>roperty</a:t>
            </a:r>
            <a:r>
              <a:rPr lang="en" sz="4000" dirty="0"/>
              <a:t> </a:t>
            </a:r>
            <a:r>
              <a:rPr lang="en-US" sz="4000" dirty="0" smtClean="0"/>
              <a:t/>
            </a:r>
            <a:br>
              <a:rPr lang="en-US" sz="4000" dirty="0" smtClean="0"/>
            </a:br>
            <a:endParaRPr sz="4000" dirty="0"/>
          </a:p>
        </p:txBody>
      </p:sp>
      <p:sp>
        <p:nvSpPr>
          <p:cNvPr id="107" name="Google Shape;107;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dirty="0"/>
              <a:t>Static</a:t>
            </a:r>
            <a:endParaRPr dirty="0"/>
          </a:p>
          <a:p>
            <a:pPr marL="457200" lvl="0" indent="-342900" algn="l" rtl="0">
              <a:spcBef>
                <a:spcPts val="1600"/>
              </a:spcBef>
              <a:spcAft>
                <a:spcPts val="0"/>
              </a:spcAft>
              <a:buSzPts val="1800"/>
              <a:buChar char="●"/>
            </a:pPr>
            <a:r>
              <a:rPr lang="en" dirty="0"/>
              <a:t>Fixed</a:t>
            </a:r>
            <a:endParaRPr dirty="0"/>
          </a:p>
          <a:p>
            <a:pPr marL="457200" lvl="0" indent="-342900" algn="l" rtl="0">
              <a:spcBef>
                <a:spcPts val="1600"/>
              </a:spcBef>
              <a:spcAft>
                <a:spcPts val="0"/>
              </a:spcAft>
              <a:buSzPts val="1800"/>
              <a:buChar char="●"/>
            </a:pPr>
            <a:r>
              <a:rPr lang="en" dirty="0"/>
              <a:t>Relative</a:t>
            </a:r>
            <a:endParaRPr dirty="0"/>
          </a:p>
          <a:p>
            <a:pPr marL="457200" lvl="0" indent="-342900" algn="l" rtl="0">
              <a:spcBef>
                <a:spcPts val="1600"/>
              </a:spcBef>
              <a:spcAft>
                <a:spcPts val="0"/>
              </a:spcAft>
              <a:buSzPts val="1800"/>
              <a:buChar char="●"/>
            </a:pPr>
            <a:r>
              <a:rPr lang="en" dirty="0"/>
              <a:t>Absolute</a:t>
            </a:r>
            <a:endParaRPr dirty="0"/>
          </a:p>
          <a:p>
            <a:pPr marL="457200" lvl="0" indent="-342900" algn="l" rtl="0">
              <a:spcBef>
                <a:spcPts val="1600"/>
              </a:spcBef>
              <a:spcAft>
                <a:spcPts val="1600"/>
              </a:spcAft>
              <a:buSzPts val="1800"/>
              <a:buChar char="●"/>
            </a:pPr>
            <a:r>
              <a:rPr lang="en" dirty="0" smtClean="0"/>
              <a:t>Sticky</a:t>
            </a:r>
            <a:r>
              <a:rPr lang="en-US" dirty="0" smtClean="0"/>
              <a:t> </a:t>
            </a:r>
            <a:r>
              <a:rPr lang="en" dirty="0" smtClean="0"/>
              <a:t>(</a:t>
            </a:r>
            <a:r>
              <a:rPr lang="en" dirty="0"/>
              <a:t>out of scope)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‘position’ Property</a:t>
            </a:r>
            <a:endParaRPr lang="en-US" dirty="0"/>
          </a:p>
        </p:txBody>
      </p:sp>
      <p:sp>
        <p:nvSpPr>
          <p:cNvPr id="3" name="Text Placeholder 2"/>
          <p:cNvSpPr>
            <a:spLocks noGrp="1"/>
          </p:cNvSpPr>
          <p:nvPr>
            <p:ph type="body" idx="1"/>
          </p:nvPr>
        </p:nvSpPr>
        <p:spPr/>
        <p:txBody>
          <a:bodyPr/>
          <a:lstStyle/>
          <a:p>
            <a:r>
              <a:rPr lang="en" dirty="0"/>
              <a:t>Elements are positioned using the top, bottom, left, and right </a:t>
            </a:r>
            <a:r>
              <a:rPr lang="en" dirty="0" smtClean="0"/>
              <a:t>properties.</a:t>
            </a:r>
            <a:endParaRPr lang="en-US" dirty="0" smtClean="0"/>
          </a:p>
          <a:p>
            <a:r>
              <a:rPr lang="en-US" dirty="0" smtClean="0"/>
              <a:t>T</a:t>
            </a:r>
            <a:r>
              <a:rPr lang="en" dirty="0" err="1" smtClean="0"/>
              <a:t>hese</a:t>
            </a:r>
            <a:r>
              <a:rPr lang="en" dirty="0" smtClean="0"/>
              <a:t> </a:t>
            </a:r>
            <a:r>
              <a:rPr lang="en" dirty="0"/>
              <a:t>properties will not work unless the position property is set </a:t>
            </a:r>
            <a:r>
              <a:rPr lang="en" dirty="0" smtClean="0"/>
              <a:t>first</a:t>
            </a:r>
            <a:endParaRPr lang="en-US" dirty="0" smtClean="0"/>
          </a:p>
          <a:p>
            <a:endParaRPr lang="en-US" dirty="0"/>
          </a:p>
          <a:p>
            <a:r>
              <a:rPr lang="en-US" dirty="0" smtClean="0"/>
              <a:t>E.g.</a:t>
            </a:r>
          </a:p>
          <a:p>
            <a:pPr marL="571500" lvl="1" indent="0">
              <a:buNone/>
            </a:pPr>
            <a:r>
              <a:rPr lang="de-DE" dirty="0" smtClean="0"/>
              <a:t>h2</a:t>
            </a:r>
            <a:r>
              <a:rPr lang="de-DE" dirty="0"/>
              <a:t> {</a:t>
            </a:r>
            <a:br>
              <a:rPr lang="de-DE" dirty="0"/>
            </a:br>
            <a:r>
              <a:rPr lang="de-DE" dirty="0"/>
              <a:t>    </a:t>
            </a:r>
            <a:r>
              <a:rPr lang="de-DE" dirty="0" err="1"/>
              <a:t>position</a:t>
            </a:r>
            <a:r>
              <a:rPr lang="de-DE" dirty="0"/>
              <a:t>: absolute;</a:t>
            </a:r>
            <a:br>
              <a:rPr lang="de-DE" dirty="0"/>
            </a:br>
            <a:r>
              <a:rPr lang="de-DE" dirty="0"/>
              <a:t>    </a:t>
            </a:r>
            <a:r>
              <a:rPr lang="de-DE" dirty="0" err="1"/>
              <a:t>left</a:t>
            </a:r>
            <a:r>
              <a:rPr lang="de-DE" dirty="0"/>
              <a:t>: 100px;</a:t>
            </a:r>
            <a:br>
              <a:rPr lang="de-DE" dirty="0"/>
            </a:br>
            <a:r>
              <a:rPr lang="de-DE" dirty="0"/>
              <a:t>    top: 150px;</a:t>
            </a:r>
            <a:br>
              <a:rPr lang="de-DE" dirty="0"/>
            </a:br>
            <a:r>
              <a:rPr lang="de-DE" dirty="0"/>
              <a:t>}</a:t>
            </a:r>
            <a:endParaRPr lang="en-US" dirty="0"/>
          </a:p>
        </p:txBody>
      </p:sp>
    </p:spTree>
    <p:extLst>
      <p:ext uri="{BB962C8B-B14F-4D97-AF65-F5344CB8AC3E}">
        <p14:creationId xmlns:p14="http://schemas.microsoft.com/office/powerpoint/2010/main" val="2085034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Static</a:t>
            </a:r>
            <a:endParaRPr/>
          </a:p>
        </p:txBody>
      </p:sp>
      <p:sp>
        <p:nvSpPr>
          <p:cNvPr id="113" name="Google Shape;113;p22"/>
          <p:cNvSpPr txBox="1">
            <a:spLocks noGrp="1"/>
          </p:cNvSpPr>
          <p:nvPr>
            <p:ph type="body" idx="1"/>
          </p:nvPr>
        </p:nvSpPr>
        <p:spPr>
          <a:xfrm>
            <a:off x="375200" y="1749900"/>
            <a:ext cx="8520600" cy="1643700"/>
          </a:xfrm>
          <a:prstGeom prst="rect">
            <a:avLst/>
          </a:prstGeom>
        </p:spPr>
        <p:txBody>
          <a:bodyPr spcFirstLastPara="1" wrap="square" lIns="91425" tIns="91425" rIns="91425" bIns="91425" anchor="t" anchorCtr="0">
            <a:noAutofit/>
          </a:bodyPr>
          <a:lstStyle/>
          <a:p>
            <a:pPr marL="285750" indent="-285750">
              <a:buSzPts val="1100"/>
            </a:pPr>
            <a:r>
              <a:rPr lang="en" dirty="0"/>
              <a:t>Static positioned elements are not affected by the top, bottom, left, and right properties.</a:t>
            </a:r>
            <a:endParaRPr dirty="0"/>
          </a:p>
          <a:p>
            <a:pPr marL="285750" indent="-285750">
              <a:spcBef>
                <a:spcPts val="1600"/>
              </a:spcBef>
              <a:buSzPts val="1100"/>
            </a:pPr>
            <a:r>
              <a:rPr lang="en" dirty="0"/>
              <a:t>An element with position: static; is not positioned in any special way, it is always positioned according to the normal flow of the </a:t>
            </a:r>
            <a:r>
              <a:rPr lang="en" dirty="0" smtClean="0"/>
              <a:t>page</a:t>
            </a:r>
            <a:endParaRPr dirty="0"/>
          </a:p>
          <a:p>
            <a:pPr marL="0" lvl="0" indent="0" algn="l" rtl="0">
              <a:spcBef>
                <a:spcPts val="1600"/>
              </a:spcBef>
              <a:spcAft>
                <a:spcPts val="16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Fixed</a:t>
            </a:r>
            <a:endParaRPr/>
          </a:p>
        </p:txBody>
      </p:sp>
      <p:sp>
        <p:nvSpPr>
          <p:cNvPr id="119" name="Google Shape;119;p23"/>
          <p:cNvSpPr txBox="1">
            <a:spLocks noGrp="1"/>
          </p:cNvSpPr>
          <p:nvPr>
            <p:ph type="body" idx="1"/>
          </p:nvPr>
        </p:nvSpPr>
        <p:spPr>
          <a:xfrm>
            <a:off x="375200" y="1521300"/>
            <a:ext cx="8520600" cy="1643700"/>
          </a:xfrm>
          <a:prstGeom prst="rect">
            <a:avLst/>
          </a:prstGeom>
        </p:spPr>
        <p:txBody>
          <a:bodyPr spcFirstLastPara="1" wrap="square" lIns="91425" tIns="91425" rIns="91425" bIns="91425" anchor="t" anchorCtr="0">
            <a:noAutofit/>
          </a:bodyPr>
          <a:lstStyle/>
          <a:p>
            <a:pPr marL="285750" indent="-285750">
              <a:buSzPts val="1100"/>
            </a:pPr>
            <a:r>
              <a:rPr lang="en-US" dirty="0" smtClean="0"/>
              <a:t>Fixed </a:t>
            </a:r>
            <a:r>
              <a:rPr lang="en" dirty="0" smtClean="0"/>
              <a:t>positioned</a:t>
            </a:r>
            <a:r>
              <a:rPr lang="en-US" dirty="0" smtClean="0"/>
              <a:t> elements</a:t>
            </a:r>
            <a:r>
              <a:rPr lang="en" dirty="0" smtClean="0"/>
              <a:t> always stay </a:t>
            </a:r>
            <a:r>
              <a:rPr lang="en" dirty="0"/>
              <a:t>in the same place even if the page is scrolled. The top, right, bottom, and left properties are used to position the element.</a:t>
            </a:r>
            <a:endParaRPr dirty="0"/>
          </a:p>
          <a:p>
            <a:pPr marL="285750" indent="-285750">
              <a:spcBef>
                <a:spcPts val="1600"/>
              </a:spcBef>
              <a:buSzPts val="1100"/>
            </a:pPr>
            <a:r>
              <a:rPr lang="en" dirty="0"/>
              <a:t>A fixed element does not leave a gap in the page where it would normally have been located.</a:t>
            </a:r>
            <a:endParaRPr dirty="0"/>
          </a:p>
          <a:p>
            <a:pPr marL="0" lvl="0" indent="0" algn="l" rtl="0">
              <a:spcBef>
                <a:spcPts val="1600"/>
              </a:spcBef>
              <a:spcAft>
                <a:spcPts val="16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Relative</a:t>
            </a:r>
            <a:endParaRPr/>
          </a:p>
        </p:txBody>
      </p:sp>
      <p:sp>
        <p:nvSpPr>
          <p:cNvPr id="125" name="Google Shape;125;p24"/>
          <p:cNvSpPr txBox="1">
            <a:spLocks noGrp="1"/>
          </p:cNvSpPr>
          <p:nvPr>
            <p:ph type="body" idx="1"/>
          </p:nvPr>
        </p:nvSpPr>
        <p:spPr>
          <a:xfrm>
            <a:off x="375200" y="1521300"/>
            <a:ext cx="8520600" cy="1643700"/>
          </a:xfrm>
          <a:prstGeom prst="rect">
            <a:avLst/>
          </a:prstGeom>
        </p:spPr>
        <p:txBody>
          <a:bodyPr spcFirstLastPara="1" wrap="square" lIns="91425" tIns="91425" rIns="91425" bIns="91425" anchor="t" anchorCtr="0">
            <a:noAutofit/>
          </a:bodyPr>
          <a:lstStyle/>
          <a:p>
            <a:pPr marL="285750" indent="-285750">
              <a:buSzPts val="1100"/>
            </a:pPr>
            <a:r>
              <a:rPr lang="en-US" dirty="0" smtClean="0"/>
              <a:t>Relative positioned elements are </a:t>
            </a:r>
            <a:r>
              <a:rPr lang="en" dirty="0" smtClean="0"/>
              <a:t>positioned </a:t>
            </a:r>
            <a:r>
              <a:rPr lang="en" dirty="0"/>
              <a:t>relative to its normal position.</a:t>
            </a:r>
            <a:endParaRPr dirty="0"/>
          </a:p>
          <a:p>
            <a:pPr marL="285750" indent="-285750">
              <a:spcBef>
                <a:spcPts val="1600"/>
              </a:spcBef>
              <a:buSzPts val="1100"/>
            </a:pPr>
            <a:r>
              <a:rPr lang="en" dirty="0"/>
              <a:t>Setting the top, right, bottom, and left properties of a relatively-positioned element will cause it to be adjusted away from its normal position. </a:t>
            </a:r>
            <a:r>
              <a:rPr lang="en" u="sng" dirty="0"/>
              <a:t>Other content will not be adjusted to fit into any gap left by the element</a:t>
            </a:r>
            <a:r>
              <a:rPr lang="en" dirty="0"/>
              <a:t>.</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Absolute</a:t>
            </a:r>
            <a:endParaRPr/>
          </a:p>
        </p:txBody>
      </p:sp>
      <p:sp>
        <p:nvSpPr>
          <p:cNvPr id="131" name="Google Shape;131;p25"/>
          <p:cNvSpPr txBox="1">
            <a:spLocks noGrp="1"/>
          </p:cNvSpPr>
          <p:nvPr>
            <p:ph type="body" idx="1"/>
          </p:nvPr>
        </p:nvSpPr>
        <p:spPr>
          <a:xfrm>
            <a:off x="375200" y="1521299"/>
            <a:ext cx="8520600" cy="2426857"/>
          </a:xfrm>
          <a:prstGeom prst="rect">
            <a:avLst/>
          </a:prstGeom>
        </p:spPr>
        <p:txBody>
          <a:bodyPr spcFirstLastPara="1" wrap="square" lIns="91425" tIns="91425" rIns="91425" bIns="91425" anchor="t" anchorCtr="0">
            <a:noAutofit/>
          </a:bodyPr>
          <a:lstStyle/>
          <a:p>
            <a:pPr marL="285750" indent="-285750">
              <a:buSzPts val="1100"/>
            </a:pPr>
            <a:r>
              <a:rPr lang="en-US" dirty="0" smtClean="0"/>
              <a:t>Absolute positioned </a:t>
            </a:r>
            <a:r>
              <a:rPr lang="en" dirty="0" smtClean="0"/>
              <a:t>element</a:t>
            </a:r>
            <a:r>
              <a:rPr lang="en-US" dirty="0" smtClean="0"/>
              <a:t>s</a:t>
            </a:r>
            <a:r>
              <a:rPr lang="en" dirty="0" smtClean="0"/>
              <a:t> </a:t>
            </a:r>
            <a:r>
              <a:rPr lang="en-US" dirty="0" smtClean="0"/>
              <a:t>are </a:t>
            </a:r>
            <a:r>
              <a:rPr lang="en" dirty="0" smtClean="0"/>
              <a:t>positioned </a:t>
            </a:r>
            <a:r>
              <a:rPr lang="en" dirty="0"/>
              <a:t>relative to the nearest positioned ancestor (instead of positioned relative to the viewport, like fixed).</a:t>
            </a:r>
            <a:endParaRPr dirty="0"/>
          </a:p>
          <a:p>
            <a:pPr marL="285750" indent="-285750">
              <a:spcBef>
                <a:spcPts val="1600"/>
              </a:spcBef>
              <a:buSzPts val="1100"/>
            </a:pPr>
            <a:r>
              <a:rPr lang="en" dirty="0"/>
              <a:t>However; if an absolute positioned element has no positioned ancestors, it uses the document body, and moves along with page scrolling</a:t>
            </a:r>
            <a:r>
              <a:rPr lang="en" dirty="0" smtClean="0"/>
              <a:t>.</a:t>
            </a:r>
            <a:endParaRPr lang="en-US" dirty="0" smtClean="0"/>
          </a:p>
          <a:p>
            <a:pPr marL="285750" indent="-285750">
              <a:spcBef>
                <a:spcPts val="1600"/>
              </a:spcBef>
              <a:buSzPts val="1100"/>
            </a:pPr>
            <a:r>
              <a:rPr lang="en-US" dirty="0"/>
              <a:t>Note: A "positioned" element is one whose position is anything except static.</a:t>
            </a:r>
          </a:p>
          <a:p>
            <a:pPr marL="0" indent="0">
              <a:spcBef>
                <a:spcPts val="1600"/>
              </a:spcBef>
              <a:buSzPts val="1100"/>
              <a:buNone/>
            </a:pPr>
            <a:endParaRPr lang="en-US" dirty="0" smtClean="0"/>
          </a:p>
          <a:p>
            <a:pPr marL="0" indent="0">
              <a:spcBef>
                <a:spcPts val="1600"/>
              </a:spcBef>
              <a:buSzPts val="1100"/>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CSS </a:t>
            </a:r>
            <a:r>
              <a:rPr lang="en-US" dirty="0" smtClean="0"/>
              <a:t>‘float’ </a:t>
            </a:r>
            <a:r>
              <a:rPr lang="en-US" dirty="0"/>
              <a:t>P</a:t>
            </a:r>
            <a:r>
              <a:rPr lang="en" dirty="0" err="1" smtClean="0"/>
              <a:t>roperty</a:t>
            </a:r>
            <a:endParaRPr dirty="0"/>
          </a:p>
        </p:txBody>
      </p:sp>
      <p:sp>
        <p:nvSpPr>
          <p:cNvPr id="137" name="Google Shape;137;p2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none</a:t>
            </a:r>
            <a:endParaRPr/>
          </a:p>
          <a:p>
            <a:pPr marL="457200" lvl="0" indent="-342900" algn="l" rtl="0">
              <a:spcBef>
                <a:spcPts val="1600"/>
              </a:spcBef>
              <a:spcAft>
                <a:spcPts val="0"/>
              </a:spcAft>
              <a:buSzPts val="1800"/>
              <a:buChar char="●"/>
            </a:pPr>
            <a:r>
              <a:rPr lang="en"/>
              <a:t>left</a:t>
            </a:r>
            <a:endParaRPr/>
          </a:p>
          <a:p>
            <a:pPr marL="457200" lvl="0" indent="-342900" algn="l" rtl="0">
              <a:spcBef>
                <a:spcPts val="1600"/>
              </a:spcBef>
              <a:spcAft>
                <a:spcPts val="1600"/>
              </a:spcAft>
              <a:buSzPts val="1800"/>
              <a:buChar char="●"/>
            </a:pPr>
            <a:r>
              <a:rPr lang="en"/>
              <a:t>right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Float</a:t>
            </a:r>
            <a:endParaRPr/>
          </a:p>
        </p:txBody>
      </p:sp>
      <p:sp>
        <p:nvSpPr>
          <p:cNvPr id="143" name="Google Shape;143;p27"/>
          <p:cNvSpPr txBox="1">
            <a:spLocks noGrp="1"/>
          </p:cNvSpPr>
          <p:nvPr>
            <p:ph type="body" idx="1"/>
          </p:nvPr>
        </p:nvSpPr>
        <p:spPr>
          <a:xfrm>
            <a:off x="375200" y="1521300"/>
            <a:ext cx="8520600" cy="1643700"/>
          </a:xfrm>
          <a:prstGeom prst="rect">
            <a:avLst/>
          </a:prstGeom>
        </p:spPr>
        <p:txBody>
          <a:bodyPr spcFirstLastPara="1" wrap="square" lIns="91425" tIns="91425" rIns="91425" bIns="91425" anchor="t" anchorCtr="0">
            <a:noAutofit/>
          </a:bodyPr>
          <a:lstStyle/>
          <a:p>
            <a:pPr marL="285750" indent="-285750">
              <a:buSzPts val="1100"/>
            </a:pPr>
            <a:r>
              <a:rPr lang="en" dirty="0"/>
              <a:t>The float property specifies whether or not a box (an element) should float. </a:t>
            </a:r>
            <a:endParaRPr lang="en-US" dirty="0" smtClean="0"/>
          </a:p>
          <a:p>
            <a:pPr marL="285750" indent="-285750">
              <a:buSzPts val="1100"/>
            </a:pPr>
            <a:endParaRPr lang="en-US" dirty="0"/>
          </a:p>
          <a:p>
            <a:pPr marL="285750" indent="-285750">
              <a:buSzPts val="1100"/>
            </a:pPr>
            <a:r>
              <a:rPr lang="en" dirty="0" smtClean="0"/>
              <a:t>It </a:t>
            </a:r>
            <a:r>
              <a:rPr lang="en" dirty="0"/>
              <a:t>specifies that an element should be placed along the left or right side of its container, allowing text and inline elements to wrap around it. The element is removed from the normal flow of the web page, though still remaining a part of the </a:t>
            </a:r>
            <a:r>
              <a:rPr lang="en" dirty="0" smtClean="0"/>
              <a:t>flow</a:t>
            </a:r>
            <a:r>
              <a:rPr lang="en-US" dirty="0" smtClean="0"/>
              <a:t>.</a:t>
            </a:r>
            <a:r>
              <a:rPr lang="en" dirty="0" smtClean="0"/>
              <a:t> </a:t>
            </a:r>
            <a:endParaRPr dirty="0"/>
          </a:p>
          <a:p>
            <a:pPr marL="0" lvl="0" indent="0" algn="l" rtl="0">
              <a:spcBef>
                <a:spcPts val="1600"/>
              </a:spcBef>
              <a:spcAft>
                <a:spcPts val="0"/>
              </a:spcAft>
              <a:buNone/>
            </a:pPr>
            <a:r>
              <a:rPr lang="en" b="1" dirty="0"/>
              <a:t>Note</a:t>
            </a:r>
            <a:r>
              <a:rPr lang="en" dirty="0"/>
              <a:t>: Absolutely positioned elements </a:t>
            </a:r>
            <a:r>
              <a:rPr lang="en" dirty="0" smtClean="0"/>
              <a:t>ignore </a:t>
            </a:r>
            <a:r>
              <a:rPr lang="en" dirty="0"/>
              <a:t>the float property!</a:t>
            </a:r>
            <a:endParaRPr dirty="0"/>
          </a:p>
          <a:p>
            <a:pPr marL="0" lvl="0" indent="0" algn="l" rtl="0">
              <a:spcBef>
                <a:spcPts val="1600"/>
              </a:spcBef>
              <a:spcAft>
                <a:spcPts val="0"/>
              </a:spcAft>
              <a:buClr>
                <a:schemeClr val="dk1"/>
              </a:buClr>
              <a:buSzPts val="1100"/>
              <a:buFont typeface="Arial"/>
              <a:buNone/>
            </a:pPr>
            <a:r>
              <a:rPr lang="en" b="1" dirty="0"/>
              <a:t>Note</a:t>
            </a:r>
            <a:r>
              <a:rPr lang="en" dirty="0"/>
              <a:t>: Elements after a floating element will flow around it.</a:t>
            </a:r>
            <a:endParaRPr dirty="0"/>
          </a:p>
          <a:p>
            <a:pPr marL="0" lvl="0" indent="0" algn="l" rtl="0">
              <a:spcBef>
                <a:spcPts val="1600"/>
              </a:spcBef>
              <a:spcAft>
                <a:spcPts val="160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xfrm>
            <a:off x="512700" y="1512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Lab Exercise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Objectives of Lab 5</a:t>
            </a:r>
            <a:endParaRPr/>
          </a:p>
        </p:txBody>
      </p:sp>
      <p:sp>
        <p:nvSpPr>
          <p:cNvPr id="66" name="Google Shape;66;p14"/>
          <p:cNvSpPr txBox="1">
            <a:spLocks noGrp="1"/>
          </p:cNvSpPr>
          <p:nvPr>
            <p:ph type="body" idx="1"/>
          </p:nvPr>
        </p:nvSpPr>
        <p:spPr>
          <a:xfrm>
            <a:off x="311700" y="1476475"/>
            <a:ext cx="8520600" cy="2268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 sz="1600"/>
              <a:t>Understand webpage layout</a:t>
            </a:r>
            <a:endParaRPr sz="1600"/>
          </a:p>
          <a:p>
            <a:pPr marL="457200" lvl="0" indent="-330200" algn="l" rtl="0">
              <a:spcBef>
                <a:spcPts val="1600"/>
              </a:spcBef>
              <a:spcAft>
                <a:spcPts val="0"/>
              </a:spcAft>
              <a:buSzPts val="1600"/>
              <a:buAutoNum type="arabicPeriod"/>
            </a:pPr>
            <a:r>
              <a:rPr lang="en" sz="1600"/>
              <a:t>Work with browser code inspection tools</a:t>
            </a:r>
            <a:endParaRPr sz="1600"/>
          </a:p>
          <a:p>
            <a:pPr marL="457200" lvl="0" indent="-330200" algn="l" rtl="0">
              <a:spcBef>
                <a:spcPts val="1600"/>
              </a:spcBef>
              <a:spcAft>
                <a:spcPts val="0"/>
              </a:spcAft>
              <a:buSzPts val="1600"/>
              <a:buAutoNum type="arabicPeriod"/>
            </a:pPr>
            <a:r>
              <a:rPr lang="en" sz="1600"/>
              <a:t>Practice creating web pages</a:t>
            </a:r>
            <a:endParaRPr sz="1600"/>
          </a:p>
          <a:p>
            <a:pPr marL="457200" lvl="0" indent="-330200" algn="l" rtl="0">
              <a:spcBef>
                <a:spcPts val="1600"/>
              </a:spcBef>
              <a:spcAft>
                <a:spcPts val="0"/>
              </a:spcAft>
              <a:buSzPts val="1600"/>
              <a:buAutoNum type="arabicPeriod"/>
            </a:pPr>
            <a:r>
              <a:rPr lang="en" sz="1600"/>
              <a:t>Understand the CSS ‘position’ property.</a:t>
            </a:r>
            <a:endParaRPr sz="1600"/>
          </a:p>
          <a:p>
            <a:pPr marL="0" lvl="0" indent="0" algn="l" rtl="0">
              <a:spcBef>
                <a:spcPts val="1600"/>
              </a:spcBef>
              <a:spcAft>
                <a:spcPts val="1600"/>
              </a:spcAft>
              <a:buNone/>
            </a:pP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HTML </a:t>
            </a:r>
            <a:r>
              <a:rPr lang="en" dirty="0" smtClean="0"/>
              <a:t>Tags</a:t>
            </a:r>
            <a:endParaRPr dirty="0"/>
          </a:p>
        </p:txBody>
      </p:sp>
      <p:sp>
        <p:nvSpPr>
          <p:cNvPr id="72" name="Google Shape;72;p1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div</a:t>
            </a:r>
            <a:endParaRPr/>
          </a:p>
          <a:p>
            <a:pPr marL="457200" lvl="0" indent="-342900" algn="l" rtl="0">
              <a:spcBef>
                <a:spcPts val="1600"/>
              </a:spcBef>
              <a:spcAft>
                <a:spcPts val="0"/>
              </a:spcAft>
              <a:buSzPts val="1800"/>
              <a:buChar char="●"/>
            </a:pPr>
            <a:r>
              <a:rPr lang="en"/>
              <a:t>p</a:t>
            </a:r>
            <a:endParaRPr/>
          </a:p>
          <a:p>
            <a:pPr marL="457200" lvl="0" indent="-342900" algn="l" rtl="0">
              <a:spcBef>
                <a:spcPts val="1600"/>
              </a:spcBef>
              <a:spcAft>
                <a:spcPts val="0"/>
              </a:spcAft>
              <a:buSzPts val="1800"/>
              <a:buChar char="●"/>
            </a:pPr>
            <a:r>
              <a:rPr lang="en"/>
              <a:t>h1, h2, h3..</a:t>
            </a:r>
            <a:endParaRPr/>
          </a:p>
          <a:p>
            <a:pPr marL="457200" lvl="0" indent="-342900" algn="l" rtl="0">
              <a:spcBef>
                <a:spcPts val="1600"/>
              </a:spcBef>
              <a:spcAft>
                <a:spcPts val="1600"/>
              </a:spcAft>
              <a:buSzPts val="1800"/>
              <a:buChar char="●"/>
            </a:pPr>
            <a:r>
              <a:rPr lang="en"/>
              <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HTML Tags</a:t>
            </a:r>
            <a:endParaRPr dirty="0"/>
          </a:p>
        </p:txBody>
      </p:sp>
      <p:sp>
        <p:nvSpPr>
          <p:cNvPr id="78" name="Google Shape;78;p16"/>
          <p:cNvSpPr txBox="1">
            <a:spLocks noGrp="1"/>
          </p:cNvSpPr>
          <p:nvPr>
            <p:ph type="body" idx="1"/>
          </p:nvPr>
        </p:nvSpPr>
        <p:spPr>
          <a:xfrm>
            <a:off x="375200" y="1749900"/>
            <a:ext cx="8520600" cy="2745188"/>
          </a:xfrm>
          <a:prstGeom prst="rect">
            <a:avLst/>
          </a:prstGeom>
        </p:spPr>
        <p:txBody>
          <a:bodyPr spcFirstLastPara="1" wrap="square" lIns="91425" tIns="91425" rIns="91425" bIns="91425" anchor="t" anchorCtr="0">
            <a:noAutofit/>
          </a:bodyPr>
          <a:lstStyle/>
          <a:p>
            <a:r>
              <a:rPr lang="en-US" dirty="0"/>
              <a:t>HTML tags are the hidden </a:t>
            </a:r>
            <a:r>
              <a:rPr lang="en-US" i="1" dirty="0"/>
              <a:t>keywords</a:t>
            </a:r>
            <a:r>
              <a:rPr lang="en-US" dirty="0"/>
              <a:t> within a web page that define how your web browser must format and display the content.</a:t>
            </a:r>
          </a:p>
          <a:p>
            <a:r>
              <a:rPr lang="en-US" dirty="0"/>
              <a:t>Most tags must have two parts, an opening and a closing part. </a:t>
            </a:r>
            <a:endParaRPr lang="en-US" dirty="0" smtClean="0"/>
          </a:p>
          <a:p>
            <a:pPr marL="114300" indent="0">
              <a:buNone/>
            </a:pPr>
            <a:endParaRPr lang="en-US" dirty="0" smtClean="0"/>
          </a:p>
          <a:p>
            <a:r>
              <a:rPr lang="en-US" dirty="0" smtClean="0"/>
              <a:t>E.g. &lt;</a:t>
            </a:r>
            <a:r>
              <a:rPr lang="en-US" dirty="0"/>
              <a:t>html&gt; </a:t>
            </a:r>
            <a:r>
              <a:rPr lang="mr-IN" dirty="0" smtClean="0"/>
              <a:t>…</a:t>
            </a:r>
            <a:r>
              <a:rPr lang="en-US" dirty="0"/>
              <a:t> &lt;/html&gt; </a:t>
            </a:r>
          </a:p>
        </p:txBody>
      </p:sp>
    </p:spTree>
    <p:extLst>
      <p:ext uri="{BB962C8B-B14F-4D97-AF65-F5344CB8AC3E}">
        <p14:creationId xmlns:p14="http://schemas.microsoft.com/office/powerpoint/2010/main" val="125354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Example HTML </a:t>
            </a:r>
            <a:endParaRPr dirty="0"/>
          </a:p>
        </p:txBody>
      </p:sp>
      <p:sp>
        <p:nvSpPr>
          <p:cNvPr id="78" name="Google Shape;78;p16"/>
          <p:cNvSpPr txBox="1">
            <a:spLocks noGrp="1"/>
          </p:cNvSpPr>
          <p:nvPr>
            <p:ph type="body" idx="1"/>
          </p:nvPr>
        </p:nvSpPr>
        <p:spPr>
          <a:xfrm>
            <a:off x="311700" y="1408069"/>
            <a:ext cx="8520600" cy="2745188"/>
          </a:xfrm>
          <a:prstGeom prst="rect">
            <a:avLst/>
          </a:prstGeom>
        </p:spPr>
        <p:txBody>
          <a:bodyPr spcFirstLastPara="1" wrap="square" lIns="91425" tIns="91425" rIns="91425" bIns="91425" anchor="t" anchorCtr="0">
            <a:noAutofit/>
          </a:bodyPr>
          <a:lstStyle/>
          <a:p>
            <a:pPr marL="0" lvl="0" indent="0">
              <a:lnSpc>
                <a:spcPct val="100000"/>
              </a:lnSpc>
              <a:buNone/>
            </a:pPr>
            <a:r>
              <a:rPr lang="en-US" dirty="0"/>
              <a:t>&lt;html&gt; </a:t>
            </a:r>
            <a:endParaRPr lang="en-US" dirty="0" smtClean="0"/>
          </a:p>
          <a:p>
            <a:pPr marL="0" lvl="0" indent="0">
              <a:lnSpc>
                <a:spcPct val="100000"/>
              </a:lnSpc>
              <a:buNone/>
            </a:pPr>
            <a:r>
              <a:rPr lang="en-US" dirty="0" smtClean="0"/>
              <a:t>      &lt;</a:t>
            </a:r>
            <a:r>
              <a:rPr lang="en-US" dirty="0"/>
              <a:t>head&gt; </a:t>
            </a:r>
          </a:p>
          <a:p>
            <a:pPr marL="0" lvl="0" indent="0">
              <a:lnSpc>
                <a:spcPct val="100000"/>
              </a:lnSpc>
              <a:buNone/>
            </a:pPr>
            <a:r>
              <a:rPr lang="en-US" dirty="0"/>
              <a:t> </a:t>
            </a:r>
            <a:r>
              <a:rPr lang="en-US" dirty="0" smtClean="0"/>
              <a:t>           &lt;</a:t>
            </a:r>
            <a:r>
              <a:rPr lang="en-US" dirty="0"/>
              <a:t>title&gt;My Page Title&lt;/title&gt; </a:t>
            </a:r>
            <a:endParaRPr lang="en-US" dirty="0" smtClean="0"/>
          </a:p>
          <a:p>
            <a:pPr marL="0" lvl="0" indent="0">
              <a:lnSpc>
                <a:spcPct val="100000"/>
              </a:lnSpc>
              <a:buNone/>
            </a:pPr>
            <a:r>
              <a:rPr lang="en-US" dirty="0" smtClean="0"/>
              <a:t>      &lt;/</a:t>
            </a:r>
            <a:r>
              <a:rPr lang="en-US" dirty="0"/>
              <a:t>head&gt; </a:t>
            </a:r>
            <a:endParaRPr lang="en-US" dirty="0" smtClean="0"/>
          </a:p>
          <a:p>
            <a:pPr marL="0" lvl="0" indent="0">
              <a:lnSpc>
                <a:spcPct val="100000"/>
              </a:lnSpc>
              <a:buNone/>
            </a:pPr>
            <a:r>
              <a:rPr lang="en-US" dirty="0" smtClean="0"/>
              <a:t>      &lt;</a:t>
            </a:r>
            <a:r>
              <a:rPr lang="en-US" dirty="0"/>
              <a:t>body&gt; </a:t>
            </a:r>
            <a:endParaRPr lang="en-US" dirty="0" smtClean="0"/>
          </a:p>
          <a:p>
            <a:pPr marL="0" lvl="0" indent="0">
              <a:lnSpc>
                <a:spcPct val="100000"/>
              </a:lnSpc>
              <a:buNone/>
            </a:pPr>
            <a:r>
              <a:rPr lang="en-US" dirty="0" smtClean="0"/>
              <a:t>            This </a:t>
            </a:r>
            <a:r>
              <a:rPr lang="en-US" dirty="0"/>
              <a:t>is where all my web page content goes! </a:t>
            </a:r>
            <a:endParaRPr lang="en-US" dirty="0" smtClean="0"/>
          </a:p>
          <a:p>
            <a:pPr marL="0" lvl="0" indent="0">
              <a:lnSpc>
                <a:spcPct val="100000"/>
              </a:lnSpc>
              <a:buNone/>
            </a:pPr>
            <a:r>
              <a:rPr lang="en-US" dirty="0" smtClean="0"/>
              <a:t>      &lt;/</a:t>
            </a:r>
            <a:r>
              <a:rPr lang="en-US" dirty="0"/>
              <a:t>body&gt; </a:t>
            </a:r>
            <a:endParaRPr lang="en-US" dirty="0" smtClean="0"/>
          </a:p>
          <a:p>
            <a:pPr marL="0" lvl="0" indent="0">
              <a:lnSpc>
                <a:spcPct val="100000"/>
              </a:lnSpc>
              <a:buNone/>
            </a:pPr>
            <a:r>
              <a:rPr lang="en-US" dirty="0" smtClean="0"/>
              <a:t>&lt;/</a:t>
            </a:r>
            <a:r>
              <a:rPr lang="en-US" dirty="0"/>
              <a:t>html&gt;</a:t>
            </a:r>
            <a:endParaRPr dirty="0"/>
          </a:p>
        </p:txBody>
      </p:sp>
    </p:spTree>
    <p:extLst>
      <p:ext uri="{BB962C8B-B14F-4D97-AF65-F5344CB8AC3E}">
        <p14:creationId xmlns:p14="http://schemas.microsoft.com/office/powerpoint/2010/main" val="996764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‘div’ tag</a:t>
            </a:r>
            <a:endParaRPr/>
          </a:p>
        </p:txBody>
      </p:sp>
      <p:sp>
        <p:nvSpPr>
          <p:cNvPr id="78" name="Google Shape;78;p16"/>
          <p:cNvSpPr txBox="1">
            <a:spLocks noGrp="1"/>
          </p:cNvSpPr>
          <p:nvPr>
            <p:ph type="body" idx="1"/>
          </p:nvPr>
        </p:nvSpPr>
        <p:spPr>
          <a:xfrm>
            <a:off x="375200" y="1749900"/>
            <a:ext cx="8520600" cy="1643700"/>
          </a:xfrm>
          <a:prstGeom prst="rect">
            <a:avLst/>
          </a:prstGeom>
        </p:spPr>
        <p:txBody>
          <a:bodyPr spcFirstLastPara="1" wrap="square" lIns="91425" tIns="91425" rIns="91425" bIns="91425" anchor="t" anchorCtr="0">
            <a:noAutofit/>
          </a:bodyPr>
          <a:lstStyle/>
          <a:p>
            <a:pPr marL="285750" indent="-285750">
              <a:spcAft>
                <a:spcPts val="1600"/>
              </a:spcAft>
            </a:pPr>
            <a:r>
              <a:rPr lang="en" dirty="0" smtClean="0"/>
              <a:t>The </a:t>
            </a:r>
            <a:r>
              <a:rPr lang="en" dirty="0"/>
              <a:t>&lt;div&gt; tag is nothing more than a container unit that encapsulates other page elements and divides the HTML document into sections. </a:t>
            </a:r>
            <a:endParaRPr lang="en-US" dirty="0" smtClean="0"/>
          </a:p>
          <a:p>
            <a:pPr marL="285750" indent="-285750">
              <a:spcAft>
                <a:spcPts val="1600"/>
              </a:spcAft>
            </a:pPr>
            <a:r>
              <a:rPr lang="en" dirty="0" smtClean="0"/>
              <a:t>Web </a:t>
            </a:r>
            <a:r>
              <a:rPr lang="en" dirty="0"/>
              <a:t>developers use &lt;div&gt; elements to group together HTML elements and apply CSS styles to many elements at once.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 tag</a:t>
            </a:r>
            <a:endParaRPr/>
          </a:p>
        </p:txBody>
      </p:sp>
      <p:sp>
        <p:nvSpPr>
          <p:cNvPr id="84" name="Google Shape;84;p17"/>
          <p:cNvSpPr txBox="1">
            <a:spLocks noGrp="1"/>
          </p:cNvSpPr>
          <p:nvPr>
            <p:ph type="body" idx="1"/>
          </p:nvPr>
        </p:nvSpPr>
        <p:spPr>
          <a:xfrm>
            <a:off x="375200" y="1749900"/>
            <a:ext cx="8520600" cy="1643700"/>
          </a:xfrm>
          <a:prstGeom prst="rect">
            <a:avLst/>
          </a:prstGeom>
        </p:spPr>
        <p:txBody>
          <a:bodyPr spcFirstLastPara="1" wrap="square" lIns="91425" tIns="91425" rIns="91425" bIns="91425" anchor="t" anchorCtr="0">
            <a:noAutofit/>
          </a:bodyPr>
          <a:lstStyle/>
          <a:p>
            <a:pPr marL="285750" indent="-285750">
              <a:spcAft>
                <a:spcPts val="1600"/>
              </a:spcAft>
            </a:pPr>
            <a:r>
              <a:rPr lang="en" dirty="0"/>
              <a:t>The HTML &lt;p&gt; element represents a paragraph of text. </a:t>
            </a:r>
            <a:endParaRPr lang="en-US" dirty="0" smtClean="0"/>
          </a:p>
          <a:p>
            <a:pPr marL="285750" indent="-285750">
              <a:spcAft>
                <a:spcPts val="1600"/>
              </a:spcAft>
            </a:pPr>
            <a:r>
              <a:rPr lang="en" dirty="0" smtClean="0"/>
              <a:t>Paragraphs </a:t>
            </a:r>
            <a:r>
              <a:rPr lang="en" dirty="0"/>
              <a:t>are usually represented in visual media as blocks of text that are separated from adjacent blocks by vertical blank space and/or first-line indentation.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Heading tag</a:t>
            </a:r>
            <a:endParaRPr/>
          </a:p>
        </p:txBody>
      </p:sp>
      <p:sp>
        <p:nvSpPr>
          <p:cNvPr id="90" name="Google Shape;90;p18"/>
          <p:cNvSpPr txBox="1">
            <a:spLocks noGrp="1"/>
          </p:cNvSpPr>
          <p:nvPr>
            <p:ph type="body" idx="1"/>
          </p:nvPr>
        </p:nvSpPr>
        <p:spPr>
          <a:xfrm>
            <a:off x="375200" y="1749900"/>
            <a:ext cx="8520600" cy="2326444"/>
          </a:xfrm>
          <a:prstGeom prst="rect">
            <a:avLst/>
          </a:prstGeom>
        </p:spPr>
        <p:txBody>
          <a:bodyPr spcFirstLastPara="1" wrap="square" lIns="91425" tIns="91425" rIns="91425" bIns="91425" anchor="t" anchorCtr="0">
            <a:noAutofit/>
          </a:bodyPr>
          <a:lstStyle/>
          <a:p>
            <a:pPr marL="285750" indent="-285750">
              <a:spcAft>
                <a:spcPts val="1600"/>
              </a:spcAft>
            </a:pPr>
            <a:r>
              <a:rPr lang="en" dirty="0"/>
              <a:t>HTML defines six levels of headings. </a:t>
            </a:r>
            <a:endParaRPr lang="en-US" dirty="0" smtClean="0"/>
          </a:p>
          <a:p>
            <a:pPr marL="285750" indent="-285750">
              <a:spcAft>
                <a:spcPts val="1600"/>
              </a:spcAft>
            </a:pPr>
            <a:r>
              <a:rPr lang="en" dirty="0" smtClean="0"/>
              <a:t>A </a:t>
            </a:r>
            <a:r>
              <a:rPr lang="en" dirty="0"/>
              <a:t>heading element implies all the font changes, paragraph breaks before and after, and any white space necessary to render the heading. </a:t>
            </a:r>
            <a:endParaRPr lang="en-US" dirty="0" smtClean="0"/>
          </a:p>
          <a:p>
            <a:pPr marL="285750" indent="-285750">
              <a:spcAft>
                <a:spcPts val="1600"/>
              </a:spcAft>
            </a:pPr>
            <a:r>
              <a:rPr lang="en" dirty="0" smtClean="0"/>
              <a:t>The </a:t>
            </a:r>
            <a:r>
              <a:rPr lang="en" dirty="0"/>
              <a:t>heading elements are H1, H2, H3, H4, H5, and H6 with H1 being the highest (or most important) level and H6 the least.</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Anchor tag</a:t>
            </a:r>
            <a:endParaRPr/>
          </a:p>
        </p:txBody>
      </p:sp>
      <p:sp>
        <p:nvSpPr>
          <p:cNvPr id="96" name="Google Shape;96;p19"/>
          <p:cNvSpPr txBox="1">
            <a:spLocks noGrp="1"/>
          </p:cNvSpPr>
          <p:nvPr>
            <p:ph type="body" idx="1"/>
          </p:nvPr>
        </p:nvSpPr>
        <p:spPr>
          <a:xfrm>
            <a:off x="311700" y="1544801"/>
            <a:ext cx="8520600" cy="1643700"/>
          </a:xfrm>
          <a:prstGeom prst="rect">
            <a:avLst/>
          </a:prstGeom>
        </p:spPr>
        <p:txBody>
          <a:bodyPr spcFirstLastPara="1" wrap="square" lIns="91425" tIns="91425" rIns="91425" bIns="91425" anchor="t" anchorCtr="0">
            <a:noAutofit/>
          </a:bodyPr>
          <a:lstStyle/>
          <a:p>
            <a:pPr marL="285750" indent="-285750">
              <a:buSzPts val="1100"/>
            </a:pPr>
            <a:r>
              <a:rPr lang="en" dirty="0"/>
              <a:t>An anchor is a piece of text which marks the beginning and/or the end of a hypertext link.</a:t>
            </a:r>
            <a:endParaRPr dirty="0"/>
          </a:p>
          <a:p>
            <a:pPr marL="285750" indent="-285750">
              <a:spcBef>
                <a:spcPts val="1600"/>
              </a:spcBef>
              <a:buSzPts val="1100"/>
            </a:pPr>
            <a:r>
              <a:rPr lang="en" dirty="0"/>
              <a:t>The text between the opening tag and the closing tag is either the start or destination (or both) of a link</a:t>
            </a:r>
            <a:endParaRPr dirty="0"/>
          </a:p>
          <a:p>
            <a:pPr marL="0" lvl="0" indent="0" algn="l" rtl="0">
              <a:spcBef>
                <a:spcPts val="1600"/>
              </a:spcBef>
              <a:spcAft>
                <a:spcPts val="1600"/>
              </a:spcAft>
              <a:buNone/>
            </a:pPr>
            <a:endParaRPr dirty="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669</Words>
  <Application>Microsoft Macintosh PowerPoint</Application>
  <PresentationFormat>On-screen Show (16:9)</PresentationFormat>
  <Paragraphs>75</Paragraphs>
  <Slides>18</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Old Standard TT</vt:lpstr>
      <vt:lpstr>Arial</vt:lpstr>
      <vt:lpstr>Paperback</vt:lpstr>
      <vt:lpstr>HTML &amp; CSS</vt:lpstr>
      <vt:lpstr>Objectives of Lab 5</vt:lpstr>
      <vt:lpstr>HTML Tags</vt:lpstr>
      <vt:lpstr>HTML Tags</vt:lpstr>
      <vt:lpstr>Example HTML </vt:lpstr>
      <vt:lpstr>The ‘div’ tag</vt:lpstr>
      <vt:lpstr>‘p’ tag</vt:lpstr>
      <vt:lpstr>Heading tag</vt:lpstr>
      <vt:lpstr>Anchor tag</vt:lpstr>
      <vt:lpstr>CSS ‘position’ Property  </vt:lpstr>
      <vt:lpstr>CSS ‘position’ Property</vt:lpstr>
      <vt:lpstr>Static</vt:lpstr>
      <vt:lpstr>Fixed</vt:lpstr>
      <vt:lpstr>Relative</vt:lpstr>
      <vt:lpstr>Absolute</vt:lpstr>
      <vt:lpstr>CSS ‘float’ Property</vt:lpstr>
      <vt:lpstr>Float</vt:lpstr>
      <vt:lpstr>Lab Exercise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&amp; CSS</dc:title>
  <cp:lastModifiedBy>Chelsea Chandler</cp:lastModifiedBy>
  <cp:revision>9</cp:revision>
  <dcterms:modified xsi:type="dcterms:W3CDTF">2018-09-30T19:26:08Z</dcterms:modified>
</cp:coreProperties>
</file>