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5" name="PlaceHolder 6"/>
          <p:cNvSpPr>
            <a:spLocks noGrp="1"/>
          </p:cNvSpPr>
          <p:nvPr>
            <p:ph type="sldNum"/>
          </p:nvPr>
        </p:nvSpPr>
        <p:spPr>
          <a:xfrm>
            <a:off x="4399200" y="9555480"/>
            <a:ext cx="3372840" cy="502560"/>
          </a:xfrm>
          <a:prstGeom prst="rect">
            <a:avLst/>
          </a:prstGeom>
        </p:spPr>
        <p:txBody>
          <a:bodyPr lIns="0" rIns="0" tIns="0" bIns="0" anchor="b"/>
          <a:p>
            <a:pPr algn="r"/>
            <a:fld id="{8CBC9DDB-12BF-452B-BFD9-1C8D9E989F1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380880" y="685800"/>
            <a:ext cx="6095520" cy="3428640"/>
          </a:xfrm>
          <a:prstGeom prst="rect">
            <a:avLst/>
          </a:prstGeom>
        </p:spPr>
      </p:sp>
      <p:sp>
        <p:nvSpPr>
          <p:cNvPr id="115"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solidFill>
                  <a:srgbClr val="000000"/>
                </a:solidFill>
                <a:latin typeface="Arial"/>
                <a:ea typeface="Arial"/>
              </a:rPr>
              <a:t>REST or Restful webservices are one way of providing interoperability between computer systems on the internet.</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ea typeface="Arial"/>
              </a:rPr>
              <a:t>Architectural style – to design networked applications</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380880" y="685800"/>
            <a:ext cx="609552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tIns="91440" bIns="91440"/>
          <a:p>
            <a:pPr lvl="1" marL="914400" indent="-228240">
              <a:lnSpc>
                <a:spcPct val="100000"/>
              </a:lnSpc>
              <a:buClr>
                <a:srgbClr val="000000"/>
              </a:buClr>
              <a:buFont typeface="StarSymbol"/>
              <a:buAutoNum type="alphaLcPeriod"/>
            </a:pPr>
            <a:r>
              <a:rPr b="0" lang="en-US" sz="1100" spc="-1" strike="noStrike">
                <a:solidFill>
                  <a:srgbClr val="000000"/>
                </a:solidFill>
                <a:latin typeface="Arial"/>
                <a:ea typeface="Arial"/>
              </a:rPr>
              <a:t>Resource Based</a:t>
            </a:r>
            <a:endParaRPr b="0" lang="en-US" sz="1100" spc="-1" strike="noStrike">
              <a:latin typeface="Arial"/>
            </a:endParaRPr>
          </a:p>
          <a:p>
            <a:pPr lvl="2" marL="1371600" indent="-228240">
              <a:lnSpc>
                <a:spcPct val="100000"/>
              </a:lnSpc>
              <a:buClr>
                <a:srgbClr val="000000"/>
              </a:buClr>
              <a:buFont typeface="StarSymbol"/>
              <a:buAutoNum type="romanLcPeriod"/>
            </a:pPr>
            <a:r>
              <a:rPr b="0" lang="en-US" sz="1100" spc="-1" strike="noStrike">
                <a:solidFill>
                  <a:srgbClr val="000000"/>
                </a:solidFill>
                <a:latin typeface="Arial"/>
                <a:ea typeface="Arial"/>
              </a:rPr>
              <a:t>Individual Resources are identified in requests using URIs (Uniform Resource Identifiers).</a:t>
            </a:r>
            <a:endParaRPr b="0" lang="en-US" sz="1100" spc="-1" strike="noStrike">
              <a:latin typeface="Arial"/>
            </a:endParaRPr>
          </a:p>
          <a:p>
            <a:pPr lvl="2" marL="1371600" indent="-228240">
              <a:lnSpc>
                <a:spcPct val="100000"/>
              </a:lnSpc>
              <a:buClr>
                <a:srgbClr val="000000"/>
              </a:buClr>
              <a:buFont typeface="StarSymbol"/>
              <a:buAutoNum type="romanLcPeriod"/>
            </a:pPr>
            <a:r>
              <a:rPr b="0" lang="en-US" sz="1100" spc="-1" strike="noStrike">
                <a:solidFill>
                  <a:srgbClr val="000000"/>
                </a:solidFill>
                <a:latin typeface="Arial"/>
                <a:ea typeface="Arial"/>
              </a:rPr>
              <a:t>Resources are distinct from the representations returned to the client.</a:t>
            </a:r>
            <a:endParaRPr b="0" lang="en-US" sz="1100" spc="-1" strike="noStrike">
              <a:latin typeface="Arial"/>
            </a:endParaRPr>
          </a:p>
          <a:p>
            <a:pPr lvl="1" marL="914400" indent="-228240">
              <a:lnSpc>
                <a:spcPct val="100000"/>
              </a:lnSpc>
              <a:buClr>
                <a:srgbClr val="000000"/>
              </a:buClr>
              <a:buFont typeface="StarSymbol"/>
              <a:buAutoNum type="alphaLcPeriod"/>
            </a:pPr>
            <a:r>
              <a:rPr b="0" lang="en-US" sz="1100" spc="-1" strike="noStrike">
                <a:solidFill>
                  <a:srgbClr val="000000"/>
                </a:solidFill>
                <a:latin typeface="Arial"/>
                <a:ea typeface="Arial"/>
              </a:rPr>
              <a:t>Manipulation of Resources through Representations</a:t>
            </a:r>
            <a:endParaRPr b="0" lang="en-US" sz="1100" spc="-1" strike="noStrike">
              <a:latin typeface="Arial"/>
            </a:endParaRPr>
          </a:p>
          <a:p>
            <a:pPr lvl="2" marL="1371600" indent="-228240">
              <a:lnSpc>
                <a:spcPct val="100000"/>
              </a:lnSpc>
              <a:buClr>
                <a:srgbClr val="000000"/>
              </a:buClr>
              <a:buFont typeface="StarSymbol"/>
              <a:buAutoNum type="romanLcPeriod"/>
            </a:pPr>
            <a:r>
              <a:rPr b="0" lang="en-US" sz="1100" spc="-1" strike="noStrike">
                <a:solidFill>
                  <a:srgbClr val="000000"/>
                </a:solidFill>
                <a:latin typeface="Arial"/>
                <a:ea typeface="Arial"/>
              </a:rPr>
              <a:t>A client has enough information to modify or delete resources on the server, provided it has permission to do so.</a:t>
            </a:r>
            <a:endParaRPr b="0" lang="en-US" sz="1100" spc="-1" strike="noStrike">
              <a:latin typeface="Arial"/>
            </a:endParaRPr>
          </a:p>
          <a:p>
            <a:pPr lvl="1" marL="914400" indent="-228240">
              <a:lnSpc>
                <a:spcPct val="100000"/>
              </a:lnSpc>
              <a:buClr>
                <a:srgbClr val="000000"/>
              </a:buClr>
              <a:buFont typeface="StarSymbol"/>
              <a:buAutoNum type="alphaLcPeriod"/>
            </a:pPr>
            <a:r>
              <a:rPr b="0" lang="en-US" sz="1100" spc="-1" strike="noStrike">
                <a:solidFill>
                  <a:srgbClr val="000000"/>
                </a:solidFill>
                <a:latin typeface="Arial"/>
                <a:ea typeface="Arial"/>
              </a:rPr>
              <a:t>Self-descriptive Messages</a:t>
            </a:r>
            <a:endParaRPr b="0" lang="en-US" sz="1100" spc="-1" strike="noStrike">
              <a:latin typeface="Arial"/>
            </a:endParaRPr>
          </a:p>
          <a:p>
            <a:pPr lvl="2" marL="1371600" indent="-228240">
              <a:lnSpc>
                <a:spcPct val="100000"/>
              </a:lnSpc>
              <a:buClr>
                <a:srgbClr val="000000"/>
              </a:buClr>
              <a:buFont typeface="StarSymbol"/>
              <a:buAutoNum type="romanLcPeriod"/>
            </a:pPr>
            <a:r>
              <a:rPr b="0" lang="en-US" sz="1100" spc="-1" strike="noStrike">
                <a:solidFill>
                  <a:srgbClr val="000000"/>
                </a:solidFill>
                <a:latin typeface="Arial"/>
                <a:ea typeface="Arial"/>
              </a:rPr>
              <a:t>Every message includes enough information to describe how to process the message </a:t>
            </a:r>
            <a:endParaRPr b="0" lang="en-US" sz="1100" spc="-1" strike="noStrike">
              <a:latin typeface="Arial"/>
            </a:endParaRPr>
          </a:p>
          <a:p>
            <a:pPr lvl="1" marL="914400" indent="-228240">
              <a:lnSpc>
                <a:spcPct val="100000"/>
              </a:lnSpc>
              <a:buClr>
                <a:srgbClr val="000000"/>
              </a:buClr>
              <a:buFont typeface="StarSymbol"/>
              <a:buAutoNum type="alphaLcPeriod"/>
            </a:pPr>
            <a:r>
              <a:rPr b="0" lang="en-US" sz="1100" spc="-1" strike="noStrike">
                <a:solidFill>
                  <a:srgbClr val="000000"/>
                </a:solidFill>
                <a:latin typeface="Arial"/>
                <a:ea typeface="Arial"/>
              </a:rPr>
              <a:t>Hypermedia as the Engine of Application State</a:t>
            </a:r>
            <a:endParaRPr b="0" lang="en-US" sz="1100" spc="-1" strike="noStrike">
              <a:latin typeface="Arial"/>
            </a:endParaRPr>
          </a:p>
          <a:p>
            <a:pPr lvl="2" marL="1371600" indent="-317160">
              <a:lnSpc>
                <a:spcPct val="100000"/>
              </a:lnSpc>
              <a:buClr>
                <a:srgbClr val="000000"/>
              </a:buClr>
              <a:buFont typeface="StarSymbol"/>
              <a:buAutoNum type="romanLcPeriod"/>
            </a:pPr>
            <a:r>
              <a:rPr b="0" lang="en-US" sz="1100" spc="-1" strike="noStrike">
                <a:solidFill>
                  <a:srgbClr val="000000"/>
                </a:solidFill>
                <a:latin typeface="Arial"/>
                <a:ea typeface="Arial"/>
              </a:rPr>
              <a:t>Clients deliver state via body contents, query-string parameters, request headers and the requested URI (the resource name). Services deliver state to clients via body content, response codes, and response headers. This is technically referred-to as </a:t>
            </a:r>
            <a:r>
              <a:rPr b="0" i="1" lang="en-US" sz="1100" spc="-1" strike="noStrike">
                <a:solidFill>
                  <a:srgbClr val="000000"/>
                </a:solidFill>
                <a:latin typeface="Arial"/>
                <a:ea typeface="Arial"/>
              </a:rPr>
              <a:t>hypermedia</a:t>
            </a:r>
            <a:endParaRPr b="0" lang="en-US" sz="1100" spc="-1" strike="noStrike">
              <a:latin typeface="Arial"/>
            </a:endParaRPr>
          </a:p>
          <a:p>
            <a:pPr>
              <a:lnSpc>
                <a:spcPct val="100000"/>
              </a:lnSpc>
              <a:spcBef>
                <a:spcPts val="1599"/>
              </a:spcBef>
            </a:pPr>
            <a:endParaRPr b="0" lang="en-US" sz="1100" spc="-1" strike="noStrike">
              <a:latin typeface="Arial"/>
            </a:endParaRPr>
          </a:p>
          <a:p>
            <a:pPr marL="457200" indent="-228240">
              <a:lnSpc>
                <a:spcPct val="100000"/>
              </a:lnSpc>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6"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4"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0" name="CustomShape 1"/>
          <p:cNvSpPr/>
          <p:nvPr/>
        </p:nvSpPr>
        <p:spPr>
          <a:xfrm>
            <a:off x="0" y="2998080"/>
            <a:ext cx="9143640" cy="360"/>
          </a:xfrm>
          <a:custGeom>
            <a:avLst/>
            <a:gdLst/>
            <a:ahLst/>
            <a:rect l="l" t="t" r="r" b="b"/>
            <a:pathLst>
              <a:path w="21600" h="21600">
                <a:moveTo>
                  <a:pt x="0" y="0"/>
                </a:moveTo>
                <a:lnTo>
                  <a:pt x="21600" y="21600"/>
                </a:lnTo>
              </a:path>
            </a:pathLst>
          </a:custGeom>
          <a:noFill/>
          <a:ln w="19080">
            <a:solidFill>
              <a:srgbClr val="63d297"/>
            </a:solidFill>
            <a:round/>
          </a:ln>
        </p:spPr>
        <p:style>
          <a:lnRef idx="0"/>
          <a:fillRef idx="0"/>
          <a:effectRef idx="0"/>
          <a:fontRef idx="minor"/>
        </p:style>
      </p:sp>
      <p:sp>
        <p:nvSpPr>
          <p:cNvPr id="1" name="PlaceHolder 2"/>
          <p:cNvSpPr>
            <a:spLocks noGrp="1"/>
          </p:cNvSpPr>
          <p:nvPr>
            <p:ph type="title"/>
          </p:nvPr>
        </p:nvSpPr>
        <p:spPr>
          <a:xfrm>
            <a:off x="510480" y="1257480"/>
            <a:ext cx="8122680" cy="158832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41E58995-9B58-4DF5-91F6-FC1C6BFFE11D}" type="slidenum">
              <a:rPr b="0" lang="en-US" sz="1400" spc="-1" strike="noStrike">
                <a:solidFill>
                  <a:srgbClr val="ffffff"/>
                </a:solidFill>
                <a:latin typeface="Arial"/>
                <a:ea typeface="Arial"/>
              </a:rPr>
              <a:t>&lt;number&gt;</a:t>
            </a:fld>
            <a:endParaRPr b="0" lang="en-US" sz="1400" spc="-1" strike="noStrike">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5045760"/>
            <a:ext cx="9143640" cy="97560"/>
          </a:xfrm>
          <a:prstGeom prst="rect">
            <a:avLst/>
          </a:prstGeom>
          <a:solidFill>
            <a:srgbClr val="63d297"/>
          </a:solidFill>
          <a:ln>
            <a:noFill/>
          </a:ln>
        </p:spPr>
        <p:style>
          <a:lnRef idx="0"/>
          <a:fillRef idx="0"/>
          <a:effectRef idx="0"/>
          <a:fontRef idx="minor"/>
        </p:style>
      </p:sp>
      <p:sp>
        <p:nvSpPr>
          <p:cNvPr id="41" name="PlaceHolder 2"/>
          <p:cNvSpPr>
            <a:spLocks noGrp="1"/>
          </p:cNvSpPr>
          <p:nvPr>
            <p:ph type="title"/>
          </p:nvPr>
        </p:nvSpPr>
        <p:spPr>
          <a:xfrm>
            <a:off x="311760" y="444960"/>
            <a:ext cx="8520120" cy="5724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2" name="PlaceHolder 3"/>
          <p:cNvSpPr>
            <a:spLocks noGrp="1"/>
          </p:cNvSpPr>
          <p:nvPr>
            <p:ph type="body"/>
          </p:nvPr>
        </p:nvSpPr>
        <p:spPr>
          <a:xfrm>
            <a:off x="311760" y="1152360"/>
            <a:ext cx="8520120" cy="3416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3" name="PlaceHolder 4"/>
          <p:cNvSpPr>
            <a:spLocks noGrp="1"/>
          </p:cNvSpPr>
          <p:nvPr>
            <p:ph type="sldNum"/>
          </p:nvPr>
        </p:nvSpPr>
        <p:spPr>
          <a:xfrm>
            <a:off x="8472600" y="4663080"/>
            <a:ext cx="548280" cy="393120"/>
          </a:xfrm>
          <a:prstGeom prst="rect">
            <a:avLst/>
          </a:prstGeom>
        </p:spPr>
        <p:txBody>
          <a:bodyPr tIns="91440" bIns="91440" anchor="ctr"/>
          <a:p>
            <a:pPr>
              <a:lnSpc>
                <a:spcPct val="100000"/>
              </a:lnSpc>
            </a:pPr>
            <a:fld id="{6922734B-72F7-452F-83B7-73D28E2A7C58}" type="slidenum">
              <a:rPr b="0" lang="en-US" sz="1400" spc="-1" strike="noStrike">
                <a:solidFill>
                  <a:srgbClr val="000000"/>
                </a:solidFill>
                <a:latin typeface="Arial"/>
                <a:ea typeface="Arial"/>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stedolan.github.io/jq/" TargetMode="Externa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10480" y="1257480"/>
            <a:ext cx="8122680" cy="1588320"/>
          </a:xfrm>
          <a:prstGeom prst="rect">
            <a:avLst/>
          </a:prstGeom>
          <a:noFill/>
          <a:ln>
            <a:noFill/>
          </a:ln>
        </p:spPr>
        <p:txBody>
          <a:bodyPr tIns="91440" bIns="91440" anchor="b"/>
          <a:p>
            <a:pPr>
              <a:lnSpc>
                <a:spcPct val="100000"/>
              </a:lnSpc>
            </a:pPr>
            <a:r>
              <a:rPr b="0" lang="en-US" sz="4800" spc="-1" strike="noStrike">
                <a:solidFill>
                  <a:srgbClr val="ffffff"/>
                </a:solidFill>
                <a:latin typeface="Proxima Nova"/>
                <a:ea typeface="Proxima Nova"/>
              </a:rPr>
              <a:t>Web Services (Rest)</a:t>
            </a:r>
            <a:endParaRPr b="0" lang="en-US" sz="48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261720" y="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GET, PUT, POST, DELETE</a:t>
            </a:r>
            <a:endParaRPr b="0" lang="en-US" sz="2800" spc="-1" strike="noStrike">
              <a:solidFill>
                <a:srgbClr val="000000"/>
              </a:solidFill>
              <a:latin typeface="Arial"/>
            </a:endParaRPr>
          </a:p>
        </p:txBody>
      </p:sp>
      <p:sp>
        <p:nvSpPr>
          <p:cNvPr id="104" name="TextShape 2"/>
          <p:cNvSpPr txBox="1"/>
          <p:nvPr/>
        </p:nvSpPr>
        <p:spPr>
          <a:xfrm>
            <a:off x="261720" y="360360"/>
            <a:ext cx="8520120" cy="4596840"/>
          </a:xfrm>
          <a:prstGeom prst="rect">
            <a:avLst/>
          </a:prstGeom>
          <a:noFill/>
          <a:ln>
            <a:noFill/>
          </a:ln>
        </p:spPr>
        <p:txBody>
          <a:bodyPr tIns="91440" bIns="91440"/>
          <a:p>
            <a:pPr marL="457200" indent="-228240">
              <a:lnSpc>
                <a:spcPct val="115000"/>
              </a:lnSpc>
              <a:buClr>
                <a:srgbClr val="616161"/>
              </a:buClr>
              <a:buFont typeface="StarSymbol"/>
              <a:buAutoNum type="arabicPeriod" startAt="3"/>
            </a:pPr>
            <a:r>
              <a:rPr b="0" lang="en-US" sz="1800" spc="-1" strike="noStrike">
                <a:solidFill>
                  <a:srgbClr val="616161"/>
                </a:solidFill>
                <a:latin typeface="Proxima Nova"/>
                <a:ea typeface="Proxima Nova"/>
              </a:rPr>
              <a:t>POST</a:t>
            </a:r>
            <a:endParaRPr b="0" lang="en-US" sz="18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POST is used to CREATE.</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POST is neither </a:t>
            </a:r>
            <a:r>
              <a:rPr b="0" i="1" lang="en-US" sz="1200" spc="-1" strike="noStrike">
                <a:solidFill>
                  <a:srgbClr val="616161"/>
                </a:solidFill>
                <a:latin typeface="Proxima Nova"/>
                <a:ea typeface="Proxima Nova"/>
              </a:rPr>
              <a:t>safe</a:t>
            </a:r>
            <a:r>
              <a:rPr b="0" lang="en-US" sz="1200" spc="-1" strike="noStrike">
                <a:solidFill>
                  <a:srgbClr val="616161"/>
                </a:solidFill>
                <a:latin typeface="Proxima Nova"/>
                <a:ea typeface="Proxima Nova"/>
              </a:rPr>
              <a:t> nor </a:t>
            </a:r>
            <a:r>
              <a:rPr b="0" i="1" lang="en-US" sz="1200" spc="-1" strike="noStrike">
                <a:solidFill>
                  <a:srgbClr val="616161"/>
                </a:solidFill>
                <a:latin typeface="Proxima Nova"/>
                <a:ea typeface="Proxima Nova"/>
              </a:rPr>
              <a:t>idempotent</a:t>
            </a:r>
            <a:r>
              <a:rPr b="0" lang="en-US" sz="1200" spc="-1" strike="noStrike">
                <a:solidFill>
                  <a:srgbClr val="616161"/>
                </a:solidFill>
                <a:latin typeface="Proxima Nova"/>
                <a:ea typeface="Proxima Nova"/>
              </a:rPr>
              <a:t>. Calling it twice will likely result in two resources containing the same information.</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Submits data to be processed to a specific resource. Use POST when the server or service is in charge of deciding the URI for the newly-created resource.</a:t>
            </a:r>
            <a:endParaRPr b="0" lang="en-US" sz="1200" spc="-1" strike="noStrike">
              <a:solidFill>
                <a:srgbClr val="000000"/>
              </a:solidFill>
              <a:latin typeface="Arial"/>
            </a:endParaRPr>
          </a:p>
          <a:p>
            <a:pPr marL="457200" indent="-228240">
              <a:lnSpc>
                <a:spcPct val="115000"/>
              </a:lnSpc>
              <a:spcBef>
                <a:spcPts val="1599"/>
              </a:spcBef>
              <a:buClr>
                <a:srgbClr val="616161"/>
              </a:buClr>
              <a:buFont typeface="StarSymbol"/>
              <a:buAutoNum type="arabicPeriod" startAt="3"/>
            </a:pPr>
            <a:r>
              <a:rPr b="0" lang="en-US" sz="1800" spc="-1" strike="noStrike">
                <a:solidFill>
                  <a:srgbClr val="616161"/>
                </a:solidFill>
                <a:latin typeface="Proxima Nova"/>
                <a:ea typeface="Proxima Nova"/>
              </a:rPr>
              <a:t>DELETE</a:t>
            </a:r>
            <a:endParaRPr b="0" lang="en-US" sz="18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DELETE is used to DELETE (Seems straight-forward enough, right?).</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DELETE can be </a:t>
            </a:r>
            <a:r>
              <a:rPr b="0" i="1" lang="en-US" sz="1200" spc="-1" strike="noStrike">
                <a:solidFill>
                  <a:srgbClr val="616161"/>
                </a:solidFill>
                <a:latin typeface="Proxima Nova"/>
                <a:ea typeface="Proxima Nova"/>
              </a:rPr>
              <a:t>idempotent</a:t>
            </a:r>
            <a:r>
              <a:rPr b="0" lang="en-US" sz="1200" spc="-1" strike="noStrike">
                <a:solidFill>
                  <a:srgbClr val="616161"/>
                </a:solidFill>
                <a:latin typeface="Proxima Nova"/>
                <a:ea typeface="Proxima Nova"/>
              </a:rPr>
              <a:t> and it is recommended you use it that way. But this has a caveat </a:t>
            </a:r>
            <a:endParaRPr b="0" lang="en-US" sz="1200" spc="-1" strike="noStrike">
              <a:solidFill>
                <a:srgbClr val="000000"/>
              </a:solidFill>
              <a:latin typeface="Arial"/>
            </a:endParaRPr>
          </a:p>
          <a:p>
            <a:pPr lvl="2" marL="1371600" indent="-228240">
              <a:lnSpc>
                <a:spcPct val="100000"/>
              </a:lnSpc>
              <a:spcBef>
                <a:spcPts val="1599"/>
              </a:spcBef>
              <a:buClr>
                <a:srgbClr val="616161"/>
              </a:buClr>
              <a:buFont typeface="StarSymbol"/>
              <a:buAutoNum type="romanLcPeriod"/>
            </a:pPr>
            <a:r>
              <a:rPr b="0" lang="en-US" sz="1200" spc="-1" strike="noStrike">
                <a:solidFill>
                  <a:srgbClr val="616161"/>
                </a:solidFill>
                <a:latin typeface="Proxima Nova"/>
                <a:ea typeface="Proxima Nova"/>
              </a:rPr>
              <a:t>Using it </a:t>
            </a:r>
            <a:r>
              <a:rPr b="0" i="1" lang="en-US" sz="1200" spc="-1" strike="noStrike">
                <a:solidFill>
                  <a:srgbClr val="616161"/>
                </a:solidFill>
                <a:latin typeface="Proxima Nova"/>
                <a:ea typeface="Proxima Nova"/>
              </a:rPr>
              <a:t>idempotently</a:t>
            </a:r>
            <a:r>
              <a:rPr b="0" lang="en-US" sz="1200" spc="-1" strike="noStrike">
                <a:solidFill>
                  <a:srgbClr val="616161"/>
                </a:solidFill>
                <a:latin typeface="Proxima Nova"/>
                <a:ea typeface="Proxima Nova"/>
              </a:rPr>
              <a:t>: Use it not to decrement, but to remove a resource. If you remove a resource, then remove it again, the end result of both will be the same.</a:t>
            </a:r>
            <a:endParaRPr b="0" lang="en-US" sz="1200" spc="-1" strike="noStrike">
              <a:solidFill>
                <a:srgbClr val="000000"/>
              </a:solidFill>
              <a:latin typeface="Arial"/>
            </a:endParaRPr>
          </a:p>
          <a:p>
            <a:pPr lvl="2" marL="1371600" indent="-228240">
              <a:lnSpc>
                <a:spcPct val="100000"/>
              </a:lnSpc>
              <a:spcBef>
                <a:spcPts val="1599"/>
              </a:spcBef>
              <a:buClr>
                <a:srgbClr val="616161"/>
              </a:buClr>
              <a:buFont typeface="StarSymbol"/>
              <a:buAutoNum type="romanLcPeriod"/>
            </a:pPr>
            <a:r>
              <a:rPr b="0" lang="en-US" sz="1200" spc="-1" strike="noStrike">
                <a:solidFill>
                  <a:srgbClr val="616161"/>
                </a:solidFill>
                <a:latin typeface="Proxima Nova"/>
                <a:ea typeface="Proxima Nova"/>
              </a:rPr>
              <a:t>The Caveat: If you DELETE a resource twice, the second call will likely return 404 (NOT FOUND). So it really isn’t </a:t>
            </a:r>
            <a:r>
              <a:rPr b="0" i="1" lang="en-US" sz="1200" spc="-1" strike="noStrike">
                <a:solidFill>
                  <a:srgbClr val="616161"/>
                </a:solidFill>
                <a:latin typeface="Proxima Nova"/>
                <a:ea typeface="Proxima Nova"/>
              </a:rPr>
              <a:t>idempotent,</a:t>
            </a:r>
            <a:r>
              <a:rPr b="0" lang="en-US" sz="1200" spc="-1" strike="noStrike">
                <a:solidFill>
                  <a:srgbClr val="616161"/>
                </a:solidFill>
                <a:latin typeface="Proxima Nova"/>
                <a:ea typeface="Proxima Nova"/>
              </a:rPr>
              <a:t> but it is close. We’re compromising with the term </a:t>
            </a:r>
            <a:r>
              <a:rPr b="0" i="1" lang="en-US" sz="1200" spc="-1" strike="noStrike">
                <a:solidFill>
                  <a:srgbClr val="616161"/>
                </a:solidFill>
                <a:latin typeface="Proxima Nova"/>
                <a:ea typeface="Proxima Nova"/>
              </a:rPr>
              <a:t>idempotent </a:t>
            </a:r>
            <a:r>
              <a:rPr b="0" lang="en-US" sz="1200" spc="-1" strike="noStrike">
                <a:solidFill>
                  <a:srgbClr val="616161"/>
                </a:solidFill>
                <a:latin typeface="Proxima Nova"/>
                <a:ea typeface="Proxima Nova"/>
              </a:rPr>
              <a:t>here, though it can be </a:t>
            </a:r>
            <a:r>
              <a:rPr b="0" i="1" lang="en-US" sz="1200" spc="-1" strike="noStrike">
                <a:solidFill>
                  <a:srgbClr val="616161"/>
                </a:solidFill>
                <a:latin typeface="Proxima Nova"/>
                <a:ea typeface="Proxima Nova"/>
              </a:rPr>
              <a:t>idempotent</a:t>
            </a:r>
            <a:r>
              <a:rPr b="0" lang="en-US" sz="1200" spc="-1" strike="noStrike">
                <a:solidFill>
                  <a:srgbClr val="616161"/>
                </a:solidFill>
                <a:latin typeface="Proxima Nova"/>
                <a:ea typeface="Proxima Nova"/>
              </a:rPr>
              <a:t> if you do it right.</a:t>
            </a:r>
            <a:endParaRPr b="0" lang="en-US" sz="1200" spc="-1" strike="noStrike">
              <a:solidFill>
                <a:srgbClr val="000000"/>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GET, PUT, POST, DELETE</a:t>
            </a:r>
            <a:endParaRPr b="0" lang="en-US" sz="2800" spc="-1" strike="noStrike">
              <a:solidFill>
                <a:srgbClr val="000000"/>
              </a:solidFill>
              <a:latin typeface="Arial"/>
            </a:endParaRPr>
          </a:p>
        </p:txBody>
      </p:sp>
      <p:pic>
        <p:nvPicPr>
          <p:cNvPr id="106" name="Google Shape;119;p23" descr=""/>
          <p:cNvPicPr/>
          <p:nvPr/>
        </p:nvPicPr>
        <p:blipFill>
          <a:blip r:embed="rId1"/>
          <a:stretch/>
        </p:blipFill>
        <p:spPr>
          <a:xfrm>
            <a:off x="311760" y="1415160"/>
            <a:ext cx="8520120" cy="231300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What is API?</a:t>
            </a:r>
            <a:endParaRPr b="0" lang="en-US" sz="2800" spc="-1" strike="noStrike">
              <a:solidFill>
                <a:srgbClr val="000000"/>
              </a:solidFill>
              <a:latin typeface="Arial"/>
            </a:endParaRPr>
          </a:p>
        </p:txBody>
      </p:sp>
      <p:sp>
        <p:nvSpPr>
          <p:cNvPr id="108" name="TextShape 2"/>
          <p:cNvSpPr txBox="1"/>
          <p:nvPr/>
        </p:nvSpPr>
        <p:spPr>
          <a:xfrm>
            <a:off x="311760" y="450360"/>
            <a:ext cx="8520120" cy="5085720"/>
          </a:xfrm>
          <a:prstGeom prst="rect">
            <a:avLst/>
          </a:prstGeom>
          <a:noFill/>
          <a:ln>
            <a:noFill/>
          </a:ln>
        </p:spPr>
        <p:txBody>
          <a:bodyPr tIns="91440" bIns="91440"/>
          <a:p>
            <a:pPr>
              <a:lnSpc>
                <a:spcPct val="115000"/>
              </a:lnSpc>
            </a:pPr>
            <a:r>
              <a:rPr b="0" lang="en-US" sz="1800" spc="-1" strike="noStrike">
                <a:solidFill>
                  <a:srgbClr val="616161"/>
                </a:solidFill>
                <a:latin typeface="Proxima Nova"/>
                <a:ea typeface="Proxima Nova"/>
              </a:rPr>
              <a:t>Application Programming Interface:</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616161"/>
                </a:solidFill>
                <a:latin typeface="Proxima Nova"/>
                <a:ea typeface="Proxima Nova"/>
              </a:rPr>
              <a:t>An API (Application Programming Interface) is best thought of as a </a:t>
            </a:r>
            <a:r>
              <a:rPr b="0" i="1" lang="en-US" sz="1800" spc="-1" strike="noStrike">
                <a:solidFill>
                  <a:srgbClr val="616161"/>
                </a:solidFill>
                <a:latin typeface="Proxima Nova"/>
                <a:ea typeface="Proxima Nova"/>
              </a:rPr>
              <a:t>contract</a:t>
            </a:r>
            <a:r>
              <a:rPr b="0" lang="en-US" sz="1800" spc="-1" strike="noStrike">
                <a:solidFill>
                  <a:srgbClr val="616161"/>
                </a:solidFill>
                <a:latin typeface="Proxima Nova"/>
                <a:ea typeface="Proxima Nova"/>
              </a:rPr>
              <a:t> provided by one piece of computer software to another.</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616161"/>
                </a:solidFill>
                <a:latin typeface="Proxima Nova"/>
                <a:ea typeface="Proxima Nova"/>
              </a:rPr>
              <a:t>Pieces of software can interact with or without an API.</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616161"/>
                </a:solidFill>
                <a:latin typeface="Proxima Nova"/>
                <a:ea typeface="Proxima Nova"/>
              </a:rPr>
              <a:t>Without API:</a:t>
            </a:r>
            <a:br/>
            <a:r>
              <a:rPr b="0" lang="en-US" sz="1800" spc="-1" strike="noStrike">
                <a:solidFill>
                  <a:srgbClr val="616161"/>
                </a:solidFill>
                <a:latin typeface="Proxima Nova"/>
                <a:ea typeface="Proxima Nova"/>
              </a:rPr>
              <a:t>An app finds the current weather in London by opening </a:t>
            </a:r>
            <a:r>
              <a:rPr b="1" lang="en-US" sz="1800" spc="-1" strike="noStrike">
                <a:solidFill>
                  <a:srgbClr val="616161"/>
                </a:solidFill>
                <a:latin typeface="Proxima Nova"/>
                <a:ea typeface="Proxima Nova"/>
              </a:rPr>
              <a:t>http://www.weather.com/ </a:t>
            </a:r>
            <a:r>
              <a:rPr b="0" lang="en-US" sz="1800" spc="-1" strike="noStrike">
                <a:solidFill>
                  <a:srgbClr val="616161"/>
                </a:solidFill>
                <a:latin typeface="Proxima Nova"/>
                <a:ea typeface="Proxima Nova"/>
              </a:rPr>
              <a:t>and reading the webpage like a human does, interpreting the content.</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616161"/>
                </a:solidFill>
                <a:latin typeface="Proxima Nova"/>
                <a:ea typeface="Proxima Nova"/>
              </a:rPr>
              <a:t>With API:</a:t>
            </a:r>
            <a:br/>
            <a:r>
              <a:rPr b="0" lang="en-US" sz="1800" spc="-1" strike="noStrike">
                <a:solidFill>
                  <a:srgbClr val="616161"/>
                </a:solidFill>
                <a:latin typeface="Proxima Nova"/>
                <a:ea typeface="Proxima Nova"/>
              </a:rPr>
              <a:t>An app finds the current weather in London by sending a message to the </a:t>
            </a:r>
            <a:r>
              <a:rPr b="1" lang="en-US" sz="1800" spc="-1" strike="noStrike">
                <a:solidFill>
                  <a:srgbClr val="616161"/>
                </a:solidFill>
                <a:latin typeface="Proxima Nova"/>
                <a:ea typeface="Proxima Nova"/>
              </a:rPr>
              <a:t>weather.com</a:t>
            </a:r>
            <a:r>
              <a:rPr b="0" lang="en-US" sz="1800" spc="-1" strike="noStrike">
                <a:solidFill>
                  <a:srgbClr val="616161"/>
                </a:solidFill>
                <a:latin typeface="Proxima Nova"/>
                <a:ea typeface="Proxima Nova"/>
              </a:rPr>
              <a:t> API (in a structured format like JSON). The </a:t>
            </a:r>
            <a:r>
              <a:rPr b="1" lang="en-US" sz="1800" spc="-1" strike="noStrike">
                <a:solidFill>
                  <a:srgbClr val="616161"/>
                </a:solidFill>
                <a:latin typeface="Proxima Nova"/>
                <a:ea typeface="Proxima Nova"/>
              </a:rPr>
              <a:t>weather.com </a:t>
            </a:r>
            <a:r>
              <a:rPr b="0" lang="en-US" sz="1800" spc="-1" strike="noStrike">
                <a:solidFill>
                  <a:srgbClr val="616161"/>
                </a:solidFill>
                <a:latin typeface="Proxima Nova"/>
                <a:ea typeface="Proxima Nova"/>
              </a:rPr>
              <a:t>API then replies with a structured response.</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20592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In the lab, you’ll use...</a:t>
            </a:r>
            <a:endParaRPr b="0" lang="en-US" sz="2800" spc="-1" strike="noStrike">
              <a:solidFill>
                <a:srgbClr val="000000"/>
              </a:solidFill>
              <a:latin typeface="Arial"/>
            </a:endParaRPr>
          </a:p>
        </p:txBody>
      </p:sp>
      <p:sp>
        <p:nvSpPr>
          <p:cNvPr id="110" name="TextShape 2"/>
          <p:cNvSpPr txBox="1"/>
          <p:nvPr/>
        </p:nvSpPr>
        <p:spPr>
          <a:xfrm>
            <a:off x="311760" y="660240"/>
            <a:ext cx="8520120" cy="4291200"/>
          </a:xfrm>
          <a:prstGeom prst="rect">
            <a:avLst/>
          </a:prstGeom>
          <a:noFill/>
          <a:ln>
            <a:noFill/>
          </a:ln>
        </p:spPr>
        <p:txBody>
          <a:bodyPr tIns="91440" bIns="91440"/>
          <a:p>
            <a:pPr>
              <a:lnSpc>
                <a:spcPct val="115000"/>
              </a:lnSpc>
            </a:pPr>
            <a:endParaRPr b="0" lang="en-US" sz="1400" spc="-1" strike="noStrike">
              <a:solidFill>
                <a:srgbClr val="000000"/>
              </a:solidFill>
              <a:latin typeface="Arial"/>
            </a:endParaRPr>
          </a:p>
          <a:p>
            <a:pPr marL="457200" indent="-228240">
              <a:lnSpc>
                <a:spcPct val="115000"/>
              </a:lnSpc>
              <a:buClr>
                <a:srgbClr val="616161"/>
              </a:buClr>
              <a:buFont typeface="StarSymbol"/>
              <a:buAutoNum type="arabicPeriod"/>
            </a:pPr>
            <a:r>
              <a:rPr b="0" lang="en-US" sz="1800" spc="-1" strike="noStrike">
                <a:solidFill>
                  <a:srgbClr val="616161"/>
                </a:solidFill>
                <a:latin typeface="Proxima Nova"/>
                <a:ea typeface="Proxima Nova"/>
              </a:rPr>
              <a:t>jq: Essentially, jq processes (filters) JSON files. JSON stands for JavaScript Object Notation. JSON provides notation for data that both people and computers can read easily</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u="sng">
                <a:solidFill>
                  <a:srgbClr val="ff5252"/>
                </a:solidFill>
                <a:uFillTx/>
                <a:latin typeface="Proxima Nova"/>
                <a:ea typeface="Proxima Nova"/>
                <a:hlinkClick r:id="rId1"/>
              </a:rPr>
              <a:t>https://stedolan.github.io/jq/</a:t>
            </a:r>
            <a:r>
              <a:rPr b="0" lang="en-US" sz="1400" spc="-1" strike="noStrike">
                <a:solidFill>
                  <a:srgbClr val="616161"/>
                </a:solidFill>
                <a:latin typeface="Proxima Nova"/>
                <a:ea typeface="Proxima Nova"/>
              </a:rPr>
              <a:t>  ← If you wanna know more.</a:t>
            </a:r>
            <a:endParaRPr b="0" lang="en-US" sz="1400" spc="-1" strike="noStrike">
              <a:solidFill>
                <a:srgbClr val="000000"/>
              </a:solidFill>
              <a:latin typeface="Arial"/>
            </a:endParaRPr>
          </a:p>
          <a:p>
            <a:pPr marL="457200" indent="-228240">
              <a:lnSpc>
                <a:spcPct val="115000"/>
              </a:lnSpc>
              <a:spcBef>
                <a:spcPts val="1599"/>
              </a:spcBef>
              <a:buClr>
                <a:srgbClr val="616161"/>
              </a:buClr>
              <a:buFont typeface="StarSymbol"/>
              <a:buAutoNum type="arabicPeriod"/>
            </a:pPr>
            <a:r>
              <a:rPr b="0" lang="en-US" sz="1800" spc="-1" strike="noStrike">
                <a:solidFill>
                  <a:srgbClr val="616161"/>
                </a:solidFill>
                <a:latin typeface="Proxima Nova"/>
                <a:ea typeface="Proxima Nova"/>
              </a:rPr>
              <a:t>API: You’ll be using the API for darksky.net. API lets developers utilize services without having to do a bunch of research. We all like good API and good code commenting, however rare they might be.</a:t>
            </a:r>
            <a:endParaRPr b="0" lang="en-US" sz="1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248400" y="19188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In the lab, you’ll use… AJAX</a:t>
            </a:r>
            <a:br/>
            <a:endParaRPr b="0" lang="en-US" sz="2800" spc="-1" strike="noStrike">
              <a:solidFill>
                <a:srgbClr val="000000"/>
              </a:solidFill>
              <a:latin typeface="Arial"/>
            </a:endParaRPr>
          </a:p>
        </p:txBody>
      </p:sp>
      <p:sp>
        <p:nvSpPr>
          <p:cNvPr id="112" name="TextShape 2"/>
          <p:cNvSpPr txBox="1"/>
          <p:nvPr/>
        </p:nvSpPr>
        <p:spPr>
          <a:xfrm>
            <a:off x="120960" y="3631680"/>
            <a:ext cx="8520120" cy="1233720"/>
          </a:xfrm>
          <a:prstGeom prst="rect">
            <a:avLst/>
          </a:prstGeom>
          <a:noFill/>
          <a:ln>
            <a:noFill/>
          </a:ln>
        </p:spPr>
        <p:txBody>
          <a:bodyPr tIns="91440" bIns="91440"/>
          <a:p>
            <a:pPr>
              <a:lnSpc>
                <a:spcPct val="115000"/>
              </a:lnSpc>
            </a:pPr>
            <a:r>
              <a:rPr b="0" lang="en-US" sz="1800" spc="-1" strike="noStrike">
                <a:solidFill>
                  <a:srgbClr val="616161"/>
                </a:solidFill>
                <a:latin typeface="Proxima Nova"/>
                <a:ea typeface="Proxima Nova"/>
              </a:rPr>
              <a:t>Source:</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616161"/>
                </a:solidFill>
                <a:latin typeface="Proxima Nova"/>
                <a:ea typeface="Proxima Nova"/>
              </a:rPr>
              <a:t>http://www.w3schools.com/xml/ajax_intro.asp</a:t>
            </a:r>
            <a:endParaRPr b="0" lang="en-US" sz="1800" spc="-1" strike="noStrike">
              <a:solidFill>
                <a:srgbClr val="000000"/>
              </a:solidFill>
              <a:latin typeface="Arial"/>
            </a:endParaRPr>
          </a:p>
        </p:txBody>
      </p:sp>
      <p:pic>
        <p:nvPicPr>
          <p:cNvPr id="113" name="Google Shape;138;p26" descr=""/>
          <p:cNvPicPr/>
          <p:nvPr/>
        </p:nvPicPr>
        <p:blipFill>
          <a:blip r:embed="rId1"/>
          <a:stretch/>
        </p:blipFill>
        <p:spPr>
          <a:xfrm>
            <a:off x="1426680" y="764640"/>
            <a:ext cx="6388920" cy="34416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23796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What is REST?</a:t>
            </a:r>
            <a:endParaRPr b="0" lang="en-US" sz="2800" spc="-1" strike="noStrike">
              <a:solidFill>
                <a:srgbClr val="000000"/>
              </a:solidFill>
              <a:latin typeface="Arial"/>
            </a:endParaRPr>
          </a:p>
        </p:txBody>
      </p:sp>
      <p:sp>
        <p:nvSpPr>
          <p:cNvPr id="88" name="TextShape 2"/>
          <p:cNvSpPr txBox="1"/>
          <p:nvPr/>
        </p:nvSpPr>
        <p:spPr>
          <a:xfrm>
            <a:off x="311760" y="810720"/>
            <a:ext cx="8520120" cy="3472560"/>
          </a:xfrm>
          <a:prstGeom prst="rect">
            <a:avLst/>
          </a:prstGeom>
          <a:noFill/>
          <a:ln>
            <a:noFill/>
          </a:ln>
        </p:spPr>
        <p:txBody>
          <a:bodyPr tIns="91440" bIns="91440"/>
          <a:p>
            <a:pPr>
              <a:lnSpc>
                <a:spcPct val="115000"/>
              </a:lnSpc>
            </a:pPr>
            <a:r>
              <a:rPr b="0" lang="en-US" sz="1800" spc="-1" strike="noStrike">
                <a:solidFill>
                  <a:srgbClr val="616161"/>
                </a:solidFill>
                <a:latin typeface="Proxima Nova"/>
                <a:ea typeface="Proxima Nova"/>
              </a:rPr>
              <a:t>REST:</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Representational State Transfer</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Rest is an architectural style</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REST is about resources and how to represent resources in different ways</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REST is about client-server communication</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RESTful systems have </a:t>
            </a:r>
            <a:r>
              <a:rPr b="0" i="1" lang="en-US" sz="1800" spc="-1" strike="noStrike">
                <a:solidFill>
                  <a:srgbClr val="616161"/>
                </a:solidFill>
                <a:latin typeface="Proxima Nova"/>
                <a:ea typeface="Proxima Nova"/>
              </a:rPr>
              <a:t>Six Architectural Constraints</a:t>
            </a:r>
            <a:r>
              <a:rPr b="0" lang="en-US" sz="1800" spc="-1" strike="noStrike">
                <a:solidFill>
                  <a:srgbClr val="616161"/>
                </a:solidFill>
                <a:latin typeface="Proxima Nova"/>
                <a:ea typeface="Proxima Nova"/>
              </a:rPr>
              <a:t>, that give the service desirable properties such as scalability, simplicity, portability, reliability</a:t>
            </a: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18576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REST: Architectural Constraints </a:t>
            </a:r>
            <a:endParaRPr b="0" lang="en-US" sz="2800" spc="-1" strike="noStrike">
              <a:solidFill>
                <a:srgbClr val="000000"/>
              </a:solidFill>
              <a:latin typeface="Arial"/>
            </a:endParaRPr>
          </a:p>
        </p:txBody>
      </p:sp>
      <p:sp>
        <p:nvSpPr>
          <p:cNvPr id="90" name="TextShape 2"/>
          <p:cNvSpPr txBox="1"/>
          <p:nvPr/>
        </p:nvSpPr>
        <p:spPr>
          <a:xfrm>
            <a:off x="91800" y="696600"/>
            <a:ext cx="8520120" cy="3826800"/>
          </a:xfrm>
          <a:prstGeom prst="rect">
            <a:avLst/>
          </a:prstGeom>
          <a:noFill/>
          <a:ln>
            <a:noFill/>
          </a:ln>
        </p:spPr>
        <p:txBody>
          <a:bodyPr tIns="91440" bIns="91440"/>
          <a:p>
            <a:pPr marL="228600">
              <a:lnSpc>
                <a:spcPct val="115000"/>
              </a:lnSpc>
            </a:pPr>
            <a:r>
              <a:rPr b="0" lang="en-US" sz="1800" spc="-1" strike="noStrike">
                <a:solidFill>
                  <a:srgbClr val="616161"/>
                </a:solidFill>
                <a:latin typeface="Proxima Nova"/>
                <a:ea typeface="Proxima Nova"/>
              </a:rPr>
              <a:t>1. Client-Server</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Clients are not concerned with data storage, which remains internal to each server, so that the </a:t>
            </a:r>
            <a:r>
              <a:rPr b="0" i="1" lang="en-US" sz="1400" spc="-1" strike="noStrike">
                <a:solidFill>
                  <a:srgbClr val="616161"/>
                </a:solidFill>
                <a:latin typeface="Proxima Nova"/>
                <a:ea typeface="Proxima Nova"/>
              </a:rPr>
              <a:t>portability of client code is improved</a:t>
            </a:r>
            <a:r>
              <a:rPr b="0" lang="en-US" sz="1400" spc="-1" strike="noStrike">
                <a:solidFill>
                  <a:srgbClr val="616161"/>
                </a:solidFill>
                <a:latin typeface="Proxima Nova"/>
                <a:ea typeface="Proxima Nova"/>
              </a:rPr>
              <a:t>.</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Servers are not concerned with the user interface or user state, so that </a:t>
            </a:r>
            <a:r>
              <a:rPr b="0" i="1" lang="en-US" sz="1400" spc="-1" strike="noStrike">
                <a:solidFill>
                  <a:srgbClr val="616161"/>
                </a:solidFill>
                <a:latin typeface="Proxima Nova"/>
                <a:ea typeface="Proxima Nova"/>
              </a:rPr>
              <a:t>servers can be simpler and more scalable</a:t>
            </a:r>
            <a:r>
              <a:rPr b="0" lang="en-US" sz="1400" spc="-1" strike="noStrike">
                <a:solidFill>
                  <a:srgbClr val="616161"/>
                </a:solidFill>
                <a:latin typeface="Proxima Nova"/>
                <a:ea typeface="Proxima Nova"/>
              </a:rPr>
              <a:t>.</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Servers and clients may also be replaced and developed independently, as long as the interface is not altered.</a:t>
            </a:r>
            <a:endParaRPr b="0" lang="en-US" sz="14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262800" y="13464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REST: Architectural Constraints </a:t>
            </a:r>
            <a:endParaRPr b="0" lang="en-US" sz="2800" spc="-1" strike="noStrike">
              <a:solidFill>
                <a:srgbClr val="000000"/>
              </a:solidFill>
              <a:latin typeface="Arial"/>
            </a:endParaRPr>
          </a:p>
        </p:txBody>
      </p:sp>
      <p:sp>
        <p:nvSpPr>
          <p:cNvPr id="92" name="TextShape 2"/>
          <p:cNvSpPr txBox="1"/>
          <p:nvPr/>
        </p:nvSpPr>
        <p:spPr>
          <a:xfrm>
            <a:off x="311760" y="622080"/>
            <a:ext cx="8520120" cy="3416040"/>
          </a:xfrm>
          <a:prstGeom prst="rect">
            <a:avLst/>
          </a:prstGeom>
          <a:noFill/>
          <a:ln>
            <a:noFill/>
          </a:ln>
        </p:spPr>
        <p:txBody>
          <a:bodyPr tIns="91440" bIns="91440"/>
          <a:p>
            <a:pPr marL="457200" indent="-228240">
              <a:lnSpc>
                <a:spcPct val="115000"/>
              </a:lnSpc>
              <a:buClr>
                <a:srgbClr val="616161"/>
              </a:buClr>
              <a:buFont typeface="StarSymbol"/>
              <a:buAutoNum type="arabicPeriod" startAt="2"/>
            </a:pPr>
            <a:r>
              <a:rPr b="0" lang="en-US" sz="1800" spc="-1" strike="noStrike">
                <a:solidFill>
                  <a:srgbClr val="616161"/>
                </a:solidFill>
                <a:latin typeface="Proxima Nova"/>
                <a:ea typeface="Proxima Nova"/>
              </a:rPr>
              <a:t>Stateless</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Essentially, what this means is that the necessary state to handle the request is contained within the request itself, whether as part of the URI, query-string parameters, body, or headers.</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i="1" lang="en-US" sz="1400" spc="-1" strike="noStrike">
                <a:solidFill>
                  <a:srgbClr val="616161"/>
                </a:solidFill>
                <a:latin typeface="Proxima Nova"/>
                <a:ea typeface="Proxima Nova"/>
              </a:rPr>
              <a:t>Every client request has enough information for the request to stand independent of other requests.</a:t>
            </a:r>
            <a:r>
              <a:rPr b="0" lang="en-US" sz="1400" spc="-1" strike="noStrike">
                <a:solidFill>
                  <a:srgbClr val="616161"/>
                </a:solidFill>
                <a:latin typeface="Proxima Nova"/>
                <a:ea typeface="Proxima Nova"/>
              </a:rPr>
              <a:t> Only the client knows (or could ever need to know) the session state.</a:t>
            </a:r>
            <a:endParaRPr b="0" lang="en-US" sz="1400" spc="-1" strike="noStrike">
              <a:solidFill>
                <a:srgbClr val="000000"/>
              </a:solidFill>
              <a:latin typeface="Arial"/>
            </a:endParaRPr>
          </a:p>
          <a:p>
            <a:pPr marL="457200" indent="-228240">
              <a:lnSpc>
                <a:spcPct val="115000"/>
              </a:lnSpc>
              <a:spcBef>
                <a:spcPts val="1599"/>
              </a:spcBef>
              <a:buClr>
                <a:srgbClr val="616161"/>
              </a:buClr>
              <a:buFont typeface="StarSymbol"/>
              <a:buAutoNum type="arabicPeriod" startAt="2"/>
            </a:pPr>
            <a:r>
              <a:rPr b="0" lang="en-US" sz="1800" spc="-1" strike="noStrike">
                <a:solidFill>
                  <a:srgbClr val="616161"/>
                </a:solidFill>
                <a:latin typeface="Proxima Nova"/>
                <a:ea typeface="Proxima Nova"/>
              </a:rPr>
              <a:t>Cacheable</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As on the World Wide Web, clients can cache responses. Responses must therefore, implicitly or explicitly, define themselves as cacheable, or not, to prevent clients reusing stale or inappropriate data in response to further requests.</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Well-managed caching partially or completely eliminates some client–server interactions, further improving scalability and performance</a:t>
            </a:r>
            <a:endParaRPr b="0" lang="en-US" sz="14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275040" y="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REST: Architectural Constraints </a:t>
            </a:r>
            <a:endParaRPr b="0" lang="en-US" sz="2800" spc="-1" strike="noStrike">
              <a:solidFill>
                <a:srgbClr val="000000"/>
              </a:solidFill>
              <a:latin typeface="Arial"/>
            </a:endParaRPr>
          </a:p>
        </p:txBody>
      </p:sp>
      <p:sp>
        <p:nvSpPr>
          <p:cNvPr id="94" name="TextShape 2"/>
          <p:cNvSpPr txBox="1"/>
          <p:nvPr/>
        </p:nvSpPr>
        <p:spPr>
          <a:xfrm>
            <a:off x="275040" y="421920"/>
            <a:ext cx="8520120" cy="3416040"/>
          </a:xfrm>
          <a:prstGeom prst="rect">
            <a:avLst/>
          </a:prstGeom>
          <a:noFill/>
          <a:ln>
            <a:noFill/>
          </a:ln>
        </p:spPr>
        <p:txBody>
          <a:bodyPr tIns="91440" bIns="91440"/>
          <a:p>
            <a:pPr marL="228600">
              <a:lnSpc>
                <a:spcPct val="115000"/>
              </a:lnSpc>
            </a:pPr>
            <a:r>
              <a:rPr b="0" lang="en-US" sz="1800" spc="-1" strike="noStrike">
                <a:solidFill>
                  <a:srgbClr val="616161"/>
                </a:solidFill>
                <a:latin typeface="Proxima Nova"/>
                <a:ea typeface="Proxima Nova"/>
              </a:rPr>
              <a:t>4.  Uniform Interface: Simplifies and decouples the architecture, enabling each part to evolve independently. There are four guiding principles to Uniform Interface</a:t>
            </a:r>
            <a:endParaRPr b="0" lang="en-US" sz="18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Resource Based</a:t>
            </a:r>
            <a:endParaRPr b="0" lang="en-US" sz="14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Manipulation of Resources through Representations</a:t>
            </a:r>
            <a:endParaRPr b="0" lang="en-US" sz="14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Self-descriptive Messages</a:t>
            </a:r>
            <a:endParaRPr b="0" lang="en-US" sz="14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Hypermedia as the Engine of Application State</a:t>
            </a:r>
            <a:endParaRPr b="0" lang="en-US" sz="1400" spc="-1" strike="noStrike">
              <a:solidFill>
                <a:srgbClr val="000000"/>
              </a:solidFill>
              <a:latin typeface="Arial"/>
            </a:endParaRPr>
          </a:p>
          <a:p>
            <a:pPr marL="228600">
              <a:lnSpc>
                <a:spcPct val="115000"/>
              </a:lnSpc>
              <a:spcBef>
                <a:spcPts val="1599"/>
              </a:spcBef>
            </a:pPr>
            <a:r>
              <a:rPr b="0" lang="en-US" sz="1800" spc="-1" strike="noStrike">
                <a:solidFill>
                  <a:srgbClr val="616161"/>
                </a:solidFill>
                <a:latin typeface="Proxima Nova"/>
                <a:ea typeface="Proxima Nova"/>
              </a:rPr>
              <a:t>5. Layered System</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A client cannot ordinarily tell whether it is connected directly to the end server, or to an intermediary along the way. </a:t>
            </a:r>
            <a:r>
              <a:rPr b="0" i="1" lang="en-US" sz="1400" spc="-1" strike="noStrike">
                <a:solidFill>
                  <a:srgbClr val="616161"/>
                </a:solidFill>
                <a:latin typeface="Proxima Nova"/>
                <a:ea typeface="Proxima Nova"/>
              </a:rPr>
              <a:t>Intermediary servers may improve system scalability</a:t>
            </a:r>
            <a:r>
              <a:rPr b="0" lang="en-US" sz="1400" spc="-1" strike="noStrike">
                <a:solidFill>
                  <a:srgbClr val="616161"/>
                </a:solidFill>
                <a:latin typeface="Proxima Nova"/>
                <a:ea typeface="Proxima Nova"/>
              </a:rPr>
              <a:t> by enabling load-balancing and by providing shared caches.</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Layers can be used to ensure server security.</a:t>
            </a:r>
            <a:endParaRPr b="0" lang="en-US" sz="1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1508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REST: Architectural Constraints </a:t>
            </a:r>
            <a:endParaRPr b="0" lang="en-US" sz="2800" spc="-1" strike="noStrike">
              <a:solidFill>
                <a:srgbClr val="000000"/>
              </a:solid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p>
            <a:pPr marL="457200" indent="-228240">
              <a:lnSpc>
                <a:spcPct val="115000"/>
              </a:lnSpc>
              <a:buClr>
                <a:srgbClr val="616161"/>
              </a:buClr>
              <a:buFont typeface="StarSymbol"/>
              <a:buAutoNum type="arabicPeriod" startAt="6"/>
            </a:pPr>
            <a:r>
              <a:rPr b="0" lang="en-US" sz="1800" spc="-1" strike="noStrike">
                <a:solidFill>
                  <a:srgbClr val="616161"/>
                </a:solidFill>
                <a:latin typeface="Proxima Nova"/>
                <a:ea typeface="Proxima Nova"/>
              </a:rPr>
              <a:t>Code on Demand (optional)</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This is the only optional constraint, every other constraint is necessary for a system to be considered RESTful</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StarSymbol"/>
              <a:buAutoNum type="alphaLcPeriod"/>
            </a:pPr>
            <a:r>
              <a:rPr b="0" lang="en-US" sz="1400" spc="-1" strike="noStrike">
                <a:solidFill>
                  <a:srgbClr val="616161"/>
                </a:solidFill>
                <a:latin typeface="Proxima Nova"/>
                <a:ea typeface="Proxima Nova"/>
              </a:rPr>
              <a:t>Servers can temporarily extend or customize the functionality of a client by the transfer of executable code.</a:t>
            </a:r>
            <a:endParaRPr b="0" lang="en-US" sz="1400" spc="-1" strike="noStrike">
              <a:solidFill>
                <a:srgbClr val="000000"/>
              </a:solidFill>
              <a:latin typeface="Arial"/>
            </a:endParaRPr>
          </a:p>
          <a:p>
            <a:pPr marL="685800">
              <a:lnSpc>
                <a:spcPct val="115000"/>
              </a:lnSpc>
              <a:spcBef>
                <a:spcPts val="1599"/>
              </a:spcBef>
            </a:pPr>
            <a:r>
              <a:rPr b="0" lang="en-US" sz="1400" spc="-1" strike="noStrike">
                <a:solidFill>
                  <a:srgbClr val="616161"/>
                </a:solidFill>
                <a:latin typeface="Proxima Nova"/>
                <a:ea typeface="Proxima Nova"/>
              </a:rPr>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endParaRPr b="0" lang="en-US" sz="14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15840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Why REST?</a:t>
            </a:r>
            <a:endParaRPr b="0" lang="en-US" sz="2800" spc="-1" strike="noStrike">
              <a:solidFill>
                <a:srgbClr val="000000"/>
              </a:solidFill>
              <a:latin typeface="Arial"/>
            </a:endParaRPr>
          </a:p>
        </p:txBody>
      </p:sp>
      <p:sp>
        <p:nvSpPr>
          <p:cNvPr id="98" name="TextShape 2"/>
          <p:cNvSpPr txBox="1"/>
          <p:nvPr/>
        </p:nvSpPr>
        <p:spPr>
          <a:xfrm>
            <a:off x="311760" y="615960"/>
            <a:ext cx="8520120" cy="3416040"/>
          </a:xfrm>
          <a:prstGeom prst="rect">
            <a:avLst/>
          </a:prstGeom>
          <a:noFill/>
          <a:ln>
            <a:noFill/>
          </a:ln>
        </p:spPr>
        <p:txBody>
          <a:bodyPr tIns="91440" bIns="91440"/>
          <a:p>
            <a:pPr marL="457200" indent="-228240">
              <a:lnSpc>
                <a:spcPct val="115000"/>
              </a:lnSpc>
              <a:buClr>
                <a:srgbClr val="616161"/>
              </a:buClr>
              <a:buFont typeface="Proxima Nova"/>
              <a:buChar char="-"/>
            </a:pPr>
            <a:r>
              <a:rPr b="0" lang="en-US" sz="1800" spc="-1" strike="noStrike">
                <a:solidFill>
                  <a:srgbClr val="616161"/>
                </a:solidFill>
                <a:latin typeface="Proxima Nova"/>
                <a:ea typeface="Proxima Nova"/>
              </a:rPr>
              <a:t>REST is a simple, lightweight alternative to bulkier webservices like SOAP, WSDL</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Proxima Nova"/>
              <a:buChar char="-"/>
            </a:pPr>
            <a:r>
              <a:rPr b="0" lang="en-US" sz="1400" spc="-1" strike="noStrike">
                <a:solidFill>
                  <a:srgbClr val="616161"/>
                </a:solidFill>
                <a:latin typeface="Proxima Nova"/>
                <a:ea typeface="Proxima Nova"/>
              </a:rPr>
              <a:t>Feel free to read into REST and SOAP more, these are good topics to explore and can be talked about during some of your projects. </a:t>
            </a:r>
            <a:endParaRPr b="0" lang="en-US" sz="1400" spc="-1" strike="noStrike">
              <a:solidFill>
                <a:srgbClr val="000000"/>
              </a:solidFill>
              <a:latin typeface="Arial"/>
            </a:endParaRPr>
          </a:p>
          <a:p>
            <a:pPr lvl="1" marL="914400" indent="-228240">
              <a:lnSpc>
                <a:spcPct val="115000"/>
              </a:lnSpc>
              <a:spcBef>
                <a:spcPts val="1599"/>
              </a:spcBef>
              <a:buClr>
                <a:srgbClr val="616161"/>
              </a:buClr>
              <a:buFont typeface="Proxima Nova"/>
              <a:buChar char="-"/>
            </a:pPr>
            <a:r>
              <a:rPr b="0" lang="en-US" sz="1400" spc="-1" strike="noStrike">
                <a:solidFill>
                  <a:srgbClr val="616161"/>
                </a:solidFill>
                <a:latin typeface="Proxima Nova"/>
                <a:ea typeface="Proxima Nova"/>
              </a:rPr>
              <a:t>Furthering this, REST is not a standard, and there will likely never be a “standard” in W3C (World Wide Web Consortium), but most people find it a great way to produce scalable, responsive services.</a:t>
            </a:r>
            <a:endParaRPr b="0" lang="en-US" sz="14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REST is full featured.</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Proxima Nova"/>
              <a:buChar char="-"/>
            </a:pPr>
            <a:r>
              <a:rPr b="0" lang="en-US" sz="1400" spc="-1" strike="noStrike">
                <a:solidFill>
                  <a:srgbClr val="616161"/>
                </a:solidFill>
                <a:latin typeface="Proxima Nova"/>
                <a:ea typeface="Proxima Nova"/>
              </a:rPr>
              <a:t>You can do just about anything with REST that you can do with other </a:t>
            </a:r>
            <a:r>
              <a:rPr b="0" i="1" lang="en-US" sz="1400" spc="-1" strike="noStrike">
                <a:solidFill>
                  <a:srgbClr val="616161"/>
                </a:solidFill>
                <a:latin typeface="Proxima Nova"/>
                <a:ea typeface="Proxima Nova"/>
              </a:rPr>
              <a:t>Web Services</a:t>
            </a:r>
            <a:r>
              <a:rPr b="0" lang="en-US" sz="1400" spc="-1" strike="noStrike">
                <a:solidFill>
                  <a:srgbClr val="616161"/>
                </a:solidFill>
                <a:latin typeface="Proxima Nova"/>
                <a:ea typeface="Proxima Nova"/>
              </a:rPr>
              <a:t>, though some actions may be easier or faster to implement through other means due to the lightweight nature of REST.</a:t>
            </a:r>
            <a:endParaRPr b="0" lang="en-US" sz="14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152280"/>
            <a:ext cx="8520120" cy="572400"/>
          </a:xfrm>
          <a:prstGeom prst="rect">
            <a:avLst/>
          </a:prstGeom>
          <a:noFill/>
          <a:ln>
            <a:noFill/>
          </a:ln>
        </p:spPr>
        <p:txBody>
          <a:bodyPr tIns="91440" bIns="91440"/>
          <a:p>
            <a:pPr>
              <a:lnSpc>
                <a:spcPct val="100000"/>
              </a:lnSpc>
            </a:pPr>
            <a:r>
              <a:rPr b="0" lang="en-US" sz="2800" spc="-1" strike="noStrike">
                <a:solidFill>
                  <a:srgbClr val="202729"/>
                </a:solidFill>
                <a:latin typeface="Proxima Nova"/>
                <a:ea typeface="Proxima Nova"/>
              </a:rPr>
              <a:t>HTTP Verbs</a:t>
            </a:r>
            <a:endParaRPr b="0" lang="en-US" sz="2800" spc="-1" strike="noStrike">
              <a:solidFill>
                <a:srgbClr val="000000"/>
              </a:solidFill>
              <a:latin typeface="Arial"/>
            </a:endParaRPr>
          </a:p>
        </p:txBody>
      </p:sp>
      <p:sp>
        <p:nvSpPr>
          <p:cNvPr id="100" name="TextShape 2"/>
          <p:cNvSpPr txBox="1"/>
          <p:nvPr/>
        </p:nvSpPr>
        <p:spPr>
          <a:xfrm>
            <a:off x="311760" y="725040"/>
            <a:ext cx="8520120" cy="3416040"/>
          </a:xfrm>
          <a:prstGeom prst="rect">
            <a:avLst/>
          </a:prstGeom>
          <a:noFill/>
          <a:ln>
            <a:noFill/>
          </a:ln>
        </p:spPr>
        <p:txBody>
          <a:bodyPr tIns="91440" bIns="91440"/>
          <a:p>
            <a:pPr marL="457200" indent="-228240">
              <a:lnSpc>
                <a:spcPct val="115000"/>
              </a:lnSpc>
              <a:buClr>
                <a:srgbClr val="616161"/>
              </a:buClr>
              <a:buFont typeface="Proxima Nova"/>
              <a:buChar char="-"/>
            </a:pPr>
            <a:r>
              <a:rPr b="0" lang="en-US" sz="1800" spc="-1" strike="noStrike">
                <a:solidFill>
                  <a:srgbClr val="616161"/>
                </a:solidFill>
                <a:latin typeface="Proxima Nova"/>
                <a:ea typeface="Proxima Nova"/>
              </a:rPr>
              <a:t>HTTP Verbs provide the action for our noun-based resources. They are used for many objects, and can be used for many nouns.</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We use four main verbs, GET, PUT, POST, and DELETE. These are not the only verbs, OPTIONS and HEAD are probably used the next most frequently, and there are some other HTTP verbs out there too.</a:t>
            </a:r>
            <a:endParaRPr b="0" lang="en-US" sz="1800" spc="-1" strike="noStrike">
              <a:solidFill>
                <a:srgbClr val="000000"/>
              </a:solidFill>
              <a:latin typeface="Arial"/>
            </a:endParaRPr>
          </a:p>
          <a:p>
            <a:pPr marL="457200" indent="-228240">
              <a:lnSpc>
                <a:spcPct val="115000"/>
              </a:lnSpc>
              <a:spcBef>
                <a:spcPts val="1599"/>
              </a:spcBef>
              <a:buClr>
                <a:srgbClr val="616161"/>
              </a:buClr>
              <a:buFont typeface="Proxima Nova"/>
              <a:buChar char="-"/>
            </a:pPr>
            <a:r>
              <a:rPr b="0" lang="en-US" sz="1800" spc="-1" strike="noStrike">
                <a:solidFill>
                  <a:srgbClr val="616161"/>
                </a:solidFill>
                <a:latin typeface="Proxima Nova"/>
                <a:ea typeface="Proxima Nova"/>
              </a:rPr>
              <a:t>Think of an HTTP verb like you do a verb in standard english. It lets us provide action to an object or data.</a:t>
            </a:r>
            <a:endParaRPr b="0" lang="en-US" sz="1800" spc="-1" strike="noStrike">
              <a:solidFill>
                <a:srgbClr val="000000"/>
              </a:solidFill>
              <a:latin typeface="Arial"/>
            </a:endParaRPr>
          </a:p>
          <a:p>
            <a:pPr lvl="1" marL="914400" indent="-228240">
              <a:lnSpc>
                <a:spcPct val="115000"/>
              </a:lnSpc>
              <a:spcBef>
                <a:spcPts val="1599"/>
              </a:spcBef>
              <a:buClr>
                <a:srgbClr val="616161"/>
              </a:buClr>
              <a:buFont typeface="Proxima Nova"/>
              <a:buChar char="-"/>
            </a:pPr>
            <a:r>
              <a:rPr b="0" lang="en-US" sz="1400" spc="-1" strike="noStrike">
                <a:solidFill>
                  <a:srgbClr val="616161"/>
                </a:solidFill>
                <a:latin typeface="Proxima Nova"/>
                <a:ea typeface="Proxima Nova"/>
              </a:rPr>
              <a:t>We can GET ice cream from the freezer just as easily as we can GET our charger for our laptop. Two different objects have the same verb associated with them. </a:t>
            </a:r>
            <a:endParaRPr b="0" lang="en-US" sz="14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0"/>
            <a:ext cx="8520120" cy="572400"/>
          </a:xfrm>
          <a:prstGeom prst="rect">
            <a:avLst/>
          </a:prstGeom>
          <a:noFill/>
          <a:ln>
            <a:noFill/>
          </a:ln>
        </p:spPr>
        <p:txBody>
          <a:bodyPr tIns="91440" bIns="91440"/>
          <a:p>
            <a:pPr>
              <a:lnSpc>
                <a:spcPct val="100000"/>
              </a:lnSpc>
            </a:pPr>
            <a:r>
              <a:rPr b="0" lang="en-US" sz="2400" spc="-1" strike="noStrike">
                <a:solidFill>
                  <a:srgbClr val="202729"/>
                </a:solidFill>
                <a:latin typeface="Proxima Nova"/>
                <a:ea typeface="Proxima Nova"/>
              </a:rPr>
              <a:t>GET, PUT, POST, DELETE</a:t>
            </a:r>
            <a:endParaRPr b="0" lang="en-US" sz="2400" spc="-1" strike="noStrike">
              <a:solidFill>
                <a:srgbClr val="000000"/>
              </a:solidFill>
              <a:latin typeface="Arial"/>
            </a:endParaRPr>
          </a:p>
        </p:txBody>
      </p:sp>
      <p:sp>
        <p:nvSpPr>
          <p:cNvPr id="102" name="TextShape 2"/>
          <p:cNvSpPr txBox="1"/>
          <p:nvPr/>
        </p:nvSpPr>
        <p:spPr>
          <a:xfrm>
            <a:off x="311760" y="345240"/>
            <a:ext cx="8520120" cy="4504320"/>
          </a:xfrm>
          <a:prstGeom prst="rect">
            <a:avLst/>
          </a:prstGeom>
          <a:noFill/>
          <a:ln>
            <a:noFill/>
          </a:ln>
        </p:spPr>
        <p:txBody>
          <a:bodyPr tIns="91440" bIns="91440"/>
          <a:p>
            <a:pPr marL="457200" indent="-228240">
              <a:lnSpc>
                <a:spcPct val="100000"/>
              </a:lnSpc>
              <a:buClr>
                <a:srgbClr val="616161"/>
              </a:buClr>
              <a:buFont typeface="StarSymbol"/>
              <a:buAutoNum type="arabicPeriod"/>
            </a:pPr>
            <a:r>
              <a:rPr b="0" lang="en-US" sz="1800" spc="-1" strike="noStrike">
                <a:solidFill>
                  <a:srgbClr val="616161"/>
                </a:solidFill>
                <a:latin typeface="Proxima Nova"/>
                <a:ea typeface="Proxima Nova"/>
              </a:rPr>
              <a:t>GET</a:t>
            </a:r>
            <a:endParaRPr b="0" lang="en-US" sz="18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GET is used to READ.</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GET requests read data without changing it. When they are used this way, they are considered to be </a:t>
            </a:r>
            <a:r>
              <a:rPr b="1" i="1" lang="en-US" sz="1200" spc="-1" strike="noStrike">
                <a:solidFill>
                  <a:srgbClr val="616161"/>
                </a:solidFill>
                <a:latin typeface="Proxima Nova"/>
                <a:ea typeface="Proxima Nova"/>
              </a:rPr>
              <a:t>safe, </a:t>
            </a:r>
            <a:r>
              <a:rPr b="0" i="1" lang="en-US" sz="1200" spc="-1" strike="noStrike">
                <a:solidFill>
                  <a:srgbClr val="616161"/>
                </a:solidFill>
                <a:latin typeface="Proxima Nova"/>
                <a:ea typeface="Proxima Nova"/>
              </a:rPr>
              <a:t>as the request cannot modify or corrupt the data.</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Because of this, GET should NEVER modify any resources on the server. Never, ever.</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Put all this together, and we find that GET is </a:t>
            </a:r>
            <a:r>
              <a:rPr b="1" i="1" lang="en-US" sz="1200" spc="-1" strike="noStrike">
                <a:solidFill>
                  <a:srgbClr val="616161"/>
                </a:solidFill>
                <a:latin typeface="Proxima Nova"/>
                <a:ea typeface="Proxima Nova"/>
              </a:rPr>
              <a:t>idempotent,</a:t>
            </a:r>
            <a:r>
              <a:rPr b="0" i="1" lang="en-US" sz="1200" spc="-1" strike="noStrike">
                <a:solidFill>
                  <a:srgbClr val="616161"/>
                </a:solidFill>
                <a:latin typeface="Proxima Nova"/>
                <a:ea typeface="Proxima Nova"/>
              </a:rPr>
              <a:t> or the result of calling get will not change if called identically over and over.</a:t>
            </a:r>
            <a:endParaRPr b="0" lang="en-US" sz="1200" spc="-1" strike="noStrike">
              <a:solidFill>
                <a:srgbClr val="000000"/>
              </a:solidFill>
              <a:latin typeface="Arial"/>
            </a:endParaRPr>
          </a:p>
          <a:p>
            <a:pPr marL="457200" indent="-228240">
              <a:lnSpc>
                <a:spcPct val="100000"/>
              </a:lnSpc>
              <a:spcBef>
                <a:spcPts val="1599"/>
              </a:spcBef>
              <a:buClr>
                <a:srgbClr val="616161"/>
              </a:buClr>
              <a:buFont typeface="StarSymbol"/>
              <a:buAutoNum type="arabicPeriod"/>
            </a:pPr>
            <a:r>
              <a:rPr b="0" lang="en-US" sz="1800" spc="-1" strike="noStrike">
                <a:solidFill>
                  <a:srgbClr val="616161"/>
                </a:solidFill>
                <a:latin typeface="Proxima Nova"/>
                <a:ea typeface="Proxima Nova"/>
              </a:rPr>
              <a:t>PUT</a:t>
            </a:r>
            <a:endParaRPr b="0" lang="en-US" sz="18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PUT is used to UPDATE.</a:t>
            </a:r>
            <a:endParaRPr b="0" lang="en-US" sz="1200" spc="-1" strike="noStrike">
              <a:solidFill>
                <a:srgbClr val="000000"/>
              </a:solidFill>
              <a:latin typeface="Arial"/>
            </a:endParaRPr>
          </a:p>
          <a:p>
            <a:pPr lvl="1" marL="914400" indent="-228240">
              <a:lnSpc>
                <a:spcPct val="100000"/>
              </a:lnSpc>
              <a:spcBef>
                <a:spcPts val="1599"/>
              </a:spcBef>
              <a:buClr>
                <a:srgbClr val="616161"/>
              </a:buClr>
              <a:buFont typeface="StarSymbol"/>
              <a:buAutoNum type="alphaLcPeriod"/>
            </a:pPr>
            <a:r>
              <a:rPr b="0" lang="en-US" sz="1200" spc="-1" strike="noStrike">
                <a:solidFill>
                  <a:srgbClr val="616161"/>
                </a:solidFill>
                <a:latin typeface="Proxima Nova"/>
                <a:ea typeface="Proxima Nova"/>
              </a:rPr>
              <a:t>PUT is not </a:t>
            </a:r>
            <a:r>
              <a:rPr b="0" i="1" lang="en-US" sz="1200" spc="-1" strike="noStrike">
                <a:solidFill>
                  <a:srgbClr val="616161"/>
                </a:solidFill>
                <a:latin typeface="Proxima Nova"/>
                <a:ea typeface="Proxima Nova"/>
              </a:rPr>
              <a:t>safe</a:t>
            </a:r>
            <a:r>
              <a:rPr b="0" lang="en-US" sz="1200" spc="-1" strike="noStrike">
                <a:solidFill>
                  <a:srgbClr val="616161"/>
                </a:solidFill>
                <a:latin typeface="Proxima Nova"/>
                <a:ea typeface="Proxima Nova"/>
              </a:rPr>
              <a:t>. But it </a:t>
            </a:r>
            <a:r>
              <a:rPr b="0" i="1" lang="en-US" sz="1200" spc="-1" strike="noStrike">
                <a:solidFill>
                  <a:srgbClr val="616161"/>
                </a:solidFill>
                <a:latin typeface="Proxima Nova"/>
                <a:ea typeface="Proxima Nova"/>
              </a:rPr>
              <a:t>can be</a:t>
            </a:r>
            <a:r>
              <a:rPr b="0" lang="en-US" sz="1200" spc="-1" strike="noStrike">
                <a:solidFill>
                  <a:srgbClr val="616161"/>
                </a:solidFill>
                <a:latin typeface="Proxima Nova"/>
                <a:ea typeface="Proxima Nova"/>
              </a:rPr>
              <a:t> </a:t>
            </a:r>
            <a:r>
              <a:rPr b="0" i="1" lang="en-US" sz="1200" spc="-1" strike="noStrike">
                <a:solidFill>
                  <a:srgbClr val="616161"/>
                </a:solidFill>
                <a:latin typeface="Proxima Nova"/>
                <a:ea typeface="Proxima Nova"/>
              </a:rPr>
              <a:t>idempotent</a:t>
            </a:r>
            <a:r>
              <a:rPr b="0" lang="en-US" sz="1200" spc="-1" strike="noStrike">
                <a:solidFill>
                  <a:srgbClr val="616161"/>
                </a:solidFill>
                <a:latin typeface="Proxima Nova"/>
                <a:ea typeface="Proxima Nova"/>
              </a:rPr>
              <a:t> and it is strongly recommended you let PUT remain idempotent (use POST for non-idempotent requests)</a:t>
            </a:r>
            <a:endParaRPr b="0" lang="en-US" sz="1200" spc="-1" strike="noStrike">
              <a:solidFill>
                <a:srgbClr val="000000"/>
              </a:solidFill>
              <a:latin typeface="Arial"/>
            </a:endParaRPr>
          </a:p>
          <a:p>
            <a:pPr lvl="2" marL="1371600" indent="-228240">
              <a:lnSpc>
                <a:spcPct val="100000"/>
              </a:lnSpc>
              <a:spcBef>
                <a:spcPts val="1599"/>
              </a:spcBef>
              <a:buClr>
                <a:srgbClr val="616161"/>
              </a:buClr>
              <a:buFont typeface="StarSymbol"/>
              <a:buAutoNum type="romanLcPeriod"/>
            </a:pPr>
            <a:r>
              <a:rPr b="0" lang="en-US" sz="1200" spc="-1" strike="noStrike">
                <a:solidFill>
                  <a:srgbClr val="616161"/>
                </a:solidFill>
                <a:latin typeface="Proxima Nova"/>
                <a:ea typeface="Proxima Nova"/>
              </a:rPr>
              <a:t>If you update or create a resource with PUT, then make the same call again, it should have the same state as before. PUT can be non-idempotent if you use it to increment or something like that, but don’t do that because you won’t be cool if you use it that way.</a:t>
            </a:r>
            <a:endParaRPr b="0" lang="en-US" sz="12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2018-10-14T01:12:49Z</dcterms:modified>
  <cp:revision>4</cp:revision>
  <dc:subject/>
  <dc:title/>
</cp:coreProperties>
</file>