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6" r:id="rId5"/>
    <p:sldId id="265" r:id="rId6"/>
    <p:sldId id="264" r:id="rId7"/>
    <p:sldId id="261" r:id="rId8"/>
    <p:sldId id="271" r:id="rId9"/>
    <p:sldId id="270" r:id="rId10"/>
    <p:sldId id="268" r:id="rId11"/>
    <p:sldId id="269" r:id="rId12"/>
    <p:sldId id="272" r:id="rId13"/>
    <p:sldId id="273" r:id="rId14"/>
    <p:sldId id="257" r:id="rId15"/>
    <p:sldId id="260" r:id="rId16"/>
    <p:sldId id="259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9E291F-231F-440F-B43F-EFB88E839835}" v="1" dt="2019-11-25T13:12:20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er Ottestad" userId="S::ingeroo@uio.no::1238c7d4-09cd-46c3-9976-15ba7579a8ea" providerId="AD" clId="Web-{EF9E291F-231F-440F-B43F-EFB88E839835}"/>
    <pc:docChg chg="modSld">
      <pc:chgData name="Inger Ottestad" userId="S::ingeroo@uio.no::1238c7d4-09cd-46c3-9976-15ba7579a8ea" providerId="AD" clId="Web-{EF9E291F-231F-440F-B43F-EFB88E839835}" dt="2019-11-25T13:12:20.921" v="0" actId="1076"/>
      <pc:docMkLst>
        <pc:docMk/>
      </pc:docMkLst>
      <pc:sldChg chg="modSp">
        <pc:chgData name="Inger Ottestad" userId="S::ingeroo@uio.no::1238c7d4-09cd-46c3-9976-15ba7579a8ea" providerId="AD" clId="Web-{EF9E291F-231F-440F-B43F-EFB88E839835}" dt="2019-11-25T13:12:20.921" v="0" actId="1076"/>
        <pc:sldMkLst>
          <pc:docMk/>
          <pc:sldMk cId="1630773007" sldId="276"/>
        </pc:sldMkLst>
        <pc:picChg chg="mod">
          <ac:chgData name="Inger Ottestad" userId="S::ingeroo@uio.no::1238c7d4-09cd-46c3-9976-15ba7579a8ea" providerId="AD" clId="Web-{EF9E291F-231F-440F-B43F-EFB88E839835}" dt="2019-11-25T13:12:20.921" v="0" actId="1076"/>
          <ac:picMkLst>
            <pc:docMk/>
            <pc:sldMk cId="1630773007" sldId="276"/>
            <ac:picMk id="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1D27A-6AE9-4AA4-8E1A-55C467C1C4A0}" type="datetimeFigureOut">
              <a:rPr lang="nb-NO" smtClean="0"/>
              <a:t>25.11.2019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76620-BA18-4754-9588-BC44CF04206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661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Unngå at gruppemedlemmer finner «</a:t>
            </a:r>
            <a:r>
              <a:rPr lang="nb-NO" sz="8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 måte» </a:t>
            </a:r>
            <a:r>
              <a:rPr lang="nb-NO" sz="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å gjennomføre en gitt oppgave på - </a:t>
            </a:r>
          </a:p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76620-BA18-4754-9588-BC44CF04206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128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/>
              <a:t>Mindre «silojobbing»</a:t>
            </a:r>
          </a:p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76620-BA18-4754-9588-BC44CF04206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647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difference in change in plasma levels of inﬂammatory markers 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76620-BA18-4754-9588-BC44CF04206E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347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difference in change in plasma levels of inﬂammatory markers 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76620-BA18-4754-9588-BC44CF04206E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5912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difference in change in plasma levels of inﬂammatory markers 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76620-BA18-4754-9588-BC44CF04206E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4884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difference in change in plasma levels of inﬂammatory markers 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76620-BA18-4754-9588-BC44CF04206E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049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C140-12AD-4831-BC56-72B5C8D3317C}" type="datetimeFigureOut">
              <a:rPr lang="nb-NO" smtClean="0"/>
              <a:t>25.11.2019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1C1D-0AE2-427C-A8DF-C56351DF1C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471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C140-12AD-4831-BC56-72B5C8D3317C}" type="datetimeFigureOut">
              <a:rPr lang="nb-NO" smtClean="0"/>
              <a:t>25.11.2019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1C1D-0AE2-427C-A8DF-C56351DF1C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858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C140-12AD-4831-BC56-72B5C8D3317C}" type="datetimeFigureOut">
              <a:rPr lang="nb-NO" smtClean="0"/>
              <a:t>25.11.2019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1C1D-0AE2-427C-A8DF-C56351DF1C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581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C140-12AD-4831-BC56-72B5C8D3317C}" type="datetimeFigureOut">
              <a:rPr lang="nb-NO" smtClean="0"/>
              <a:t>25.11.2019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1C1D-0AE2-427C-A8DF-C56351DF1C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245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C140-12AD-4831-BC56-72B5C8D3317C}" type="datetimeFigureOut">
              <a:rPr lang="nb-NO" smtClean="0"/>
              <a:t>25.11.2019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1C1D-0AE2-427C-A8DF-C56351DF1C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372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C140-12AD-4831-BC56-72B5C8D3317C}" type="datetimeFigureOut">
              <a:rPr lang="nb-NO" smtClean="0"/>
              <a:t>25.11.2019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1C1D-0AE2-427C-A8DF-C56351DF1C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303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C140-12AD-4831-BC56-72B5C8D3317C}" type="datetimeFigureOut">
              <a:rPr lang="nb-NO" smtClean="0"/>
              <a:t>25.11.2019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1C1D-0AE2-427C-A8DF-C56351DF1C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163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C140-12AD-4831-BC56-72B5C8D3317C}" type="datetimeFigureOut">
              <a:rPr lang="nb-NO" smtClean="0"/>
              <a:t>25.11.2019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1C1D-0AE2-427C-A8DF-C56351DF1C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779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C140-12AD-4831-BC56-72B5C8D3317C}" type="datetimeFigureOut">
              <a:rPr lang="nb-NO" smtClean="0"/>
              <a:t>25.11.2019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1C1D-0AE2-427C-A8DF-C56351DF1C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190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C140-12AD-4831-BC56-72B5C8D3317C}" type="datetimeFigureOut">
              <a:rPr lang="nb-NO" smtClean="0"/>
              <a:t>25.11.2019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1C1D-0AE2-427C-A8DF-C56351DF1C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377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C140-12AD-4831-BC56-72B5C8D3317C}" type="datetimeFigureOut">
              <a:rPr lang="nb-NO" smtClean="0"/>
              <a:t>25.11.2019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1C1D-0AE2-427C-A8DF-C56351DF1C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657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8C140-12AD-4831-BC56-72B5C8D3317C}" type="datetimeFigureOut">
              <a:rPr lang="nb-NO" smtClean="0"/>
              <a:t>25.11.2019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71C1D-0AE2-427C-A8DF-C56351DF1C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695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892" y="-264956"/>
            <a:ext cx="12287250" cy="7991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3466" y="1901077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Dagsseminar 16/12-19</a:t>
            </a:r>
          </a:p>
        </p:txBody>
      </p:sp>
    </p:spTree>
    <p:extLst>
      <p:ext uri="{BB962C8B-B14F-4D97-AF65-F5344CB8AC3E}">
        <p14:creationId xmlns:p14="http://schemas.microsoft.com/office/powerpoint/2010/main" val="163077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493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0410" y="177872"/>
            <a:ext cx="7531895" cy="26321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8561" y="2971362"/>
            <a:ext cx="533848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>
              <a:latin typeface="+mj-lt"/>
            </a:endParaRPr>
          </a:p>
          <a:p>
            <a:pPr algn="just"/>
            <a:r>
              <a:rPr lang="en-US" b="1"/>
              <a:t>Background: </a:t>
            </a:r>
            <a:r>
              <a:rPr lang="en-US"/>
              <a:t>The healthy Nordic diet has shown health beneﬁcial effects among subjects at risk of CVD. However, the extent of food changes needed to </a:t>
            </a:r>
          </a:p>
          <a:p>
            <a:pPr algn="just"/>
            <a:r>
              <a:rPr lang="en-US"/>
              <a:t>achieve these effects is less explored.</a:t>
            </a:r>
          </a:p>
          <a:p>
            <a:pPr algn="just"/>
            <a:endParaRPr lang="en-US" b="1">
              <a:latin typeface="+mj-lt"/>
            </a:endParaRPr>
          </a:p>
          <a:p>
            <a:pPr algn="just"/>
            <a:r>
              <a:rPr lang="en-US" b="1">
                <a:latin typeface="+mj-lt"/>
              </a:rPr>
              <a:t>Aim:</a:t>
            </a:r>
            <a:r>
              <a:rPr lang="en-US">
                <a:latin typeface="+mj-lt"/>
              </a:rPr>
              <a:t> effects of exchanging commercially available, regularly consumed key food items* with improved fat quality on total cholesterol, LDL-cholesterol and inﬂammatory markers.</a:t>
            </a:r>
          </a:p>
          <a:p>
            <a:endParaRPr lang="en-US" b="1">
              <a:latin typeface="+mj-lt"/>
            </a:endParaRPr>
          </a:p>
          <a:p>
            <a:endParaRPr lang="en-US" sz="1400" b="1">
              <a:latin typeface="+mj-lt"/>
            </a:endParaRPr>
          </a:p>
          <a:p>
            <a:endParaRPr lang="en-US"/>
          </a:p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351495"/>
            <a:ext cx="1219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34955" y="2999145"/>
            <a:ext cx="53749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>
              <a:latin typeface="+mj-lt"/>
            </a:endParaRPr>
          </a:p>
          <a:p>
            <a:pPr algn="just"/>
            <a:r>
              <a:rPr lang="en-US" b="1"/>
              <a:t>Participants: </a:t>
            </a:r>
            <a:r>
              <a:rPr lang="en-US"/>
              <a:t>99 moderately </a:t>
            </a:r>
            <a:r>
              <a:rPr lang="en-US" err="1"/>
              <a:t>hypercholesterolaemic</a:t>
            </a:r>
            <a:r>
              <a:rPr lang="en-US"/>
              <a:t>, non-statin-treated adults (25–70 </a:t>
            </a:r>
            <a:r>
              <a:rPr lang="en-US" err="1"/>
              <a:t>yrs</a:t>
            </a:r>
            <a:r>
              <a:rPr lang="en-US"/>
              <a:t>) completed</a:t>
            </a:r>
          </a:p>
          <a:p>
            <a:pPr algn="just"/>
            <a:endParaRPr lang="en-US" b="1">
              <a:latin typeface="+mj-lt"/>
            </a:endParaRPr>
          </a:p>
          <a:p>
            <a:pPr algn="just"/>
            <a:r>
              <a:rPr lang="en-US" b="1">
                <a:latin typeface="+mj-lt"/>
              </a:rPr>
              <a:t>Methods: </a:t>
            </a:r>
            <a:r>
              <a:rPr lang="en-US">
                <a:latin typeface="+mj-lt"/>
              </a:rPr>
              <a:t>8 </a:t>
            </a:r>
            <a:r>
              <a:rPr lang="en-US" err="1">
                <a:latin typeface="+mj-lt"/>
              </a:rPr>
              <a:t>wk</a:t>
            </a:r>
            <a:r>
              <a:rPr lang="en-US">
                <a:latin typeface="+mj-lt"/>
              </a:rPr>
              <a:t> double-blinded RCT. </a:t>
            </a:r>
          </a:p>
          <a:p>
            <a:pPr algn="just"/>
            <a:r>
              <a:rPr lang="en-US">
                <a:latin typeface="+mj-lt"/>
              </a:rPr>
              <a:t>Two arms: experimental diet group (Ex-diet group) and control diet group (C-diet group).</a:t>
            </a:r>
          </a:p>
          <a:p>
            <a:pPr algn="just"/>
            <a:endParaRPr lang="en-US" b="1">
              <a:latin typeface="+mj-lt"/>
            </a:endParaRPr>
          </a:p>
          <a:p>
            <a:pPr algn="just"/>
            <a:r>
              <a:rPr lang="en-US" b="1">
                <a:latin typeface="+mj-lt"/>
              </a:rPr>
              <a:t>Results: </a:t>
            </a:r>
            <a:r>
              <a:rPr lang="en-US">
                <a:latin typeface="+mj-lt"/>
              </a:rPr>
              <a:t>Reduction in tot-C and LDL-C with 9% and 11% (P&lt;0·001), respectively.</a:t>
            </a:r>
          </a:p>
          <a:p>
            <a:endParaRPr lang="en-US" i="1"/>
          </a:p>
          <a:p>
            <a:endParaRPr lang="en-US"/>
          </a:p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8562" y="3068100"/>
            <a:ext cx="5338483" cy="3123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Rectangle 16"/>
          <p:cNvSpPr/>
          <p:nvPr/>
        </p:nvSpPr>
        <p:spPr>
          <a:xfrm>
            <a:off x="6234956" y="3068100"/>
            <a:ext cx="5338483" cy="3123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TextBox 17"/>
          <p:cNvSpPr txBox="1"/>
          <p:nvPr/>
        </p:nvSpPr>
        <p:spPr>
          <a:xfrm>
            <a:off x="201705" y="6418292"/>
            <a:ext cx="101042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/>
              <a:t>*replacing SFA with mostly n-6 PUFA (food items used: e.g. spread on bread, fat for cooking, cheese, bread and cereals) </a:t>
            </a:r>
            <a:endParaRPr lang="nb-NO" sz="1600" i="1"/>
          </a:p>
          <a:p>
            <a:endParaRPr lang="nb-NO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2904565"/>
            <a:ext cx="1219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13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Karakteristikk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3787588" cy="453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xtBox 5"/>
          <p:cNvSpPr txBox="1"/>
          <p:nvPr/>
        </p:nvSpPr>
        <p:spPr>
          <a:xfrm>
            <a:off x="957697" y="1690688"/>
            <a:ext cx="165327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Kjønn</a:t>
            </a:r>
          </a:p>
          <a:p>
            <a:r>
              <a:rPr lang="nb-NO"/>
              <a:t>Røyking</a:t>
            </a:r>
          </a:p>
          <a:p>
            <a:r>
              <a:rPr lang="nb-NO"/>
              <a:t>BMI</a:t>
            </a:r>
          </a:p>
          <a:p>
            <a:r>
              <a:rPr lang="nb-NO"/>
              <a:t>Blodtrykk</a:t>
            </a:r>
          </a:p>
          <a:p>
            <a:r>
              <a:rPr lang="nb-NO"/>
              <a:t>Lipider</a:t>
            </a:r>
          </a:p>
          <a:p>
            <a:r>
              <a:rPr lang="nb-NO"/>
              <a:t>Glukose, HbA1c</a:t>
            </a:r>
          </a:p>
          <a:p>
            <a:r>
              <a:rPr lang="nb-NO"/>
              <a:t>ASAT, ALAT</a:t>
            </a:r>
          </a:p>
          <a:p>
            <a:r>
              <a:rPr lang="nb-NO" err="1"/>
              <a:t>Kreatinin</a:t>
            </a:r>
            <a:endParaRPr lang="nb-NO"/>
          </a:p>
          <a:p>
            <a:r>
              <a:rPr lang="nb-NO"/>
              <a:t>CRP</a:t>
            </a:r>
          </a:p>
          <a:p>
            <a:r>
              <a:rPr lang="nb-NO"/>
              <a:t>Fettsyrer</a:t>
            </a:r>
          </a:p>
          <a:p>
            <a:endParaRPr lang="nb-NO"/>
          </a:p>
        </p:txBody>
      </p:sp>
      <p:sp>
        <p:nvSpPr>
          <p:cNvPr id="7" name="TextBox 6"/>
          <p:cNvSpPr txBox="1"/>
          <p:nvPr/>
        </p:nvSpPr>
        <p:spPr>
          <a:xfrm>
            <a:off x="957697" y="4881667"/>
            <a:ext cx="226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Kostdata (kostdagbok)</a:t>
            </a:r>
          </a:p>
          <a:p>
            <a:r>
              <a:rPr lang="nb-NO" err="1"/>
              <a:t>Compliance</a:t>
            </a:r>
            <a:r>
              <a:rPr lang="nb-NO"/>
              <a:t> (kosthold)</a:t>
            </a:r>
          </a:p>
        </p:txBody>
      </p:sp>
    </p:spTree>
    <p:extLst>
      <p:ext uri="{BB962C8B-B14F-4D97-AF65-F5344CB8AC3E}">
        <p14:creationId xmlns:p14="http://schemas.microsoft.com/office/powerpoint/2010/main" val="3111359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8562" y="2380129"/>
            <a:ext cx="53384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b="1">
              <a:latin typeface="+mj-lt"/>
            </a:endParaRPr>
          </a:p>
          <a:p>
            <a:pPr algn="just"/>
            <a:r>
              <a:rPr lang="en-US" b="1">
                <a:latin typeface="+mj-lt"/>
              </a:rPr>
              <a:t>Background: </a:t>
            </a:r>
            <a:r>
              <a:rPr lang="en-US">
                <a:latin typeface="+mj-lt"/>
              </a:rPr>
              <a:t>Beyond changes in LDL-C we lack a complete understanding of the physiologic alterations that occur when improving dietary fat quality</a:t>
            </a:r>
          </a:p>
          <a:p>
            <a:pPr algn="just"/>
            <a:endParaRPr lang="en-US" b="1">
              <a:latin typeface="+mj-lt"/>
            </a:endParaRPr>
          </a:p>
          <a:p>
            <a:pPr algn="just"/>
            <a:r>
              <a:rPr lang="en-US" b="1">
                <a:latin typeface="+mj-lt"/>
              </a:rPr>
              <a:t>Aim:</a:t>
            </a:r>
            <a:r>
              <a:rPr lang="en-US">
                <a:latin typeface="+mj-lt"/>
              </a:rPr>
              <a:t> to gain knowledge of metabolic alterations when SFAs were replaced with PUFAs</a:t>
            </a:r>
            <a:endParaRPr lang="nb-NO">
              <a:latin typeface="+mj-lt"/>
            </a:endParaRPr>
          </a:p>
          <a:p>
            <a:endParaRPr lang="en-US">
              <a:latin typeface="+mj-lt"/>
            </a:endParaRPr>
          </a:p>
          <a:p>
            <a:r>
              <a:rPr lang="en-US" b="1"/>
              <a:t>Methods: </a:t>
            </a:r>
            <a:r>
              <a:rPr lang="en-US">
                <a:latin typeface="+mj-lt"/>
              </a:rPr>
              <a:t>We performed comprehensive metabolic profiling with NMR, MS and PBMC gene expression</a:t>
            </a:r>
          </a:p>
          <a:p>
            <a:endParaRPr lang="en-US">
              <a:latin typeface="+mj-l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4223" y="2639172"/>
            <a:ext cx="53749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>
                <a:latin typeface="+mj-lt"/>
              </a:rPr>
              <a:t>Results: </a:t>
            </a:r>
            <a:r>
              <a:rPr lang="en-US">
                <a:latin typeface="+mj-lt"/>
              </a:rPr>
              <a:t>A</a:t>
            </a:r>
            <a:r>
              <a:rPr lang="en-US" b="1">
                <a:latin typeface="+mj-lt"/>
              </a:rPr>
              <a:t> </a:t>
            </a:r>
            <a:r>
              <a:rPr lang="en-US">
                <a:latin typeface="+mj-lt"/>
              </a:rPr>
              <a:t>large number of lipoprotein subclasses, </a:t>
            </a:r>
            <a:r>
              <a:rPr lang="en-US" err="1">
                <a:latin typeface="+mj-lt"/>
              </a:rPr>
              <a:t>myristoylcarnitine</a:t>
            </a:r>
            <a:r>
              <a:rPr lang="en-US">
                <a:latin typeface="+mj-lt"/>
              </a:rPr>
              <a:t> and </a:t>
            </a:r>
            <a:r>
              <a:rPr lang="en-US" err="1">
                <a:latin typeface="+mj-lt"/>
              </a:rPr>
              <a:t>palmitoylcarnitine</a:t>
            </a:r>
            <a:r>
              <a:rPr lang="en-US">
                <a:latin typeface="+mj-lt"/>
              </a:rPr>
              <a:t>, and kynurenine were reduced, and bile acids, </a:t>
            </a:r>
            <a:r>
              <a:rPr lang="en-US" err="1">
                <a:latin typeface="+mj-lt"/>
              </a:rPr>
              <a:t>proprotein</a:t>
            </a:r>
            <a:r>
              <a:rPr lang="en-US">
                <a:latin typeface="+mj-lt"/>
              </a:rPr>
              <a:t> convertase </a:t>
            </a:r>
            <a:r>
              <a:rPr lang="en-US" err="1">
                <a:latin typeface="+mj-lt"/>
              </a:rPr>
              <a:t>subtilisin</a:t>
            </a:r>
            <a:r>
              <a:rPr lang="en-US">
                <a:latin typeface="+mj-lt"/>
              </a:rPr>
              <a:t>/</a:t>
            </a:r>
            <a:r>
              <a:rPr lang="en-US" err="1">
                <a:latin typeface="+mj-lt"/>
              </a:rPr>
              <a:t>kexin</a:t>
            </a:r>
            <a:r>
              <a:rPr lang="en-US">
                <a:latin typeface="+mj-lt"/>
              </a:rPr>
              <a:t> type 9, acetate, and acetoacetate were increased. </a:t>
            </a:r>
          </a:p>
          <a:p>
            <a:pPr algn="just"/>
            <a:r>
              <a:rPr lang="en-US">
                <a:latin typeface="+mj-lt"/>
              </a:rPr>
              <a:t>The mRNA levels of LXRA and LDLR were increased, in addition to several liver X receptor α target genes and genes involved in inflammation, whereas the mRNA levels of UCP2 and PPARD were decreased in peripheral blood mononuclear cells after replacing SFAs with PUFAs.</a:t>
            </a:r>
          </a:p>
          <a:p>
            <a:pPr algn="just"/>
            <a:endParaRPr lang="en-US">
              <a:latin typeface="+mj-lt"/>
            </a:endParaRPr>
          </a:p>
          <a:p>
            <a:pPr algn="just"/>
            <a:r>
              <a:rPr lang="en-US" b="1">
                <a:latin typeface="+mj-lt"/>
              </a:rPr>
              <a:t>Conclusion: </a:t>
            </a:r>
            <a:r>
              <a:rPr lang="en-US">
                <a:latin typeface="+mj-lt"/>
              </a:rPr>
              <a:t>metabolomics in RCT has the potential to extend our knowledge of the effects of dietary fat on CVD risk.</a:t>
            </a:r>
          </a:p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8562" y="2530219"/>
            <a:ext cx="5338483" cy="4327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Rectangle 16"/>
          <p:cNvSpPr/>
          <p:nvPr/>
        </p:nvSpPr>
        <p:spPr>
          <a:xfrm>
            <a:off x="6132447" y="2530220"/>
            <a:ext cx="5338483" cy="4327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2380129"/>
            <a:ext cx="1219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45" y="-542364"/>
            <a:ext cx="9466730" cy="2616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716" y="1868038"/>
            <a:ext cx="1936377" cy="2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Bakgrunn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9682" cy="4351338"/>
          </a:xfrm>
        </p:spPr>
        <p:txBody>
          <a:bodyPr/>
          <a:lstStyle/>
          <a:p>
            <a:r>
              <a:rPr lang="nb-NO" err="1">
                <a:latin typeface="+mj-lt"/>
              </a:rPr>
              <a:t>Labarbeid</a:t>
            </a:r>
            <a:r>
              <a:rPr lang="nb-NO">
                <a:latin typeface="+mj-lt"/>
              </a:rPr>
              <a:t> - prosedyrer</a:t>
            </a:r>
          </a:p>
          <a:p>
            <a:r>
              <a:rPr lang="nb-NO">
                <a:latin typeface="+mj-lt"/>
              </a:rPr>
              <a:t>Statistikk - opplæring</a:t>
            </a:r>
          </a:p>
          <a:p>
            <a:r>
              <a:rPr lang="nb-NO">
                <a:latin typeface="+mj-lt"/>
              </a:rPr>
              <a:t>Andre oppgaver - standardisering 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369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Standardisering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b="1">
                <a:latin typeface="+mj-lt"/>
              </a:rPr>
              <a:t>Best </a:t>
            </a:r>
            <a:r>
              <a:rPr lang="nb-NO" b="1" err="1">
                <a:latin typeface="+mj-lt"/>
              </a:rPr>
              <a:t>practice</a:t>
            </a:r>
            <a:r>
              <a:rPr lang="nb-NO" b="1">
                <a:latin typeface="+mj-lt"/>
              </a:rPr>
              <a:t> </a:t>
            </a:r>
            <a:r>
              <a:rPr lang="nb-NO">
                <a:latin typeface="+mj-lt"/>
              </a:rPr>
              <a:t>i alle faser av et </a:t>
            </a:r>
            <a:r>
              <a:rPr lang="nb-NO" err="1">
                <a:latin typeface="+mj-lt"/>
              </a:rPr>
              <a:t>forskningsprosjek</a:t>
            </a:r>
            <a:r>
              <a:rPr lang="nb-NO">
                <a:latin typeface="+mj-lt"/>
              </a:rPr>
              <a:t> </a:t>
            </a:r>
          </a:p>
          <a:p>
            <a:r>
              <a:rPr lang="nb-NO" b="1">
                <a:latin typeface="+mj-lt"/>
              </a:rPr>
              <a:t>Tidlig </a:t>
            </a:r>
            <a:r>
              <a:rPr lang="nb-NO">
                <a:latin typeface="+mj-lt"/>
              </a:rPr>
              <a:t>involvering og kunnskapsoverføring til nye gruppemedlemmer</a:t>
            </a:r>
          </a:p>
          <a:p>
            <a:r>
              <a:rPr lang="nb-NO" b="1">
                <a:latin typeface="+mj-lt"/>
              </a:rPr>
              <a:t>Effektiv</a:t>
            </a:r>
            <a:r>
              <a:rPr lang="nb-NO">
                <a:latin typeface="+mj-lt"/>
              </a:rPr>
              <a:t> kompetanseheving og videreføring av kunnskap i forskningsgruppa</a:t>
            </a:r>
          </a:p>
          <a:p>
            <a:r>
              <a:rPr lang="nb-NO" b="1">
                <a:latin typeface="+mj-lt"/>
              </a:rPr>
              <a:t>Tidsbesparende </a:t>
            </a:r>
            <a:r>
              <a:rPr lang="nb-NO">
                <a:latin typeface="+mj-lt"/>
              </a:rPr>
              <a:t>for alle</a:t>
            </a:r>
          </a:p>
        </p:txBody>
      </p:sp>
    </p:spTree>
    <p:extLst>
      <p:ext uri="{BB962C8B-B14F-4D97-AF65-F5344CB8AC3E}">
        <p14:creationId xmlns:p14="http://schemas.microsoft.com/office/powerpoint/2010/main" val="57537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image1.png"/>
          <p:cNvPicPr>
            <a:picLocks noGrp="1"/>
          </p:cNvPicPr>
          <p:nvPr>
            <p:ph idx="1"/>
          </p:nvPr>
        </p:nvPicPr>
        <p:blipFill>
          <a:blip r:embed="rId2"/>
          <a:srcRect t="14115" b="25751"/>
          <a:stretch>
            <a:fillRect/>
          </a:stretch>
        </p:blipFill>
        <p:spPr>
          <a:xfrm>
            <a:off x="1443316" y="1414859"/>
            <a:ext cx="9144000" cy="4123990"/>
          </a:xfrm>
          <a:prstGeom prst="rect">
            <a:avLst/>
          </a:prstGeom>
          <a:ln/>
        </p:spPr>
      </p:pic>
      <p:sp>
        <p:nvSpPr>
          <p:cNvPr id="5" name="Rectangle 4"/>
          <p:cNvSpPr/>
          <p:nvPr/>
        </p:nvSpPr>
        <p:spPr>
          <a:xfrm>
            <a:off x="1465728" y="1398490"/>
            <a:ext cx="9117106" cy="4155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573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>
                <a:latin typeface="+mj-lt"/>
              </a:rPr>
              <a:t>Bruke lipidklasser som eksempel - standardisere</a:t>
            </a:r>
            <a:br>
              <a:rPr lang="nb-NO">
                <a:latin typeface="+mj-lt"/>
              </a:rPr>
            </a:b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>
                <a:latin typeface="+mj-lt"/>
              </a:rPr>
              <a:t>Samle artikler publisert på lipidklasser (Holven/Ulven </a:t>
            </a:r>
            <a:r>
              <a:rPr lang="nb-NO" err="1">
                <a:latin typeface="+mj-lt"/>
              </a:rPr>
              <a:t>grp</a:t>
            </a:r>
            <a:r>
              <a:rPr lang="nb-NO">
                <a:latin typeface="+mj-lt"/>
              </a:rPr>
              <a:t>)</a:t>
            </a:r>
          </a:p>
          <a:p>
            <a:r>
              <a:rPr lang="nb-NO">
                <a:latin typeface="+mj-lt"/>
              </a:rPr>
              <a:t>Synliggjøre studier «in pipeline» på lipidklasser</a:t>
            </a:r>
          </a:p>
          <a:p>
            <a:r>
              <a:rPr lang="nb-NO">
                <a:latin typeface="+mj-lt"/>
              </a:rPr>
              <a:t>Lage standard tekst til artikler:</a:t>
            </a:r>
          </a:p>
          <a:p>
            <a:pPr lvl="1"/>
            <a:r>
              <a:rPr lang="nb-NO">
                <a:latin typeface="+mj-lt"/>
              </a:rPr>
              <a:t>Metodeavsnitt</a:t>
            </a:r>
          </a:p>
          <a:p>
            <a:pPr lvl="1"/>
            <a:r>
              <a:rPr lang="nb-NO">
                <a:latin typeface="+mj-lt"/>
              </a:rPr>
              <a:t>Statistikk</a:t>
            </a:r>
          </a:p>
          <a:p>
            <a:endParaRPr lang="nb-NO">
              <a:latin typeface="+mj-lt"/>
            </a:endParaRPr>
          </a:p>
          <a:p>
            <a:pPr marL="0" indent="0"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822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Mål for dagen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>
              <a:latin typeface="+mj-lt"/>
            </a:endParaRPr>
          </a:p>
          <a:p>
            <a:r>
              <a:rPr lang="nb-NO">
                <a:latin typeface="+mj-lt"/>
              </a:rPr>
              <a:t>Innføring: Nightingale-</a:t>
            </a:r>
            <a:r>
              <a:rPr lang="nb-NO" err="1">
                <a:latin typeface="+mj-lt"/>
              </a:rPr>
              <a:t>excelfila</a:t>
            </a:r>
            <a:r>
              <a:rPr lang="nb-NO">
                <a:latin typeface="+mj-lt"/>
              </a:rPr>
              <a:t> → forestplots </a:t>
            </a:r>
          </a:p>
          <a:p>
            <a:pPr lvl="1"/>
            <a:r>
              <a:rPr lang="nb-NO">
                <a:latin typeface="+mj-lt"/>
              </a:rPr>
              <a:t>Hva er et forestplot?</a:t>
            </a:r>
          </a:p>
          <a:p>
            <a:pPr lvl="1"/>
            <a:r>
              <a:rPr lang="nb-NO">
                <a:latin typeface="+mj-lt"/>
              </a:rPr>
              <a:t>Hva må til for å lage det?</a:t>
            </a:r>
          </a:p>
          <a:p>
            <a:pPr lvl="1"/>
            <a:r>
              <a:rPr lang="nb-NO">
                <a:latin typeface="+mj-lt"/>
              </a:rPr>
              <a:t>Generelt om data visualisering</a:t>
            </a:r>
          </a:p>
          <a:p>
            <a:pPr lvl="1"/>
            <a:r>
              <a:rPr lang="nb-NO">
                <a:latin typeface="+mj-lt"/>
              </a:rPr>
              <a:t>Data analyse pipeline</a:t>
            </a:r>
          </a:p>
          <a:p>
            <a:pPr lvl="1"/>
            <a:r>
              <a:rPr lang="nb-NO">
                <a:latin typeface="+mj-lt"/>
              </a:rPr>
              <a:t>Innføring i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659" y="1"/>
            <a:ext cx="4231341" cy="275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8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0410" y="177872"/>
            <a:ext cx="7531895" cy="26321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8561" y="2971362"/>
            <a:ext cx="533848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>
              <a:latin typeface="+mj-lt"/>
            </a:endParaRPr>
          </a:p>
          <a:p>
            <a:pPr algn="just"/>
            <a:r>
              <a:rPr lang="en-US" b="1"/>
              <a:t>Background: </a:t>
            </a:r>
            <a:r>
              <a:rPr lang="en-US"/>
              <a:t>The healthy Nordic diet has shown health beneﬁcial effects among subjects at risk of CVD. However, the extent of food changes needed to </a:t>
            </a:r>
          </a:p>
          <a:p>
            <a:pPr algn="just"/>
            <a:r>
              <a:rPr lang="en-US"/>
              <a:t>achieve these effects is less explored.</a:t>
            </a:r>
          </a:p>
          <a:p>
            <a:pPr algn="just"/>
            <a:endParaRPr lang="en-US" b="1">
              <a:latin typeface="+mj-lt"/>
            </a:endParaRPr>
          </a:p>
          <a:p>
            <a:pPr algn="just"/>
            <a:r>
              <a:rPr lang="en-US" b="1">
                <a:latin typeface="+mj-lt"/>
              </a:rPr>
              <a:t>Aim:</a:t>
            </a:r>
            <a:r>
              <a:rPr lang="en-US">
                <a:latin typeface="+mj-lt"/>
              </a:rPr>
              <a:t> effects of exchanging commercially available, regularly consumed key food items* with improved fat quality on total cholesterol, LDL-cholesterol and inﬂammatory markers.</a:t>
            </a:r>
          </a:p>
          <a:p>
            <a:endParaRPr lang="en-US" b="1">
              <a:latin typeface="+mj-lt"/>
            </a:endParaRPr>
          </a:p>
          <a:p>
            <a:endParaRPr lang="en-US" sz="1400" b="1">
              <a:latin typeface="+mj-lt"/>
            </a:endParaRPr>
          </a:p>
          <a:p>
            <a:endParaRPr lang="en-US"/>
          </a:p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351495"/>
            <a:ext cx="1219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34955" y="2999145"/>
            <a:ext cx="53749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>
              <a:latin typeface="+mj-lt"/>
            </a:endParaRPr>
          </a:p>
          <a:p>
            <a:pPr algn="just"/>
            <a:r>
              <a:rPr lang="en-US" b="1"/>
              <a:t>Participants: </a:t>
            </a:r>
            <a:r>
              <a:rPr lang="en-US"/>
              <a:t>99 moderately </a:t>
            </a:r>
            <a:r>
              <a:rPr lang="en-US" err="1"/>
              <a:t>hypercholesterolaemic</a:t>
            </a:r>
            <a:r>
              <a:rPr lang="en-US"/>
              <a:t>, non-statin-treated adults (25–70 </a:t>
            </a:r>
            <a:r>
              <a:rPr lang="en-US" err="1"/>
              <a:t>yrs</a:t>
            </a:r>
            <a:r>
              <a:rPr lang="en-US"/>
              <a:t>) completed</a:t>
            </a:r>
          </a:p>
          <a:p>
            <a:pPr algn="just"/>
            <a:endParaRPr lang="en-US" b="1">
              <a:latin typeface="+mj-lt"/>
            </a:endParaRPr>
          </a:p>
          <a:p>
            <a:pPr algn="just"/>
            <a:r>
              <a:rPr lang="en-US" b="1">
                <a:latin typeface="+mj-lt"/>
              </a:rPr>
              <a:t>Methods: </a:t>
            </a:r>
            <a:r>
              <a:rPr lang="en-US">
                <a:latin typeface="+mj-lt"/>
              </a:rPr>
              <a:t>8 </a:t>
            </a:r>
            <a:r>
              <a:rPr lang="en-US" err="1">
                <a:latin typeface="+mj-lt"/>
              </a:rPr>
              <a:t>wk</a:t>
            </a:r>
            <a:r>
              <a:rPr lang="en-US">
                <a:latin typeface="+mj-lt"/>
              </a:rPr>
              <a:t> double-blinded RCT. </a:t>
            </a:r>
          </a:p>
          <a:p>
            <a:pPr algn="just"/>
            <a:r>
              <a:rPr lang="en-US">
                <a:latin typeface="+mj-lt"/>
              </a:rPr>
              <a:t>Two arms: experimental diet group (Ex-diet group) and control diet group (C-diet group).</a:t>
            </a:r>
          </a:p>
          <a:p>
            <a:pPr algn="just"/>
            <a:endParaRPr lang="en-US" b="1">
              <a:latin typeface="+mj-lt"/>
            </a:endParaRPr>
          </a:p>
          <a:p>
            <a:pPr algn="just"/>
            <a:r>
              <a:rPr lang="en-US" b="1">
                <a:latin typeface="+mj-lt"/>
              </a:rPr>
              <a:t>Results: </a:t>
            </a:r>
            <a:r>
              <a:rPr lang="en-US">
                <a:latin typeface="+mj-lt"/>
              </a:rPr>
              <a:t>Reduction in tot-C and LDL-C with 9% and 11% (P&lt;0·001), respectively.</a:t>
            </a:r>
          </a:p>
          <a:p>
            <a:endParaRPr lang="en-US" i="1"/>
          </a:p>
          <a:p>
            <a:endParaRPr lang="en-US"/>
          </a:p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8562" y="3068100"/>
            <a:ext cx="5338483" cy="3123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Rectangle 16"/>
          <p:cNvSpPr/>
          <p:nvPr/>
        </p:nvSpPr>
        <p:spPr>
          <a:xfrm>
            <a:off x="6234956" y="3068100"/>
            <a:ext cx="5338483" cy="3123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TextBox 17"/>
          <p:cNvSpPr txBox="1"/>
          <p:nvPr/>
        </p:nvSpPr>
        <p:spPr>
          <a:xfrm>
            <a:off x="201705" y="6418292"/>
            <a:ext cx="101042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/>
              <a:t>*replacing SFA with mostly n-6 PUFA (food items used: e.g. spread on bread, fat for cooking, cheese, bread and cereals) </a:t>
            </a:r>
            <a:endParaRPr lang="nb-NO" sz="1600" i="1"/>
          </a:p>
          <a:p>
            <a:endParaRPr lang="nb-NO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2904565"/>
            <a:ext cx="1219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09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8562" y="2380129"/>
            <a:ext cx="53384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b="1">
              <a:latin typeface="+mj-lt"/>
            </a:endParaRPr>
          </a:p>
          <a:p>
            <a:pPr algn="just"/>
            <a:r>
              <a:rPr lang="en-US" b="1">
                <a:latin typeface="+mj-lt"/>
              </a:rPr>
              <a:t>Background: </a:t>
            </a:r>
            <a:r>
              <a:rPr lang="en-US">
                <a:latin typeface="+mj-lt"/>
              </a:rPr>
              <a:t>Beyond changes in LDL-C we lack a complete understanding of the physiologic alterations that occur when improving dietary fat quality</a:t>
            </a:r>
          </a:p>
          <a:p>
            <a:pPr algn="just"/>
            <a:endParaRPr lang="en-US" b="1">
              <a:latin typeface="+mj-lt"/>
            </a:endParaRPr>
          </a:p>
          <a:p>
            <a:pPr algn="just"/>
            <a:r>
              <a:rPr lang="en-US" b="1">
                <a:latin typeface="+mj-lt"/>
              </a:rPr>
              <a:t>Aim:</a:t>
            </a:r>
            <a:r>
              <a:rPr lang="en-US">
                <a:latin typeface="+mj-lt"/>
              </a:rPr>
              <a:t> to gain knowledge of metabolic alterations when SFAs were replaced with PUFAs</a:t>
            </a:r>
            <a:endParaRPr lang="nb-NO">
              <a:latin typeface="+mj-lt"/>
            </a:endParaRPr>
          </a:p>
          <a:p>
            <a:endParaRPr lang="en-US">
              <a:latin typeface="+mj-lt"/>
            </a:endParaRPr>
          </a:p>
          <a:p>
            <a:r>
              <a:rPr lang="en-US" b="1"/>
              <a:t>Methods: </a:t>
            </a:r>
            <a:r>
              <a:rPr lang="en-US">
                <a:latin typeface="+mj-lt"/>
              </a:rPr>
              <a:t>We performed comprehensive metabolic profiling with NMR, MS and PBMC gene expression</a:t>
            </a:r>
          </a:p>
          <a:p>
            <a:endParaRPr lang="en-US">
              <a:latin typeface="+mj-l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4223" y="2639172"/>
            <a:ext cx="53749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>
                <a:latin typeface="+mj-lt"/>
              </a:rPr>
              <a:t>Results: </a:t>
            </a:r>
            <a:r>
              <a:rPr lang="en-US">
                <a:latin typeface="+mj-lt"/>
              </a:rPr>
              <a:t>A</a:t>
            </a:r>
            <a:r>
              <a:rPr lang="en-US" b="1">
                <a:latin typeface="+mj-lt"/>
              </a:rPr>
              <a:t> </a:t>
            </a:r>
            <a:r>
              <a:rPr lang="en-US">
                <a:latin typeface="+mj-lt"/>
              </a:rPr>
              <a:t>large number of lipoprotein subclasses, </a:t>
            </a:r>
            <a:r>
              <a:rPr lang="en-US" err="1">
                <a:latin typeface="+mj-lt"/>
              </a:rPr>
              <a:t>myristoylcarnitine</a:t>
            </a:r>
            <a:r>
              <a:rPr lang="en-US">
                <a:latin typeface="+mj-lt"/>
              </a:rPr>
              <a:t> and </a:t>
            </a:r>
            <a:r>
              <a:rPr lang="en-US" err="1">
                <a:latin typeface="+mj-lt"/>
              </a:rPr>
              <a:t>palmitoylcarnitine</a:t>
            </a:r>
            <a:r>
              <a:rPr lang="en-US">
                <a:latin typeface="+mj-lt"/>
              </a:rPr>
              <a:t>, and kynurenine were reduced, and bile acids, </a:t>
            </a:r>
            <a:r>
              <a:rPr lang="en-US" err="1">
                <a:latin typeface="+mj-lt"/>
              </a:rPr>
              <a:t>proprotein</a:t>
            </a:r>
            <a:r>
              <a:rPr lang="en-US">
                <a:latin typeface="+mj-lt"/>
              </a:rPr>
              <a:t> convertase </a:t>
            </a:r>
            <a:r>
              <a:rPr lang="en-US" err="1">
                <a:latin typeface="+mj-lt"/>
              </a:rPr>
              <a:t>subtilisin</a:t>
            </a:r>
            <a:r>
              <a:rPr lang="en-US">
                <a:latin typeface="+mj-lt"/>
              </a:rPr>
              <a:t>/</a:t>
            </a:r>
            <a:r>
              <a:rPr lang="en-US" err="1">
                <a:latin typeface="+mj-lt"/>
              </a:rPr>
              <a:t>kexin</a:t>
            </a:r>
            <a:r>
              <a:rPr lang="en-US">
                <a:latin typeface="+mj-lt"/>
              </a:rPr>
              <a:t> type 9, acetate, and acetoacetate were increased. </a:t>
            </a:r>
          </a:p>
          <a:p>
            <a:pPr algn="just"/>
            <a:r>
              <a:rPr lang="en-US">
                <a:latin typeface="+mj-lt"/>
              </a:rPr>
              <a:t>The mRNA levels of LXRA and LDLR were increased, in addition to several liver X receptor α target genes and genes involved in inflammation, whereas the mRNA levels of UCP2 and PPARD were decreased in peripheral blood mononuclear cells after replacing SFAs with PUFAs.</a:t>
            </a:r>
          </a:p>
          <a:p>
            <a:pPr algn="just"/>
            <a:endParaRPr lang="en-US">
              <a:latin typeface="+mj-lt"/>
            </a:endParaRPr>
          </a:p>
          <a:p>
            <a:pPr algn="just"/>
            <a:r>
              <a:rPr lang="en-US" b="1">
                <a:latin typeface="+mj-lt"/>
              </a:rPr>
              <a:t>Conclusion: </a:t>
            </a:r>
            <a:r>
              <a:rPr lang="en-US">
                <a:latin typeface="+mj-lt"/>
              </a:rPr>
              <a:t>metabolomics in RCT has the potential to extend our knowledge of the effects of dietary fat on CVD risk.</a:t>
            </a:r>
          </a:p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8562" y="2530219"/>
            <a:ext cx="5338483" cy="4327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Rectangle 16"/>
          <p:cNvSpPr/>
          <p:nvPr/>
        </p:nvSpPr>
        <p:spPr>
          <a:xfrm>
            <a:off x="6132447" y="2530220"/>
            <a:ext cx="5338483" cy="4327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2380129"/>
            <a:ext cx="1219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45" y="-542364"/>
            <a:ext cx="9466730" cy="2616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716" y="1868038"/>
            <a:ext cx="1936377" cy="2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9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16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2CCB1BA9365C54B9C3EB9E23C1B2633" ma:contentTypeVersion="9" ma:contentTypeDescription="Opprett et nytt dokument." ma:contentTypeScope="" ma:versionID="282809b0a982fdb929c386af7138d915">
  <xsd:schema xmlns:xsd="http://www.w3.org/2001/XMLSchema" xmlns:xs="http://www.w3.org/2001/XMLSchema" xmlns:p="http://schemas.microsoft.com/office/2006/metadata/properties" xmlns:ns3="9de6e283-f6b6-4558-8465-801ca1267013" xmlns:ns4="421202cc-cfcf-450e-a55d-9487af6c1599" targetNamespace="http://schemas.microsoft.com/office/2006/metadata/properties" ma:root="true" ma:fieldsID="c75cae11e7ae703e7a22787d0f989c58" ns3:_="" ns4:_="">
    <xsd:import namespace="9de6e283-f6b6-4558-8465-801ca1267013"/>
    <xsd:import namespace="421202cc-cfcf-450e-a55d-9487af6c15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6e283-f6b6-4558-8465-801ca12670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202cc-cfcf-450e-a55d-9487af6c159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for deling av tip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8EB9A8-D787-484E-879F-6F2233E69D4D}">
  <ds:schemaRefs>
    <ds:schemaRef ds:uri="421202cc-cfcf-450e-a55d-9487af6c1599"/>
    <ds:schemaRef ds:uri="9de6e283-f6b6-4558-8465-801ca12670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E18D074-08F9-4B05-B21A-3038C098C6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D2227C-946D-4813-ACA1-20291E0C27A2}">
  <ds:schemaRefs>
    <ds:schemaRef ds:uri="421202cc-cfcf-450e-a55d-9487af6c1599"/>
    <ds:schemaRef ds:uri="9de6e283-f6b6-4558-8465-801ca12670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Bakgrunn</vt:lpstr>
      <vt:lpstr>Standardisering</vt:lpstr>
      <vt:lpstr>PowerPoint Presentation</vt:lpstr>
      <vt:lpstr>Bruke lipidklasser som eksempel - standardisere </vt:lpstr>
      <vt:lpstr>Mål for dagen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Karakteristikk</vt:lpstr>
      <vt:lpstr>PowerPoint Presentation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Noma-studien</dc:title>
  <dc:creator>Inger Ottestad</dc:creator>
  <cp:revision>1</cp:revision>
  <dcterms:created xsi:type="dcterms:W3CDTF">2019-11-18T08:25:07Z</dcterms:created>
  <dcterms:modified xsi:type="dcterms:W3CDTF">2019-11-25T13:12:21Z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0x01010032CCB1BA9365C54B9C3EB9E23C1B2633</vt:lpwstr>
  </property>
</Properties>
</file>