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</p:sldMasterIdLst>
  <p:sldIdLst>
    <p:sldId id="256" r:id="rId4"/>
    <p:sldId id="268" r:id="rId5"/>
    <p:sldId id="271" r:id="rId6"/>
    <p:sldId id="281" r:id="rId7"/>
    <p:sldId id="282" r:id="rId8"/>
    <p:sldId id="285" r:id="rId9"/>
    <p:sldId id="283" r:id="rId10"/>
    <p:sldId id="284" r:id="rId11"/>
    <p:sldId id="286" r:id="rId12"/>
    <p:sldId id="288" r:id="rId13"/>
    <p:sldId id="287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28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7374ED-1776-F346-8ACE-10FE827A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" y="7257"/>
            <a:ext cx="12179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538B23-B352-C942-96D1-353172A89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73" y="6264058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A4E8448-6ED0-B640-B06B-B6D8EB30D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" y="7257"/>
            <a:ext cx="121793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13DEDF4-CEE7-6D46-8EF5-B1A45A45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CDB0835-CC06-EE4F-B936-734058535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A4918E4-BAB2-6E40-8508-EDEB23D949C9}"/>
              </a:ext>
            </a:extLst>
          </p:cNvPr>
          <p:cNvGrpSpPr/>
          <p:nvPr userDrawn="1"/>
        </p:nvGrpSpPr>
        <p:grpSpPr>
          <a:xfrm>
            <a:off x="6082393" y="622148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5DB269D1-DDC5-9C4E-9493-3BFA0C008C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12CA37F-3FEC-2144-B494-566931D720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94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7B93C5-8C75-6D42-A0DE-42211907B16A}"/>
              </a:ext>
            </a:extLst>
          </p:cNvPr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36B26692-82B1-A14C-927D-F0C1DAC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E1CC9691-86A3-E049-965A-70AE79FB81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xmlns="" id="{C969B259-947D-8F42-B7A9-5982C6C1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xmlns="" id="{A3DFB213-B34C-B04F-B00D-3EC1BF947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E239BD-BF0F-D74F-BCAE-956EF85708F2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307DAD2-4690-0340-A9A1-8A909366E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01E52AD-E35A-7843-9663-C49A3B7A6943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668D138-B0BB-9141-A8D4-173C1B732F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A585AAFB-418C-B84B-8A1E-348B627C04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DDB1D2D2-9DF8-6D4B-8ED1-FF66232732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80ED1723-DEE4-3A44-9189-C971FDC453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B93CBED3-4DB6-8249-87BD-1D3F21E4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EA579025-9CF0-7342-BC2A-5D349359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148" y="135174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4148" y="135174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22">
            <a:extLst>
              <a:ext uri="{FF2B5EF4-FFF2-40B4-BE49-F238E27FC236}">
                <a16:creationId xmlns:a16="http://schemas.microsoft.com/office/drawing/2014/main" xmlns="" id="{F4B15407-EEC8-0D46-A3AF-DB7E6DFB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64D6AC1-7AF3-E240-9BC6-A8830BB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C76FCA-EAD6-384E-B7D1-AC2A535D1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3E1AC32-D98E-7E40-9B5E-5DAFE2079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0303E6C-A312-AE43-BABE-2765F373676E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F4D6E59F-0B03-604A-B294-A5E510F189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34DE18A2-CB28-D94C-A3DD-61BC127E6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5" name="Date Placeholder 1">
            <a:extLst>
              <a:ext uri="{FF2B5EF4-FFF2-40B4-BE49-F238E27FC236}">
                <a16:creationId xmlns:a16="http://schemas.microsoft.com/office/drawing/2014/main" xmlns="" id="{938C749F-5B03-C846-B8B6-0080D3B4A1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xmlns="" id="{2B5ADED5-98EC-CA4E-AED7-08A04AA765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B70FD48F-E00E-BA49-9607-BB11B12F28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D0953AA3-B68C-A440-88F8-497B1231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DAC6116E-2A79-7449-A9DB-0B8AFEFC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73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har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658740C3-B132-B940-B5FB-475EEECC7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FE553B67-77F0-1E4B-AC47-BB5F8159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6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941CFE-7587-6548-BF7B-303BA64B2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" y="7257"/>
            <a:ext cx="121793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6AC515-F01F-7A42-BDCD-3B0F9157C1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5915FD3B-25F7-0944-A98F-C35C4197C59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50015C5-F551-5C48-B99A-8CB371CF0328}"/>
              </a:ext>
            </a:extLst>
          </p:cNvPr>
          <p:cNvGrpSpPr/>
          <p:nvPr userDrawn="1"/>
        </p:nvGrpSpPr>
        <p:grpSpPr>
          <a:xfrm>
            <a:off x="6070639" y="6216984"/>
            <a:ext cx="1300501" cy="280401"/>
            <a:chOff x="6070639" y="6216984"/>
            <a:chExt cx="1300501" cy="2804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FBA2EA34-FCBC-2241-8FBE-9AD002AF1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CC53869-F27B-6842-AE89-DBA51848CC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426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1CF195E-E9E6-0540-A990-C7B90EFD0F22}"/>
              </a:ext>
            </a:extLst>
          </p:cNvPr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47EFD3EE-0A06-A043-A0C8-0EA9FB79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70829679-361C-AA43-8494-0245B73D5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xmlns="" id="{AD647CF3-2EBB-5D4F-AD65-91857F21B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xmlns="" id="{F960E303-8DDE-FF42-A3F5-486A0599F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3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DD5211-9428-7644-856A-C54DF50B2A7E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09CF6F2-0E6A-CE47-AF35-7713BBD391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09C53ED-1F76-4047-8F67-0552CBD3338C}"/>
              </a:ext>
            </a:extLst>
          </p:cNvPr>
          <p:cNvGrpSpPr/>
          <p:nvPr userDrawn="1"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D10F1D1-970A-2445-88BE-05F04E762D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5A867C65-6517-F841-A2FE-696F19113B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E02E5F74-72E1-2742-9EE6-9C297F5581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79235BC8-E463-9D48-B1D7-4E89A6DF65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2BDCC1F8-871B-CA40-A281-0326F0EA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017979B9-E94E-924E-8168-F580C9F9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1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573" y="135174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573" y="135174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22">
            <a:extLst>
              <a:ext uri="{FF2B5EF4-FFF2-40B4-BE49-F238E27FC236}">
                <a16:creationId xmlns:a16="http://schemas.microsoft.com/office/drawing/2014/main" xmlns="" id="{7D77D8C6-F751-D844-95FE-48B12540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9287EF4-2B4D-DC4F-885F-EA7043FB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DC5401-A479-9E44-A05F-143C256F552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5C7A91-07BA-744E-8B9D-B11DFCB6E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04D8872-323A-1E49-93CE-FB267B524BA6}"/>
              </a:ext>
            </a:extLst>
          </p:cNvPr>
          <p:cNvGrpSpPr/>
          <p:nvPr userDrawn="1"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E4A539F-3AB3-A447-9C5B-63FA12CFA5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495D03A-03E1-9347-A58D-87B196329F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A5F90DD5-81C9-9D45-BB0B-4C93A096930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18B31-DA76-4E85-9BC3-3ED7F2F37B6B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xmlns="" id="{12FDD697-915F-7340-92B9-A288A978AB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8E8B9C1-7626-5E4E-9A3D-A64DD230C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xmlns="" id="{35CF9AB2-E066-AD43-B12F-21A59005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C9625EC2-A000-A545-A462-970E3D95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95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har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3183DFA1-C4B4-7344-A94A-9447D7BC1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1DB54860-A6B4-DD4E-80C0-E133ED80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C0E31E5-BD86-3349-9A1A-A3126C8D235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D5B0FC-0659-B540-A077-5B654BAE1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F78461-DC66-8C43-8590-070D2C770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0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30" y="134540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330" y="134540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26FCC9-42FE-D94B-AF13-DF14A5B0F845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338DCB-84D5-344C-8516-C77DF50AA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B81100-E1B0-4B41-8A31-5463F5EA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27D59C-97C4-454D-9391-25A2ACF2D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2E30CE-1B16-6944-9876-A35D79316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9FE2B562-D27F-774A-B50A-B4CD482162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xmlns="" id="{785CA15F-B859-604D-BD5B-6E6EB49DF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CD71C06D-1D16-F347-9671-5BE6E60E9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22"/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46D32FA1-F51B-4040-93CD-D5F570C0A46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230BBB99-EAC1-4742-A584-4E059F9833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xmlns="" id="{1622BD0D-5412-4143-84C0-BA72FDC98B4C}"/>
              </a:ext>
            </a:extLst>
          </p:cNvPr>
          <p:cNvSpPr/>
          <p:nvPr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221D9D-44F9-324A-8260-5785BC22973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B11256-3AF4-634C-8FA9-B079CF33C6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6437312"/>
            <a:ext cx="1358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xmlns="" id="{59C2335B-0107-D64B-9E6B-09F96271F4D7}"/>
              </a:ext>
            </a:extLst>
          </p:cNvPr>
          <p:cNvSpPr/>
          <p:nvPr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C702B2F-E3BA-5F45-B074-45AD94CF64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53BF7CA-7E10-794F-B7B4-CDF2F7440BDB}"/>
              </a:ext>
            </a:extLst>
          </p:cNvPr>
          <p:cNvGrpSpPr/>
          <p:nvPr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E447C6B-AAE8-A746-9EA4-32ED68B94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CFA1176-F86D-F44A-9D76-C35D6B8ACC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22">
            <a:extLst>
              <a:ext uri="{FF2B5EF4-FFF2-40B4-BE49-F238E27FC236}">
                <a16:creationId xmlns:a16="http://schemas.microsoft.com/office/drawing/2014/main" xmlns="" id="{1924DED7-0225-1C4E-B345-319B55A7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xmlns="" id="{444E87A3-B2DA-264E-8473-B750B5D3F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xmlns="" id="{0F639590-44AB-754C-BE8E-7CCB35DB5EC8}"/>
              </a:ext>
            </a:extLst>
          </p:cNvPr>
          <p:cNvSpPr/>
          <p:nvPr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675593-1C48-B04E-9579-8B89B66632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CF4B333-EDF5-E64B-AF06-3E3FA5FD6C14}"/>
              </a:ext>
            </a:extLst>
          </p:cNvPr>
          <p:cNvGrpSpPr/>
          <p:nvPr/>
        </p:nvGrpSpPr>
        <p:grpSpPr>
          <a:xfrm>
            <a:off x="5445750" y="6398711"/>
            <a:ext cx="1300501" cy="280401"/>
            <a:chOff x="6070639" y="6216984"/>
            <a:chExt cx="1300501" cy="2804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61D162E6-C4B0-4E4A-A429-BE7BDB974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639" y="6216984"/>
              <a:ext cx="245966" cy="2804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CE576102-EC8B-5544-8470-5704879E45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440" y="6255817"/>
              <a:ext cx="901700" cy="203200"/>
            </a:xfrm>
            <a:prstGeom prst="rect">
              <a:avLst/>
            </a:prstGeom>
          </p:spPr>
        </p:pic>
      </p:grpSp>
      <p:sp>
        <p:nvSpPr>
          <p:cNvPr id="12" name="Date Placeholder 22">
            <a:extLst>
              <a:ext uri="{FF2B5EF4-FFF2-40B4-BE49-F238E27FC236}">
                <a16:creationId xmlns:a16="http://schemas.microsoft.com/office/drawing/2014/main" xmlns="" id="{ACCDF4D0-6E85-9941-AA6A-34E6799F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xmlns="" id="{A45EB248-A725-6149-BA01-24F64E7E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5853B473-0271-47CF-900A-D77E281FB5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AXM0F243-Multisense</a:t>
            </a:r>
            <a:br>
              <a:rPr lang="fr-FR" dirty="0" smtClean="0"/>
            </a:br>
            <a:r>
              <a:rPr lang="fr-FR" dirty="0" smtClean="0"/>
              <a:t>BME680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r>
              <a:rPr lang="fr-FR" dirty="0"/>
              <a:t> </a:t>
            </a:r>
            <a:r>
              <a:rPr lang="fr-FR" dirty="0" err="1"/>
              <a:t>characterization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Florian Grante</a:t>
            </a:r>
          </a:p>
          <a:p>
            <a:fld id="{A96C5487-3F68-4468-A58C-100537857EE6}" type="datetime2">
              <a:rPr lang="en-US" smtClean="0"/>
              <a:t>Thursday, 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improve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6" y="710293"/>
            <a:ext cx="10776907" cy="48824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30 sec duty cycle but sending the all data only every hour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Sending one frame of almost 1600 bits every hour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Temp, pressure and humidity every 30 sec and stock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 it with this current settings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20 kbps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</a:t>
            </a:r>
            <a:r>
              <a:rPr lang="en-US" dirty="0" err="1" smtClean="0"/>
              <a:t>dBm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30 sec duty cycle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are the same (see slide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From our test on the Excel, the lifetime is 380 days, let’s see with this protocol.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improve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6" y="710293"/>
            <a:ext cx="10776907" cy="48824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 Sleep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6µA average current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Reading event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5157 µA average current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29 </a:t>
            </a:r>
            <a:r>
              <a:rPr lang="en-US" dirty="0" err="1"/>
              <a:t>ms</a:t>
            </a:r>
            <a:r>
              <a:rPr lang="en-US" dirty="0"/>
              <a:t> duration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Transmission event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9275 µA average current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204 </a:t>
            </a:r>
            <a:r>
              <a:rPr lang="en-US" dirty="0" err="1"/>
              <a:t>ms</a:t>
            </a:r>
            <a:r>
              <a:rPr lang="en-US" dirty="0"/>
              <a:t>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improve lifetime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736" y="710293"/>
                <a:ext cx="10776907" cy="536393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So entire duty cycle : </a:t>
                </a:r>
              </a:p>
              <a:p>
                <a:r>
                  <a:rPr lang="en-US" sz="1800" dirty="0"/>
                  <a:t> </a:t>
                </a:r>
              </a:p>
              <a:p>
                <a:r>
                  <a:rPr lang="en-US" sz="1800" dirty="0"/>
                  <a:t>120 * Reading + 1 Transmission + Deep sleep </a:t>
                </a:r>
              </a:p>
              <a:p>
                <a:r>
                  <a:rPr lang="en-US" sz="1800" dirty="0"/>
                  <a:t> </a:t>
                </a:r>
              </a:p>
              <a:p>
                <a:r>
                  <a:rPr lang="fr-FR" sz="1800" dirty="0"/>
                  <a:t>Active duration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/>
                        </m:ctrlPr>
                      </m:sSubPr>
                      <m:e>
                        <m:r>
                          <a:rPr lang="fr-FR" sz="1800" i="1"/>
                          <m:t>𝑇</m:t>
                        </m:r>
                      </m:e>
                      <m:sub>
                        <m:r>
                          <a:rPr lang="fr-FR" sz="1800" i="1"/>
                          <m:t>𝑊𝑎𝑘𝑒𝑢𝑝</m:t>
                        </m:r>
                      </m:sub>
                    </m:sSub>
                    <m:r>
                      <a:rPr lang="fr-FR" sz="1800" i="1"/>
                      <m:t>= 120 ∗ 29 + 204 = 3684 </m:t>
                    </m:r>
                    <m:r>
                      <a:rPr lang="fr-FR" sz="1800" i="1"/>
                      <m:t>𝑚𝑠</m:t>
                    </m:r>
                    <m:r>
                      <a:rPr lang="fr-FR" sz="1800" i="1"/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So 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/>
                        </m:ctrlPr>
                      </m:sSubPr>
                      <m:e>
                        <m:r>
                          <a:rPr lang="en-US" sz="1800" i="1"/>
                          <m:t>𝑇</m:t>
                        </m:r>
                      </m:e>
                      <m:sub>
                        <m:r>
                          <a:rPr lang="en-US" sz="1800" i="1"/>
                          <m:t>𝑠𝑙𝑒𝑒𝑝</m:t>
                        </m:r>
                      </m:sub>
                    </m:sSub>
                    <m:r>
                      <a:rPr lang="en-US" sz="1800" i="1"/>
                      <m:t>= 3600∗1000−3684=3 596 316 </m:t>
                    </m:r>
                    <m:r>
                      <a:rPr lang="en-US" sz="1800" i="1"/>
                      <m:t>𝑚𝑠</m:t>
                    </m:r>
                    <m:r>
                      <a:rPr lang="en-US" sz="1800" i="1"/>
                      <m:t>=3596,316 </m:t>
                    </m:r>
                    <m:r>
                      <a:rPr lang="en-US" sz="1800" i="1"/>
                      <m:t>𝑠</m:t>
                    </m:r>
                    <m:r>
                      <a:rPr lang="en-US" sz="1800" i="1"/>
                      <m:t> </m:t>
                    </m:r>
                  </m:oMath>
                </a14:m>
                <a:endParaRPr lang="en-US" sz="1800" dirty="0"/>
              </a:p>
              <a:p>
                <a:endParaRPr lang="en-US" dirty="0" smtClean="0"/>
              </a:p>
              <a:p>
                <a:r>
                  <a:rPr lang="en-US" sz="2000" dirty="0"/>
                  <a:t>Active electric charge consumption 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𝑄</m:t>
                        </m:r>
                      </m:e>
                      <m:sub>
                        <m:r>
                          <a:rPr lang="en-US" sz="2000" i="1"/>
                          <m:t>𝑊𝑎𝑘𝑒𝑢𝑝</m:t>
                        </m:r>
                      </m:sub>
                    </m:sSub>
                    <m:r>
                      <a:rPr lang="en-US" sz="2000" i="1"/>
                      <m:t>=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𝑄</m:t>
                        </m:r>
                      </m:e>
                      <m:sub>
                        <m:r>
                          <a:rPr lang="en-US" sz="2000" i="1"/>
                          <m:t>𝑟𝑒𝑎𝑑𝑖𝑛𝑔</m:t>
                        </m:r>
                      </m:sub>
                    </m:sSub>
                    <m:r>
                      <a:rPr lang="en-US" sz="2000" i="1"/>
                      <m:t>∗120+</m:t>
                    </m:r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𝑄</m:t>
                        </m:r>
                      </m:e>
                      <m:sub>
                        <m:r>
                          <a:rPr lang="en-US" sz="2000" i="1"/>
                          <m:t>𝑡𝑟𝑎𝑛𝑠𝑚𝑖𝑡</m:t>
                        </m:r>
                      </m:sub>
                    </m:sSub>
                  </m:oMath>
                </a14:m>
                <a:endParaRPr lang="fr-FR" sz="200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=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 5157. 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10</m:t>
                              </m:r>
                            </m:e>
                            <m:sup>
                              <m:r>
                                <a:rPr lang="en-US" sz="2000" i="1"/>
                                <m:t>−6</m:t>
                              </m:r>
                            </m:sup>
                          </m:sSup>
                          <m:r>
                            <a:rPr lang="en-US" sz="2000" i="1"/>
                            <m:t>∗29.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10</m:t>
                              </m:r>
                            </m:e>
                            <m:sup>
                              <m:r>
                                <a:rPr lang="en-US" sz="2000" i="1"/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sz="2000" i="1"/>
                        <m:t>∗120+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9275.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10</m:t>
                              </m:r>
                            </m:e>
                            <m:sup>
                              <m:r>
                                <a:rPr lang="en-US" sz="2000" i="1"/>
                                <m:t>−6</m:t>
                              </m:r>
                            </m:sup>
                          </m:sSup>
                          <m:r>
                            <a:rPr lang="en-US" sz="2000" i="1"/>
                            <m:t>∗204.</m:t>
                          </m:r>
                          <m:sSup>
                            <m:sSupPr>
                              <m:ctrlPr>
                                <a:rPr lang="en-US" sz="2000" i="1"/>
                              </m:ctrlPr>
                            </m:sSupPr>
                            <m:e>
                              <m:r>
                                <a:rPr lang="en-US" sz="2000" i="1"/>
                                <m:t>10</m:t>
                              </m:r>
                            </m:e>
                            <m:sup>
                              <m:r>
                                <a:rPr lang="en-US" sz="2000" i="1"/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sz="2000" i="1"/>
                        <m:t>=   1,50.</m:t>
                      </m:r>
                      <m:sSup>
                        <m:sSupPr>
                          <m:ctrlPr>
                            <a:rPr lang="en-US" sz="2000" i="1"/>
                          </m:ctrlPr>
                        </m:sSupPr>
                        <m:e>
                          <m:r>
                            <a:rPr lang="en-US" sz="2000" i="1"/>
                            <m:t>10</m:t>
                          </m:r>
                        </m:e>
                        <m:sup>
                          <m:r>
                            <a:rPr lang="en-US" sz="2000" i="1"/>
                            <m:t>−4</m:t>
                          </m:r>
                        </m:sup>
                      </m:sSup>
                      <m:r>
                        <a:rPr lang="en-US" sz="2000" i="1"/>
                        <m:t>∗120+1,9.</m:t>
                      </m:r>
                      <m:sSup>
                        <m:sSupPr>
                          <m:ctrlPr>
                            <a:rPr lang="en-US" sz="2000" i="1"/>
                          </m:ctrlPr>
                        </m:sSupPr>
                        <m:e>
                          <m:r>
                            <a:rPr lang="en-US" sz="2000" i="1"/>
                            <m:t>10</m:t>
                          </m:r>
                        </m:e>
                        <m:sup>
                          <m:r>
                            <a:rPr lang="en-US" sz="2000" i="1"/>
                            <m:t>−3</m:t>
                          </m:r>
                        </m:sup>
                      </m:sSup>
                      <m:r>
                        <a:rPr lang="en-US" sz="2000" i="1"/>
                        <m:t>=0,02 </m:t>
                      </m:r>
                      <m:r>
                        <a:rPr lang="en-US" sz="2000" i="1"/>
                        <m:t>𝐶𝑜𝑢𝑙𝑜𝑚𝑏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Deep Sleep electric charge consumption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𝑄</m:t>
                        </m:r>
                      </m:e>
                      <m:sub>
                        <m:r>
                          <a:rPr lang="en-US" sz="2000" i="1"/>
                          <m:t>𝑠𝑙𝑒𝑒𝑝</m:t>
                        </m:r>
                      </m:sub>
                    </m:sSub>
                    <m:r>
                      <a:rPr lang="en-US" sz="2000" i="1"/>
                      <m:t>=  6.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10</m:t>
                        </m:r>
                      </m:e>
                      <m:sup>
                        <m:r>
                          <a:rPr lang="en-US" sz="2000" i="1"/>
                          <m:t>−6</m:t>
                        </m:r>
                      </m:sup>
                    </m:sSup>
                    <m:r>
                      <a:rPr lang="en-US" sz="2000" i="1"/>
                      <m:t>∗3596,316=0,022 </m:t>
                    </m:r>
                    <m:r>
                      <a:rPr lang="en-US" sz="2000" i="1"/>
                      <m:t>𝐶𝑜𝑢𝑙𝑜𝑚𝑏</m:t>
                    </m:r>
                    <m:r>
                      <a:rPr lang="en-US" sz="2000" i="1"/>
                      <m:t> </m:t>
                    </m:r>
                  </m:oMath>
                </a14:m>
                <a:endParaRPr lang="en-US" sz="2000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736" y="710293"/>
                <a:ext cx="10776907" cy="5363936"/>
              </a:xfrm>
              <a:blipFill rotWithShape="1">
                <a:blip r:embed="rId2"/>
                <a:stretch>
                  <a:fillRect l="-622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0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improve lifetime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736" y="710293"/>
                <a:ext cx="10776907" cy="53639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electric charge consumption is 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𝑄</m:t>
                            </m:r>
                          </m:e>
                          <m:sub>
                            <m:r>
                              <a:rPr lang="en-US" i="1"/>
                              <m:t>𝑑𝑢𝑡𝑦𝑐𝑦𝑐𝑙𝑒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𝐷𝑢𝑡𝑦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𝑐𝑦𝑐𝑙𝑒</m:t>
                        </m:r>
                      </m:den>
                    </m:f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𝑄</m:t>
                            </m:r>
                          </m:e>
                          <m:sub>
                            <m:r>
                              <a:rPr lang="en-US" i="1"/>
                              <m:t>𝑊𝑎𝑘𝑒𝑢𝑝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𝑄</m:t>
                            </m:r>
                          </m:e>
                          <m:sub>
                            <m:r>
                              <a:rPr lang="en-US" i="1"/>
                              <m:t>𝑠𝑙𝑒𝑒𝑝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1 </m:t>
                        </m:r>
                        <m:r>
                          <a:rPr lang="en-US" i="1"/>
                          <m:t>h𝑜𝑢𝑟</m:t>
                        </m:r>
                      </m:den>
                    </m:f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0,02 + 0,022</m:t>
                        </m:r>
                      </m:num>
                      <m:den>
                        <m:r>
                          <a:rPr lang="en-US" i="1"/>
                          <m:t>1 </m:t>
                        </m:r>
                        <m:r>
                          <a:rPr lang="en-US" i="1"/>
                          <m:t>h𝑜𝑢𝑟</m:t>
                        </m:r>
                      </m:den>
                    </m:f>
                    <m:r>
                      <a:rPr lang="en-US" i="1"/>
                      <m:t>=0,042 </m:t>
                    </m:r>
                    <m:r>
                      <a:rPr lang="en-US" i="1"/>
                      <m:t>𝐶𝑜𝑢𝑙𝑜𝑚𝑏</m:t>
                    </m:r>
                    <m:r>
                      <a:rPr lang="en-US" i="1"/>
                      <m:t>.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h𝑜𝑢𝑟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On CR2032 battery is 210 </a:t>
                </a:r>
                <a:r>
                  <a:rPr lang="en-US" dirty="0" err="1"/>
                  <a:t>mAh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𝑄</m:t>
                          </m:r>
                        </m:e>
                        <m:sub>
                          <m:r>
                            <a:rPr lang="en-US" i="1"/>
                            <m:t>𝐶𝑅</m:t>
                          </m:r>
                          <m:r>
                            <a:rPr lang="en-US" i="1"/>
                            <m:t>2032</m:t>
                          </m:r>
                        </m:sub>
                      </m:sSub>
                      <m:r>
                        <a:rPr lang="en-US" i="1"/>
                        <m:t>= 210 </m:t>
                      </m:r>
                      <m:r>
                        <a:rPr lang="en-US" i="1"/>
                        <m:t>𝑚𝐴h</m:t>
                      </m:r>
                      <m:r>
                        <a:rPr lang="en-US" i="1"/>
                        <m:t>=210.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−3</m:t>
                          </m:r>
                        </m:sup>
                      </m:sSup>
                      <m:r>
                        <a:rPr lang="en-US" i="1"/>
                        <m:t> </m:t>
                      </m:r>
                      <m:r>
                        <a:rPr lang="en-US" i="1"/>
                        <m:t>𝐴</m:t>
                      </m:r>
                      <m:r>
                        <a:rPr lang="en-US" i="1"/>
                        <m:t>∗3,6.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𝑠</m:t>
                      </m:r>
                      <m:r>
                        <a:rPr lang="en-US" i="1"/>
                        <m:t>= 210∗3,6=756 </m:t>
                      </m:r>
                      <m:r>
                        <a:rPr lang="en-US" i="1"/>
                        <m:t>𝐶𝑜𝑢𝑙𝑜𝑚𝑏</m:t>
                      </m:r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So lifetime is : </a:t>
                </a:r>
                <a14:m>
                  <m:oMath xmlns:m="http://schemas.openxmlformats.org/officeDocument/2006/math">
                    <m:r>
                      <a:rPr lang="en-US" sz="3200" i="1"/>
                      <m:t> </m:t>
                    </m:r>
                    <m:r>
                      <a:rPr lang="en-US" sz="3200" i="1"/>
                      <m:t>𝑇</m:t>
                    </m:r>
                    <m:r>
                      <a:rPr lang="en-US" sz="3200" i="1"/>
                      <m:t>=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sSub>
                          <m:sSubPr>
                            <m:ctrlPr>
                              <a:rPr lang="en-US" sz="3200" i="1"/>
                            </m:ctrlPr>
                          </m:sSubPr>
                          <m:e>
                            <m:r>
                              <a:rPr lang="en-US" sz="3200" i="1"/>
                              <m:t>𝑄</m:t>
                            </m:r>
                          </m:e>
                          <m:sub>
                            <m:r>
                              <a:rPr lang="en-US" sz="3200" i="1"/>
                              <m:t>𝐶𝑅</m:t>
                            </m:r>
                            <m:r>
                              <a:rPr lang="en-US" sz="3200" i="1"/>
                              <m:t>2032</m:t>
                            </m:r>
                          </m:sub>
                        </m:sSub>
                      </m:num>
                      <m:den>
                        <m:r>
                          <a:rPr lang="en-US" sz="3200" i="1"/>
                          <m:t>𝐶</m:t>
                        </m:r>
                      </m:den>
                    </m:f>
                    <m:r>
                      <a:rPr lang="en-US" sz="3200" i="1"/>
                      <m:t>=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756</m:t>
                        </m:r>
                      </m:num>
                      <m:den>
                        <m:r>
                          <a:rPr lang="en-US" sz="3200" i="1"/>
                          <m:t>0,042</m:t>
                        </m:r>
                      </m:den>
                    </m:f>
                    <m:r>
                      <a:rPr lang="en-US" sz="3200" i="1"/>
                      <m:t>=18 000 </m:t>
                    </m:r>
                    <m:r>
                      <a:rPr lang="en-US" sz="3200" i="1"/>
                      <m:t>h𝑜𝑢𝑟𝑠</m:t>
                    </m:r>
                    <m:r>
                      <a:rPr lang="en-US" sz="3200" i="1"/>
                      <m:t>=750 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</a:rPr>
                      <m:t>𝑑𝑎𝑦𝑠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</a:rPr>
                      <m:t>  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736" y="710293"/>
                <a:ext cx="10776907" cy="5363936"/>
              </a:xfrm>
              <a:blipFill rotWithShape="1">
                <a:blip r:embed="rId2"/>
                <a:stretch>
                  <a:fillRect l="-905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improve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6" y="710293"/>
            <a:ext cx="10776907" cy="5363936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We got 750 days instead of 380 days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EA4B-D18D-4097-90E4-05140BE6FF18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53B473-0271-47CF-900A-D77E281FB59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Chart 2" descr="image0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t="15282" r="1448" b="5382"/>
          <a:stretch/>
        </p:blipFill>
        <p:spPr bwMode="auto">
          <a:xfrm>
            <a:off x="3028950" y="2964315"/>
            <a:ext cx="5029200" cy="2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8228" y="2465614"/>
            <a:ext cx="51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 of the consumption in 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429" y="3649435"/>
            <a:ext cx="263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Transmission is only 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9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Radiolab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Constant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FSK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868.3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Dual </a:t>
            </a:r>
            <a:r>
              <a:rPr lang="fr-FR" dirty="0" err="1" smtClean="0"/>
              <a:t>Ended</a:t>
            </a:r>
            <a:r>
              <a:rPr lang="fr-FR" dirty="0" smtClean="0"/>
              <a:t> PA.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RX for slave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on.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Modification of the main to an application (</a:t>
            </a:r>
            <a:r>
              <a:rPr lang="fr-FR" dirty="0" err="1" smtClean="0"/>
              <a:t>next</a:t>
            </a:r>
            <a:r>
              <a:rPr lang="fr-FR" dirty="0" smtClean="0"/>
              <a:t> slide).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Read and transmit BME680 values </a:t>
            </a:r>
            <a:r>
              <a:rPr lang="fr-FR" dirty="0" err="1" smtClean="0"/>
              <a:t>every</a:t>
            </a:r>
            <a:r>
              <a:rPr lang="fr-FR" dirty="0" smtClean="0"/>
              <a:t> X secs . (Values are </a:t>
            </a:r>
            <a:r>
              <a:rPr lang="fr-FR" dirty="0" err="1" smtClean="0"/>
              <a:t>wrong</a:t>
            </a:r>
            <a:r>
              <a:rPr lang="fr-FR" dirty="0" smtClean="0"/>
              <a:t> for </a:t>
            </a:r>
            <a:r>
              <a:rPr lang="fr-FR" dirty="0" err="1" smtClean="0"/>
              <a:t>now</a:t>
            </a:r>
            <a:r>
              <a:rPr lang="fr-FR" dirty="0" smtClean="0"/>
              <a:t>,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ATM but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not change</a:t>
            </a:r>
            <a:r>
              <a:rPr lang="fr-FR" dirty="0" smtClean="0"/>
              <a:t>).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BMA400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disabled</a:t>
            </a:r>
            <a:r>
              <a:rPr lang="fr-FR" dirty="0" smtClean="0"/>
              <a:t> and not </a:t>
            </a:r>
            <a:r>
              <a:rPr lang="fr-FR" dirty="0" err="1" smtClean="0"/>
              <a:t>powered</a:t>
            </a:r>
            <a:r>
              <a:rPr lang="fr-FR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Deep Sleep between all these events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Receiver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7566" y="1608363"/>
            <a:ext cx="11416144" cy="43515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Connected to PC with AXDBG.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Sending received data through UART and reading it with HTERM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01" y="3304441"/>
            <a:ext cx="6243309" cy="121857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8" idx="3"/>
          </p:cNvCxnSpPr>
          <p:nvPr/>
        </p:nvCxnSpPr>
        <p:spPr>
          <a:xfrm>
            <a:off x="4392386" y="3429000"/>
            <a:ext cx="955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5176157" y="3559629"/>
            <a:ext cx="244929" cy="587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92386" y="4267200"/>
            <a:ext cx="955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107" y="3105834"/>
            <a:ext cx="418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Initialization is done and slave is ready to receive 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4418" y="3655661"/>
            <a:ext cx="194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BMA400 Events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11904" y="4082534"/>
            <a:ext cx="168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BME680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Tested</a:t>
            </a:r>
            <a:r>
              <a:rPr lang="fr-FR" dirty="0" smtClean="0"/>
              <a:t> configuration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45780"/>
              </p:ext>
            </p:extLst>
          </p:nvPr>
        </p:nvGraphicFramePr>
        <p:xfrm>
          <a:off x="1990437" y="1600200"/>
          <a:ext cx="8127999" cy="292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6956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TX Power (</a:t>
                      </a:r>
                      <a:r>
                        <a:rPr lang="en-US" dirty="0" err="1" smtClean="0"/>
                        <a:t>dBm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Duty cycle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073" y="976745"/>
            <a:ext cx="11346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different settings : Data rate, TX output power and Duty cycle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TOTAL : 72 configurations have been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773" y="1333948"/>
            <a:ext cx="113468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Flashing AXM0F243-Multisense with a specific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Powering the board with the NUCLEO LPM01A to measure the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Waiting 2 duty cycles to start measurement to have permanent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Measure current during 15 duty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Taking average current of this 15 duty cycles to estimate lifetime.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Screenshot one waking up event / reading BME680 /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2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08" y="1485588"/>
            <a:ext cx="11003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 reporting data about each configuration (Can’t insert an excel with relative path here, so you have to open it on you own way)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Be sure to let the excel inside the folder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EXCEL will propose you to enable macro (disable by default) with this message box 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CLICK on Enable Content if you want every feature of this excel report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24" y="3154607"/>
            <a:ext cx="7613450" cy="4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690480"/>
            <a:ext cx="8682258" cy="5600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945" y="2067791"/>
            <a:ext cx="2286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After 20 kbps, we can chose any TX Power we want, we will have good lifetime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1" y="690480"/>
            <a:ext cx="8655242" cy="5600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064" y="2228335"/>
            <a:ext cx="23691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notice two groups of curves depending data rate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Data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rate is more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decisive than TX power in lifetime.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blic Information">
  <a:themeElements>
    <a:clrScheme name="ON Semiconductor">
      <a:dk1>
        <a:srgbClr val="133455"/>
      </a:dk1>
      <a:lt1>
        <a:srgbClr val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nal Use Only">
  <a:themeElements>
    <a:clrScheme name="ON Semiconductor">
      <a:dk1>
        <a:srgbClr val="133455"/>
      </a:dk1>
      <a:lt1>
        <a:sysClr val="window" lastClr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Corporate PowerPoint Template</Template>
  <TotalTime>1891</TotalTime>
  <Words>576</Words>
  <Application>Microsoft Office PowerPoint</Application>
  <PresentationFormat>Custom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Public Information</vt:lpstr>
      <vt:lpstr>Internal Use Only</vt:lpstr>
      <vt:lpstr>Confidential</vt:lpstr>
      <vt:lpstr>AXM0F243-Multisense BME680 only consumption characterization</vt:lpstr>
      <vt:lpstr>Radiolab project</vt:lpstr>
      <vt:lpstr>Application</vt:lpstr>
      <vt:lpstr>Receiver side</vt:lpstr>
      <vt:lpstr>Tested configuration</vt:lpstr>
      <vt:lpstr>Testing protocol</vt:lpstr>
      <vt:lpstr>Results</vt:lpstr>
      <vt:lpstr>Results</vt:lpstr>
      <vt:lpstr>Results</vt:lpstr>
      <vt:lpstr>Trying to improve lifetime</vt:lpstr>
      <vt:lpstr>Trying to improve lifetime</vt:lpstr>
      <vt:lpstr>Trying to improve lifetime</vt:lpstr>
      <vt:lpstr>Trying to improve lifetime</vt:lpstr>
      <vt:lpstr>Trying to improve lifetime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Bruno Damien</dc:creator>
  <cp:lastModifiedBy>Florian Grante</cp:lastModifiedBy>
  <cp:revision>60</cp:revision>
  <dcterms:created xsi:type="dcterms:W3CDTF">2019-04-29T12:00:30Z</dcterms:created>
  <dcterms:modified xsi:type="dcterms:W3CDTF">2019-06-27T14:08:05Z</dcterms:modified>
</cp:coreProperties>
</file>