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74"/>
  </p:normalViewPr>
  <p:slideViewPr>
    <p:cSldViewPr>
      <p:cViewPr varScale="1">
        <p:scale>
          <a:sx n="79" d="100"/>
          <a:sy n="79" d="100"/>
        </p:scale>
        <p:origin x="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6F2DC84-ECFD-304A-9784-7DE86725F171}" type="datetime1">
              <a:rPr lang="en-US" altLang="x-none"/>
              <a:pPr/>
              <a:t>12/19/2017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1518F-886F-9240-B9AA-135A0F0C8B9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738C53-0450-324C-B8C6-A92BA7EEE11C}" type="datetime1">
              <a:rPr lang="en-US" altLang="x-none"/>
              <a:pPr/>
              <a:t>12/19/2017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4C5968-B8BF-BE43-B49F-79A1551C667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822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54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27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98104-8E98-3F4B-B327-5D8BB33037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517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F253D-EE41-8247-B167-938BA37A7F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336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88BFE-97D7-B642-AFA9-FDB3A483A9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089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DA0CD-C572-8544-858E-DA53AE8C05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07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E1E29-C8F9-014A-A3BB-E70D5DFD876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9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84C6C-35FC-2742-ADD2-DCF99B321C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110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761C6-E0AB-154B-AFFD-049A9D4005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65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A5439-C9FB-AD45-93AB-26D400B6FF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5793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3341F-3B04-494D-A17E-3DBE1332B8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92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33171-0207-F942-A2EA-51A06515897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732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61671-50FD-8545-AC12-5D94A70BD0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5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64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538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54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395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8349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781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4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A24E9D2-4A3E-B648-8E9B-EC01B2E1BA7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Creating Objects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variable holds either a primitive value or a </a:t>
            </a:r>
            <a:r>
              <a:rPr lang="en-US" altLang="x-none" i="1"/>
              <a:t>reference</a:t>
            </a:r>
            <a:r>
              <a:rPr lang="en-US" altLang="x-none"/>
              <a:t> to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name can be used as a type to declare an </a:t>
            </a:r>
            <a:r>
              <a:rPr lang="en-US" altLang="x-none" i="1"/>
              <a:t>object reference variable</a:t>
            </a:r>
            <a:endParaRPr lang="en-US" altLang="x-none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String title;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 object is created with this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object reference variable holds the address of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object itself must be created separately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String Methods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 has been created, neither its value nor its length can be changed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we say that an object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is </a:t>
            </a:r>
            <a:r>
              <a:rPr lang="en-US" altLang="x-none" i="1"/>
              <a:t>immutable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several methods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return new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that are modified versions of the original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Libraries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class library</a:t>
            </a:r>
            <a:r>
              <a:rPr lang="en-US" altLang="x-none"/>
              <a:t> is a collection of classes that we can use when developing programs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Java standard class library</a:t>
            </a:r>
            <a:r>
              <a:rPr lang="en-US" altLang="x-none"/>
              <a:t> is part of any Java development environment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Its classes are not part of the Java language per se, but we rely on them heavily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Various classes we've already used (</a:t>
            </a:r>
            <a:r>
              <a:rPr lang="en-US" altLang="x-none">
                <a:latin typeface="Courier New" charset="0"/>
              </a:rPr>
              <a:t>System</a:t>
            </a:r>
            <a:r>
              <a:rPr lang="en-US" altLang="x-none"/>
              <a:t> ,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) are part of the Java standard class library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Packages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13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purposes of accessing them, classes in the Java API are organized into </a:t>
            </a:r>
            <a:r>
              <a:rPr lang="en-US" altLang="x-none" i="1"/>
              <a:t>packages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These often overlap with specific APIs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Examples:</a:t>
            </a:r>
          </a:p>
        </p:txBody>
      </p:sp>
      <p:grpSp>
        <p:nvGrpSpPr>
          <p:cNvPr id="53251" name="Group 8"/>
          <p:cNvGrpSpPr>
            <a:grpSpLocks/>
          </p:cNvGrpSpPr>
          <p:nvPr/>
        </p:nvGrpSpPr>
        <p:grpSpPr bwMode="auto">
          <a:xfrm>
            <a:off x="1295400" y="3429001"/>
            <a:ext cx="5892800" cy="2155826"/>
            <a:chOff x="1013" y="1968"/>
            <a:chExt cx="3712" cy="1358"/>
          </a:xfrm>
        </p:grpSpPr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1013" y="1968"/>
              <a:ext cx="1543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 dirty="0">
                  <a:solidFill>
                    <a:srgbClr val="008000"/>
                  </a:solidFill>
                  <a:latin typeface="Arial Unicode MS" charset="0"/>
                </a:rPr>
                <a:t>Package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java.lang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java.util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java.net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javafx.scene.shape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 err="1">
                  <a:solidFill>
                    <a:srgbClr val="008000"/>
                  </a:solidFill>
                  <a:latin typeface="Arial Unicode MS" charset="0"/>
                </a:rPr>
                <a:t>javafx.scene.control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2885" y="1969"/>
              <a:ext cx="1840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 dirty="0">
                  <a:solidFill>
                    <a:srgbClr val="008000"/>
                  </a:solidFill>
                  <a:latin typeface="Arial Unicode MS" charset="0"/>
                </a:rPr>
                <a:t>Purpose</a:t>
              </a:r>
              <a:endParaRPr lang="en-US" altLang="x-none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General support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Utilities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Network communication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Graphical shapes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GUI controls</a:t>
              </a:r>
            </a:p>
          </p:txBody>
        </p:sp>
      </p:grp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import Declaration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you want to use a class from a package, you could use its </a:t>
            </a:r>
            <a:r>
              <a:rPr lang="en-US" altLang="x-none" i="1"/>
              <a:t>fully qualified name</a:t>
            </a:r>
            <a:endParaRPr lang="en-US" altLang="x-none"/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java.util.Scanner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Or you can </a:t>
            </a:r>
            <a:r>
              <a:rPr lang="en-US" altLang="x-none" i="1"/>
              <a:t>import</a:t>
            </a:r>
            <a:r>
              <a:rPr lang="en-US" altLang="x-none"/>
              <a:t> the class, and then use just the class name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import java.util.Scanner;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To import all classes in a particular package, you can use the * wildcard character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import java.util.*;</a:t>
            </a:r>
            <a:endParaRPr lang="en-US" altLang="x-none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import Declaration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All classes of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are imported automatically into all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It's as if all programs contain the following line: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import java.lang.*;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That's why we didn't have to import the </a:t>
            </a:r>
            <a:r>
              <a:rPr lang="en-US" altLang="x-none">
                <a:latin typeface="Courier New" charset="0"/>
              </a:rPr>
              <a:t>System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classes explicitly in earlier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class, on the other hand,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package, and therefore must be imported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Creating Objects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2209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Generally, we use 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to create an object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Creating an object is called </a:t>
            </a:r>
            <a:r>
              <a:rPr lang="en-US" altLang="x-none" i="1"/>
              <a:t>instantiation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object is an </a:t>
            </a:r>
            <a:r>
              <a:rPr lang="en-US" altLang="x-none" i="1"/>
              <a:t>instance </a:t>
            </a:r>
            <a:r>
              <a:rPr lang="en-US" altLang="x-none"/>
              <a:t>of a particular class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7348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title = new String("Java Software Solutions");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590800" y="4800600"/>
            <a:ext cx="5245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This calls the String </a:t>
            </a:r>
            <a:r>
              <a:rPr lang="en-US" altLang="x-none" sz="2000" b="1" i="1">
                <a:solidFill>
                  <a:srgbClr val="008000"/>
                </a:solidFill>
                <a:latin typeface="Arial Unicode MS" charset="0"/>
              </a:rPr>
              <a:t>constructor</a:t>
            </a: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, which 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 special method that sets up the object</a:t>
            </a:r>
            <a:endParaRPr lang="en-US" altLang="x-none" sz="2400">
              <a:solidFill>
                <a:srgbClr val="008000"/>
              </a:solidFill>
              <a:latin typeface="Arial Unicode MS" charset="0"/>
            </a:endParaRP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5029200" y="1905000"/>
            <a:ext cx="457200" cy="5029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2774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Invoking Methods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We've seen that once an object has been instantiated, we can use the </a:t>
            </a:r>
            <a:r>
              <a:rPr lang="en-US" altLang="x-none" i="1"/>
              <a:t>dot operator</a:t>
            </a:r>
            <a:r>
              <a:rPr lang="en-US" altLang="x-none"/>
              <a:t> to invoke its methods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numChars = title.length()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 method may </a:t>
            </a:r>
            <a:r>
              <a:rPr lang="en-US" altLang="x-none" i="1"/>
              <a:t>return a value</a:t>
            </a:r>
            <a:r>
              <a:rPr lang="en-US" altLang="x-none"/>
              <a:t>, which can be used in an assignment or expression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 method invocation can be thought of as asking an object to perform a service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581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that a primitive variable contains the value itself, but an object variable contains the address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Rather than dealing with arbitrary addresses, we often depict a reference graphically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09800" y="4953000"/>
            <a:ext cx="4572000" cy="1050925"/>
            <a:chOff x="912" y="2976"/>
            <a:chExt cx="2880" cy="662"/>
          </a:xfrm>
        </p:grpSpPr>
        <p:sp>
          <p:nvSpPr>
            <p:cNvPr id="34821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22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4823" name="Text Box 19"/>
            <p:cNvSpPr txBox="1">
              <a:spLocks noChangeArrowheads="1"/>
            </p:cNvSpPr>
            <p:nvPr/>
          </p:nvSpPr>
          <p:spPr bwMode="auto">
            <a:xfrm>
              <a:off x="912" y="338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4824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25" name="Text Box 21"/>
            <p:cNvSpPr txBox="1">
              <a:spLocks noChangeArrowheads="1"/>
            </p:cNvSpPr>
            <p:nvPr/>
          </p:nvSpPr>
          <p:spPr bwMode="auto">
            <a:xfrm>
              <a:off x="988" y="301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4826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4827" name="Line 23"/>
            <p:cNvSpPr>
              <a:spLocks noChangeShapeType="1"/>
            </p:cNvSpPr>
            <p:nvPr/>
          </p:nvSpPr>
          <p:spPr bwMode="auto">
            <a:xfrm>
              <a:off x="1728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0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Revisited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85938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act of assignment takes a copy of a value and stores it in a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primitive types: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35854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5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5856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7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8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num2</a:t>
              </a:r>
            </a:p>
          </p:txBody>
        </p:sp>
        <p:sp>
          <p:nvSpPr>
            <p:cNvPr id="35859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96</a:t>
              </a:r>
            </a:p>
          </p:txBody>
        </p:sp>
        <p:sp>
          <p:nvSpPr>
            <p:cNvPr id="35860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num2 = num1;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35847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48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5849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0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1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num2</a:t>
              </a:r>
            </a:p>
          </p:txBody>
        </p:sp>
        <p:sp>
          <p:nvSpPr>
            <p:cNvPr id="35852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3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After:</a:t>
              </a:r>
            </a:p>
          </p:txBody>
        </p:sp>
      </p:grpSp>
      <p:sp>
        <p:nvSpPr>
          <p:cNvPr id="35846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 Assignment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143000"/>
          </a:xfrm>
          <a:noFill/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 altLang="x-none"/>
              <a:t>For object references, assignment copies the address: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36880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81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82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83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36884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6885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87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Wozniak"</a:t>
              </a:r>
            </a:p>
          </p:txBody>
        </p:sp>
        <p:sp>
          <p:nvSpPr>
            <p:cNvPr id="36888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36871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72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73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6874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75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36876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6877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0" name="Footer Placeholder 2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Aliases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or more references that refer to the same object are called </a:t>
            </a:r>
            <a:r>
              <a:rPr lang="en-US" altLang="x-none" i="1"/>
              <a:t>aliases</a:t>
            </a:r>
            <a:r>
              <a:rPr lang="en-US" altLang="x-none"/>
              <a:t> 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creates an interesting situation: one object can be accessed using multiple reference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Aliases can be useful, but should be managed carefully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Changing an object through one reference changes it for all of its aliases, because there is really only one object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Garbage Collection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When an object no longer has any valid references to it, it can no longer be accessed by the program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object is useless, and therefore is called </a:t>
            </a:r>
            <a:r>
              <a:rPr lang="en-US" altLang="x-none" i="1"/>
              <a:t>garbage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Java performs </a:t>
            </a:r>
            <a:r>
              <a:rPr lang="en-US" altLang="x-none" i="1"/>
              <a:t>automatic garbage collection</a:t>
            </a:r>
            <a:r>
              <a:rPr lang="en-US" altLang="x-none"/>
              <a:t> periodically, returning an object's memory to the system for future use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In other languages, the programmer is responsible for performing garbage collection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String Class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spcBef>
                <a:spcPct val="85000"/>
              </a:spcBef>
            </a:pPr>
            <a:r>
              <a:rPr lang="en-US" altLang="x-none"/>
              <a:t>Because strings are so common, we don't have to use 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to create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</a:t>
            </a:r>
          </a:p>
          <a:p>
            <a:pPr algn="ctr">
              <a:spcBef>
                <a:spcPct val="8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title = "Java Software Solutions";</a:t>
            </a:r>
            <a:endParaRPr lang="en-US" altLang="x-none"/>
          </a:p>
          <a:p>
            <a:pPr>
              <a:spcBef>
                <a:spcPct val="85000"/>
              </a:spcBef>
            </a:pPr>
            <a:r>
              <a:rPr lang="en-US" altLang="x-none"/>
              <a:t>This is special syntax that works </a:t>
            </a:r>
            <a:r>
              <a:rPr lang="en-US" altLang="x-none" u="sng"/>
              <a:t>only</a:t>
            </a:r>
            <a:r>
              <a:rPr lang="en-US" altLang="x-none"/>
              <a:t> for strings</a:t>
            </a:r>
          </a:p>
          <a:p>
            <a:pPr>
              <a:spcBef>
                <a:spcPct val="85000"/>
              </a:spcBef>
            </a:pPr>
            <a:r>
              <a:rPr lang="en-US" altLang="x-none"/>
              <a:t>Each string literal (enclosed in double quotes) represents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897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Creating Objects</vt:lpstr>
      <vt:lpstr>Creating Objects</vt:lpstr>
      <vt:lpstr>Invoking Methods</vt:lpstr>
      <vt:lpstr>References</vt:lpstr>
      <vt:lpstr>Assignment Revisited</vt:lpstr>
      <vt:lpstr>Reference Assignment</vt:lpstr>
      <vt:lpstr>Aliases</vt:lpstr>
      <vt:lpstr>Garbage Collection</vt:lpstr>
      <vt:lpstr>The String Class</vt:lpstr>
      <vt:lpstr>String Methods</vt:lpstr>
      <vt:lpstr>Class Libraries</vt:lpstr>
      <vt:lpstr>Packages</vt:lpstr>
      <vt:lpstr>The import Declaration</vt:lpstr>
      <vt:lpstr>The import Declaration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Evgueni Kondarev</cp:lastModifiedBy>
  <cp:revision>54</cp:revision>
  <dcterms:created xsi:type="dcterms:W3CDTF">2011-02-15T19:25:23Z</dcterms:created>
  <dcterms:modified xsi:type="dcterms:W3CDTF">2017-12-19T17:41:33Z</dcterms:modified>
</cp:coreProperties>
</file>