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88" r:id="rId3"/>
    <p:sldId id="289" r:id="rId4"/>
    <p:sldId id="290" r:id="rId5"/>
    <p:sldId id="291" r:id="rId6"/>
    <p:sldId id="292" r:id="rId7"/>
    <p:sldId id="293" r:id="rId8"/>
    <p:sldId id="351" r:id="rId9"/>
    <p:sldId id="353" r:id="rId10"/>
    <p:sldId id="354" r:id="rId11"/>
    <p:sldId id="343" r:id="rId12"/>
    <p:sldId id="344" r:id="rId13"/>
    <p:sldId id="345" r:id="rId14"/>
    <p:sldId id="376" r:id="rId15"/>
    <p:sldId id="377" r:id="rId16"/>
    <p:sldId id="320" r:id="rId17"/>
    <p:sldId id="321" r:id="rId18"/>
    <p:sldId id="322" r:id="rId19"/>
    <p:sldId id="355" r:id="rId20"/>
    <p:sldId id="356" r:id="rId21"/>
    <p:sldId id="357" r:id="rId22"/>
    <p:sldId id="323" r:id="rId23"/>
    <p:sldId id="324" r:id="rId24"/>
    <p:sldId id="325" r:id="rId25"/>
    <p:sldId id="326" r:id="rId26"/>
    <p:sldId id="327" r:id="rId27"/>
    <p:sldId id="358" r:id="rId28"/>
    <p:sldId id="32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243"/>
    <p:restoredTop sz="94674"/>
  </p:normalViewPr>
  <p:slideViewPr>
    <p:cSldViewPr>
      <p:cViewPr varScale="1">
        <p:scale>
          <a:sx n="79" d="100"/>
          <a:sy n="79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29619E-639D-2643-A6A0-35667B442EB2}" type="datetime1">
              <a:rPr lang="en-US" altLang="x-none"/>
              <a:pPr/>
              <a:t>12/19/2017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D7F684-2D49-0646-B376-E415437B6DF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C497C5-B126-614C-A60C-C4BCA6225C53}" type="datetime1">
              <a:rPr lang="en-US" altLang="x-none"/>
              <a:pPr/>
              <a:t>12/19/2017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6D6AD8-202E-454B-90AC-C4FBFC1E23D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42892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05891874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2158377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9665A-0D1E-9646-ADDC-5CE13AE22B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8789797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083FA-68E8-FB43-A1A8-2367EFB440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3000648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94B5E-E876-3E49-A048-BF5ADCBEE7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1233121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34D25-1374-E64E-A8BF-49728ED2D9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2033357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6D060-1A22-3547-83A4-E6A9E1DEE1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0071548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25109-2E93-8F46-8EEE-DDD5BDECFA7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8859435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A5DD3-10EC-284A-BD6C-A4C6A6B9E0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7040336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D61F0-698A-EC46-ADB6-15CC26C82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55543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9171500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B2F99-EB9C-0946-8220-812DC8F8CB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561557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52045-0CBB-094F-9CB9-D040442775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970822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D9115-B5A1-E34F-88AE-DDAB4371D3A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0936578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868783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47539772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06194788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42848415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44153871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42328347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0032700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D880BC-4DC6-2446-8391-32329F8A6D0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switch statement</a:t>
            </a:r>
            <a:r>
              <a:rPr lang="en-US" altLang="x-none"/>
              <a:t> provides another way to decide which statement to execute next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 evaluates an expression, then attempts to match the result to one of several possible </a:t>
            </a:r>
            <a:r>
              <a:rPr lang="en-US" altLang="x-none" i="1"/>
              <a:t>cases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case contains a value and a list of statements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flow of control transfers to statement associated with the first case value that matches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Conditional Operator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 i="1"/>
              <a:t>conditional operator</a:t>
            </a:r>
            <a:r>
              <a:rPr lang="en-US" altLang="x-none"/>
              <a:t> evaluates to one of two expressions based on a boolean condition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Its syntax is: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 ?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expression1</a:t>
            </a:r>
            <a:r>
              <a:rPr lang="en-US" altLang="x-none" sz="2400" b="1">
                <a:latin typeface="Courier New" charset="0"/>
              </a:rPr>
              <a:t> :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expression2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the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/>
              <a:t> </a:t>
            </a:r>
            <a:r>
              <a:rPr lang="en-US" altLang="x-none"/>
              <a:t>is true,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expression1</a:t>
            </a:r>
            <a:r>
              <a:rPr lang="en-US" altLang="x-none" b="1"/>
              <a:t> </a:t>
            </a:r>
            <a:r>
              <a:rPr lang="en-US" altLang="x-none"/>
              <a:t>is evaluated;  if it is false,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expression2</a:t>
            </a:r>
            <a:r>
              <a:rPr lang="en-US" altLang="x-none" b="1"/>
              <a:t> </a:t>
            </a:r>
            <a:r>
              <a:rPr lang="en-US" altLang="x-none"/>
              <a:t>is evaluated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value of the entire conditional operator is the value of the selected expression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Conditional Operator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conditional operator is similar to an </a:t>
            </a:r>
            <a:r>
              <a:rPr lang="en-US" altLang="x-none">
                <a:latin typeface="Courier New" charset="0"/>
              </a:rPr>
              <a:t>if-else</a:t>
            </a:r>
            <a:r>
              <a:rPr lang="en-US" altLang="x-none"/>
              <a:t> statement, except that it is an expression that returns a value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For example: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larger = ((num1 &gt; num2) ? num1 : num2);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</a:t>
            </a:r>
            <a:r>
              <a:rPr lang="en-US" altLang="x-none">
                <a:latin typeface="Courier New" charset="0"/>
              </a:rPr>
              <a:t>num1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num2</a:t>
            </a:r>
            <a:r>
              <a:rPr lang="en-US" altLang="x-none"/>
              <a:t>, then </a:t>
            </a:r>
            <a:r>
              <a:rPr lang="en-US" altLang="x-none">
                <a:latin typeface="Courier New" charset="0"/>
              </a:rPr>
              <a:t>num1</a:t>
            </a:r>
            <a:r>
              <a:rPr lang="en-US" altLang="x-none"/>
              <a:t> is assigned to </a:t>
            </a:r>
            <a:r>
              <a:rPr lang="en-US" altLang="x-none">
                <a:latin typeface="Courier New" charset="0"/>
              </a:rPr>
              <a:t>larger</a:t>
            </a:r>
            <a:r>
              <a:rPr lang="en-US" altLang="x-none"/>
              <a:t>;  otherwise, </a:t>
            </a:r>
            <a:r>
              <a:rPr lang="en-US" altLang="x-none">
                <a:latin typeface="Courier New" charset="0"/>
              </a:rPr>
              <a:t>num2</a:t>
            </a:r>
            <a:r>
              <a:rPr lang="en-US" altLang="x-none"/>
              <a:t> is assigned to </a:t>
            </a:r>
            <a:r>
              <a:rPr lang="en-US" altLang="x-none">
                <a:latin typeface="Courier New" charset="0"/>
              </a:rPr>
              <a:t>larger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conditional operator is </a:t>
            </a:r>
            <a:r>
              <a:rPr lang="en-US" altLang="x-none" i="1"/>
              <a:t>ternary</a:t>
            </a:r>
            <a:r>
              <a:rPr lang="en-US" altLang="x-none"/>
              <a:t> because it requires three operands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Conditional Operator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3962400"/>
          </a:xfrm>
          <a:noFill/>
        </p:spPr>
        <p:txBody>
          <a:bodyPr lIns="92075" tIns="46038" rIns="92075" bIns="46038"/>
          <a:lstStyle/>
          <a:p>
            <a:pPr>
              <a:spcAft>
                <a:spcPts val="1800"/>
              </a:spcAft>
            </a:pPr>
            <a:r>
              <a:rPr lang="en-US" altLang="x-none" dirty="0"/>
              <a:t>Another example:</a:t>
            </a:r>
          </a:p>
          <a:p>
            <a:endParaRPr lang="en-US" altLang="x-none" dirty="0"/>
          </a:p>
          <a:p>
            <a:pPr>
              <a:buFontTx/>
              <a:buNone/>
            </a:pPr>
            <a:endParaRPr lang="en-US" altLang="x-none" dirty="0"/>
          </a:p>
          <a:p>
            <a:r>
              <a:rPr lang="en-US" altLang="x-none" dirty="0"/>
              <a:t>If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equals 1, then "Dime" is printed</a:t>
            </a:r>
          </a:p>
          <a:p>
            <a:r>
              <a:rPr lang="en-US" altLang="x-none" dirty="0"/>
              <a:t>If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is anything other than 1, then "Dimes" is printed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762000" y="2057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System.out.println("Your change is " + count +</a:t>
            </a:r>
          </a:p>
          <a:p>
            <a:pPr eaLnBrk="1" hangingPunct="1"/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((count == 1) ? "Dime" : "Dimes"));</a:t>
            </a:r>
          </a:p>
          <a:p>
            <a:pPr eaLnBrk="1" hangingPunct="1"/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Express the following logic in a succinct manner using the conditional operator.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74675" y="2332038"/>
            <a:ext cx="81883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if (val &lt;= 10)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System.out.println("It is not greater than 10.");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System.out.println("It is greater than 10.");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Express the following logic in a succinct manner using the conditional operator.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574675" y="2332038"/>
            <a:ext cx="81883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&lt;= 10)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("It is not greater than 10.");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("It is greater than 10.");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74675" y="4343400"/>
            <a:ext cx="510909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("It is" +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((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&lt;= 10) ? " not" : "") +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" greater than 10.");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do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do statement</a:t>
            </a:r>
            <a:r>
              <a:rPr lang="en-US" altLang="x-none"/>
              <a:t> has the following syntax: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   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statement-list</a:t>
            </a:r>
            <a:r>
              <a:rPr lang="en-US" altLang="x-none" sz="24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	}</a:t>
            </a:r>
          </a:p>
          <a:p>
            <a:pPr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	while (</a:t>
            </a:r>
            <a:r>
              <a:rPr lang="en-US" altLang="x-none" sz="24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400" b="1">
                <a:latin typeface="Courier New" charset="0"/>
              </a:rPr>
              <a:t>);</a:t>
            </a:r>
            <a:r>
              <a:rPr lang="en-US" altLang="x-none" sz="2400" b="1"/>
              <a:t>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statement-list</a:t>
            </a:r>
            <a:r>
              <a:rPr lang="en-US" altLang="x-none" b="1"/>
              <a:t> </a:t>
            </a:r>
            <a:r>
              <a:rPr lang="en-US" altLang="x-none"/>
              <a:t>is executed once initially, and then the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/>
              <a:t> </a:t>
            </a:r>
            <a:r>
              <a:rPr lang="en-US" altLang="x-none"/>
              <a:t>is evaluated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statement is executed repeatedly until the condition becomes false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 b="1">
              <a:latin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4813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 do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2400300"/>
            <a:ext cx="1025525" cy="1295400"/>
            <a:chOff x="1569" y="1632"/>
            <a:chExt cx="646" cy="816"/>
          </a:xfrm>
        </p:grpSpPr>
        <p:sp>
          <p:nvSpPr>
            <p:cNvPr id="49168" name="Text Box 4"/>
            <p:cNvSpPr txBox="1">
              <a:spLocks noChangeArrowheads="1"/>
            </p:cNvSpPr>
            <p:nvPr/>
          </p:nvSpPr>
          <p:spPr bwMode="auto">
            <a:xfrm>
              <a:off x="1569" y="1920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  <p:cxnSp>
          <p:nvCxnSpPr>
            <p:cNvPr id="49169" name="AutoShape 5"/>
            <p:cNvCxnSpPr>
              <a:cxnSpLocks noChangeShapeType="1"/>
              <a:stCxn id="49163" idx="1"/>
              <a:endCxn id="49165" idx="1"/>
            </p:cNvCxnSpPr>
            <p:nvPr/>
          </p:nvCxnSpPr>
          <p:spPr bwMode="auto">
            <a:xfrm rot="10800000" flipV="1">
              <a:off x="2095" y="1632"/>
              <a:ext cx="120" cy="816"/>
            </a:xfrm>
            <a:prstGeom prst="bentConnector3">
              <a:avLst>
                <a:gd name="adj1" fmla="val 22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02025" y="2576513"/>
            <a:ext cx="1981200" cy="1614487"/>
            <a:chOff x="2064" y="1719"/>
            <a:chExt cx="1248" cy="1017"/>
          </a:xfrm>
        </p:grpSpPr>
        <p:sp>
          <p:nvSpPr>
            <p:cNvPr id="49165" name="AutoShape 7"/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9166" name="Text Box 8"/>
            <p:cNvSpPr txBox="1">
              <a:spLocks noChangeArrowheads="1"/>
            </p:cNvSpPr>
            <p:nvPr/>
          </p:nvSpPr>
          <p:spPr bwMode="auto">
            <a:xfrm>
              <a:off x="2293" y="2222"/>
              <a:ext cx="7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condition</a:t>
              </a:r>
            </a:p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evaluated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49167" name="AutoShape 9"/>
            <p:cNvCxnSpPr>
              <a:cxnSpLocks noChangeShapeType="1"/>
              <a:stCxn id="49164" idx="2"/>
              <a:endCxn id="49165" idx="0"/>
            </p:cNvCxnSpPr>
            <p:nvPr/>
          </p:nvCxnSpPr>
          <p:spPr bwMode="auto">
            <a:xfrm rot="5400000">
              <a:off x="2492" y="1915"/>
              <a:ext cx="393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692525" y="1600200"/>
            <a:ext cx="1600200" cy="990600"/>
            <a:chOff x="2184" y="1104"/>
            <a:chExt cx="1008" cy="624"/>
          </a:xfrm>
        </p:grpSpPr>
        <p:cxnSp>
          <p:nvCxnSpPr>
            <p:cNvPr id="49162" name="AutoShape 11"/>
            <p:cNvCxnSpPr>
              <a:cxnSpLocks noChangeShapeType="1"/>
              <a:endCxn id="49164" idx="0"/>
            </p:cNvCxnSpPr>
            <p:nvPr/>
          </p:nvCxnSpPr>
          <p:spPr bwMode="auto">
            <a:xfrm>
              <a:off x="2689" y="1104"/>
              <a:ext cx="0" cy="38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3" name="Rectangle 12"/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9164" name="Text Box 13"/>
            <p:cNvSpPr txBox="1">
              <a:spLocks noChangeArrowheads="1"/>
            </p:cNvSpPr>
            <p:nvPr/>
          </p:nvSpPr>
          <p:spPr bwMode="auto">
            <a:xfrm>
              <a:off x="2269" y="1488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</a:t>
              </a:r>
              <a:endParaRPr lang="en-US" altLang="x-none">
                <a:latin typeface="Arial Unicode MS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494213" y="4191000"/>
            <a:ext cx="915987" cy="914400"/>
            <a:chOff x="2566" y="2736"/>
            <a:chExt cx="577" cy="576"/>
          </a:xfrm>
        </p:grpSpPr>
        <p:cxnSp>
          <p:nvCxnSpPr>
            <p:cNvPr id="49160" name="AutoShape 15"/>
            <p:cNvCxnSpPr>
              <a:cxnSpLocks noChangeShapeType="1"/>
              <a:stCxn id="49165" idx="2"/>
            </p:cNvCxnSpPr>
            <p:nvPr/>
          </p:nvCxnSpPr>
          <p:spPr bwMode="auto">
            <a:xfrm>
              <a:off x="2566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1" name="Text Box 16"/>
            <p:cNvSpPr txBox="1">
              <a:spLocks noChangeArrowheads="1"/>
            </p:cNvSpPr>
            <p:nvPr/>
          </p:nvSpPr>
          <p:spPr bwMode="auto">
            <a:xfrm>
              <a:off x="2701" y="2880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49159" name="Footer Placeholder 1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do 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105400"/>
          </a:xfrm>
        </p:spPr>
        <p:txBody>
          <a:bodyPr/>
          <a:lstStyle/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altLang="x-none"/>
              <a:t>An example of a </a:t>
            </a:r>
            <a:r>
              <a:rPr lang="en-US" altLang="x-none">
                <a:latin typeface="Courier New" charset="0"/>
              </a:rPr>
              <a:t>do</a:t>
            </a:r>
            <a:r>
              <a:rPr lang="en-US" altLang="x-none"/>
              <a:t> loop:</a:t>
            </a:r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altLang="x-none"/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altLang="x-none"/>
          </a:p>
          <a:p>
            <a:pPr>
              <a:spcBef>
                <a:spcPct val="75000"/>
              </a:spcBef>
              <a:buClr>
                <a:schemeClr val="bg2"/>
              </a:buClr>
            </a:pPr>
            <a:endParaRPr lang="en-US" altLang="x-none"/>
          </a:p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altLang="x-none"/>
              <a:t>The body of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do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loop executes at least once</a:t>
            </a:r>
          </a:p>
          <a:p>
            <a:pPr>
              <a:spcBef>
                <a:spcPct val="75000"/>
              </a:spcBef>
              <a:buClr>
                <a:schemeClr val="bg2"/>
              </a:buClr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ReverseNumber.java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209800" y="1965325"/>
            <a:ext cx="4756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int count = 0;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do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System.out.println(count);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 while (count &lt; 5);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8239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ReverseNumber.java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do loop.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ReverseNumber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Reverses the digits of an integer mathematically.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number, lastDigit, reverse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System.out.print("Enter a positive integer: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lastDigit = number %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reverse = (reverse * 10) + lastDigit;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number = number /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(number &gt; 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System.out.println("That number reversed is " + reverse);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687388"/>
          </a:xfrm>
        </p:spPr>
        <p:txBody>
          <a:bodyPr/>
          <a:lstStyle/>
          <a:p>
            <a:r>
              <a:rPr lang="en-US" altLang="x-none"/>
              <a:t>The general syntax of a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 is: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63850" y="2057400"/>
            <a:ext cx="33845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switch (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expression</a:t>
            </a:r>
            <a:r>
              <a:rPr lang="en-US" altLang="x-none" sz="2000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value1</a:t>
            </a:r>
            <a:r>
              <a:rPr lang="en-US" altLang="x-none" sz="2000" b="1" i="1">
                <a:solidFill>
                  <a:srgbClr val="FFFF99"/>
                </a:solidFill>
                <a:latin typeface="Courier New" charset="0"/>
              </a:rPr>
              <a:t> </a:t>
            </a:r>
            <a:r>
              <a:rPr lang="en-US" altLang="x-none" sz="2000" b="1">
                <a:latin typeface="Courier New" charset="0"/>
              </a:rPr>
              <a:t>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statement-list1</a:t>
            </a:r>
            <a:endParaRPr lang="en-US" altLang="x-none" sz="2000" b="1">
              <a:solidFill>
                <a:srgbClr val="008000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value2</a:t>
            </a:r>
            <a:r>
              <a:rPr lang="en-US" altLang="x-none" sz="2000" b="1" i="1">
                <a:solidFill>
                  <a:srgbClr val="FFFF99"/>
                </a:solidFill>
                <a:latin typeface="Courier New" charset="0"/>
              </a:rPr>
              <a:t> </a:t>
            </a:r>
            <a:r>
              <a:rPr lang="en-US" altLang="x-none" sz="2000" b="1">
                <a:latin typeface="Courier New" charset="0"/>
              </a:rPr>
              <a:t>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statement-list2</a:t>
            </a:r>
            <a:endParaRPr lang="en-US" altLang="x-none" sz="2000" b="1">
              <a:solidFill>
                <a:srgbClr val="008000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value3</a:t>
            </a:r>
            <a:r>
              <a:rPr lang="en-US" altLang="x-none" sz="2000" b="1">
                <a:latin typeface="Courier New" charset="0"/>
              </a:rPr>
              <a:t> :</a:t>
            </a:r>
            <a:endParaRPr lang="en-US" altLang="x-none" sz="2000" b="1">
              <a:solidFill>
                <a:srgbClr val="FFFF99"/>
              </a:solidFill>
              <a:latin typeface="Courier New" charset="0"/>
            </a:endParaRPr>
          </a:p>
          <a:p>
            <a:pPr eaLnBrk="1" hangingPunct="1"/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statement-list3</a:t>
            </a:r>
          </a:p>
          <a:p>
            <a:pPr eaLnBrk="1" hangingPunct="1"/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 </a:t>
            </a:r>
            <a:r>
              <a:rPr lang="en-US" altLang="x-none" sz="2000" b="1">
                <a:latin typeface="Courier New" charset="0"/>
              </a:rPr>
              <a:t>case</a:t>
            </a:r>
            <a:r>
              <a:rPr lang="en-US" altLang="x-none" sz="2000" b="1">
                <a:solidFill>
                  <a:srgbClr val="FFFF99"/>
                </a:solidFill>
                <a:latin typeface="Courier New" charset="0"/>
              </a:rPr>
              <a:t>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...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5213" y="2032000"/>
            <a:ext cx="1754187" cy="1938338"/>
            <a:chOff x="671" y="1280"/>
            <a:chExt cx="1105" cy="1221"/>
          </a:xfrm>
        </p:grpSpPr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671" y="1280"/>
              <a:ext cx="74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switch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and</a:t>
              </a:r>
            </a:p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case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are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reserved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words</a:t>
              </a:r>
            </a:p>
          </p:txBody>
        </p:sp>
        <p:sp>
          <p:nvSpPr>
            <p:cNvPr id="32779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 flipV="1">
              <a:off x="1296" y="1584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553200" y="3733800"/>
            <a:ext cx="2303463" cy="1768475"/>
            <a:chOff x="4272" y="2448"/>
            <a:chExt cx="1451" cy="1114"/>
          </a:xfrm>
        </p:grpSpPr>
        <p:sp>
          <p:nvSpPr>
            <p:cNvPr id="32776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14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If </a:t>
              </a:r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expression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matches </a:t>
              </a:r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value2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,</a:t>
              </a: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control jumps</a:t>
              </a:r>
            </a:p>
            <a:p>
              <a:pPr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to here</a:t>
              </a:r>
            </a:p>
          </p:txBody>
        </p:sp>
        <p:cxnSp>
          <p:nvCxnSpPr>
            <p:cNvPr id="32777" name="AutoShape 11"/>
            <p:cNvCxnSpPr>
              <a:cxnSpLocks noChangeShapeType="1"/>
              <a:stCxn id="32776" idx="0"/>
            </p:cNvCxnSpPr>
            <p:nvPr/>
          </p:nvCxnSpPr>
          <p:spPr bwMode="auto">
            <a:xfrm rot="5400000" flipH="1">
              <a:off x="4426" y="2294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5" name="Footer Placeholder 1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 ("Enter a positive integer: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 = scan.nextInt();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lastDigit = number %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reverse = (reverse * 10) + lastDigit;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number = number / 10;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(number &gt; 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System.out.println("That number reversed is " + reverse);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90800" y="1298575"/>
            <a:ext cx="4064000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positive integer: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2896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number reversed is 6982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Comparing while and do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95400" y="1371600"/>
            <a:ext cx="3043238" cy="4419600"/>
            <a:chOff x="1056" y="720"/>
            <a:chExt cx="1917" cy="2784"/>
          </a:xfrm>
        </p:grpSpPr>
        <p:grpSp>
          <p:nvGrpSpPr>
            <p:cNvPr id="54293" name="Group 18"/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54304" name="Group 19"/>
              <p:cNvGrpSpPr>
                <a:grpSpLocks/>
              </p:cNvGrpSpPr>
              <p:nvPr/>
            </p:nvGrpSpPr>
            <p:grpSpPr bwMode="auto">
              <a:xfrm>
                <a:off x="2112" y="2544"/>
                <a:ext cx="1008" cy="240"/>
                <a:chOff x="2112" y="2544"/>
                <a:chExt cx="1008" cy="240"/>
              </a:xfrm>
            </p:grpSpPr>
            <p:sp>
              <p:nvSpPr>
                <p:cNvPr id="54307" name="Rectangle 2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 sz="1800"/>
                </a:p>
              </p:txBody>
            </p:sp>
            <p:sp>
              <p:nvSpPr>
                <p:cNvPr id="543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97" y="2544"/>
                  <a:ext cx="83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1800" b="1">
                      <a:latin typeface="Arial Unicode MS" charset="0"/>
                    </a:rPr>
                    <a:t>statement</a:t>
                  </a:r>
                  <a:endParaRPr lang="en-US" altLang="x-none">
                    <a:latin typeface="Arial Unicode MS" charset="0"/>
                  </a:endParaRPr>
                </a:p>
              </p:txBody>
            </p:sp>
          </p:grpSp>
          <p:cxnSp>
            <p:nvCxnSpPr>
              <p:cNvPr id="54305" name="AutoShape 22"/>
              <p:cNvCxnSpPr>
                <a:cxnSpLocks noChangeShapeType="1"/>
                <a:stCxn id="54300" idx="2"/>
                <a:endCxn id="54307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6" name="Text Box 23"/>
              <p:cNvSpPr txBox="1">
                <a:spLocks noChangeArrowheads="1"/>
              </p:cNvSpPr>
              <p:nvPr/>
            </p:nvSpPr>
            <p:spPr bwMode="auto">
              <a:xfrm>
                <a:off x="2637" y="2112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true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cxnSp>
          <p:nvCxnSpPr>
            <p:cNvPr id="54294" name="AutoShape 24"/>
            <p:cNvCxnSpPr>
              <a:cxnSpLocks noChangeShapeType="1"/>
              <a:stCxn id="54307" idx="1"/>
              <a:endCxn id="54300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295" name="Group 25"/>
            <p:cNvGrpSpPr>
              <a:grpSpLocks/>
            </p:cNvGrpSpPr>
            <p:nvPr/>
          </p:nvGrpSpPr>
          <p:grpSpPr bwMode="auto">
            <a:xfrm>
              <a:off x="1736" y="1872"/>
              <a:ext cx="1237" cy="1632"/>
              <a:chOff x="2578" y="1680"/>
              <a:chExt cx="1237" cy="1584"/>
            </a:xfrm>
          </p:grpSpPr>
          <p:cxnSp>
            <p:nvCxnSpPr>
              <p:cNvPr id="54302" name="AutoShape 26"/>
              <p:cNvCxnSpPr>
                <a:cxnSpLocks noChangeShapeType="1"/>
                <a:stCxn id="54300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303" name="Text Box 27"/>
              <p:cNvSpPr txBox="1">
                <a:spLocks noChangeArrowheads="1"/>
              </p:cNvSpPr>
              <p:nvPr/>
            </p:nvSpPr>
            <p:spPr bwMode="auto">
              <a:xfrm>
                <a:off x="3373" y="2115"/>
                <a:ext cx="44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false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grpSp>
          <p:nvGrpSpPr>
            <p:cNvPr id="54296" name="Group 28"/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54298" name="AutoShape 29"/>
              <p:cNvCxnSpPr>
                <a:cxnSpLocks noChangeShapeType="1"/>
                <a:endCxn id="54300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4299" name="Group 30"/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54300" name="AutoShape 31"/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 sz="1800"/>
                </a:p>
              </p:txBody>
            </p:sp>
            <p:sp>
              <p:nvSpPr>
                <p:cNvPr id="5430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21" y="1430"/>
                  <a:ext cx="79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altLang="x-none" sz="1800" b="1">
                      <a:latin typeface="Arial Unicode MS" charset="0"/>
                    </a:rPr>
                    <a:t>condition</a:t>
                  </a:r>
                </a:p>
                <a:p>
                  <a:pPr algn="ctr" eaLnBrk="1" hangingPunct="1"/>
                  <a:r>
                    <a:rPr lang="en-US" altLang="x-none" sz="1800" b="1">
                      <a:latin typeface="Arial Unicode MS" charset="0"/>
                    </a:rPr>
                    <a:t>evaluated</a:t>
                  </a:r>
                  <a:endParaRPr lang="en-US" altLang="x-none">
                    <a:latin typeface="Arial Unicode MS" charset="0"/>
                  </a:endParaRPr>
                </a:p>
              </p:txBody>
            </p:sp>
          </p:grpSp>
        </p:grpSp>
        <p:sp>
          <p:nvSpPr>
            <p:cNvPr id="54297" name="Text Box 33"/>
            <p:cNvSpPr txBox="1">
              <a:spLocks noChangeArrowheads="1"/>
            </p:cNvSpPr>
            <p:nvPr/>
          </p:nvSpPr>
          <p:spPr bwMode="auto">
            <a:xfrm>
              <a:off x="1056" y="720"/>
              <a:ext cx="15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 u="sng">
                  <a:solidFill>
                    <a:srgbClr val="008000"/>
                  </a:solidFill>
                </a:rPr>
                <a:t>The while Loop</a:t>
              </a:r>
              <a:endParaRPr lang="en-US" altLang="x-none">
                <a:solidFill>
                  <a:srgbClr val="008000"/>
                </a:solidFill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727575" y="1371600"/>
            <a:ext cx="2824163" cy="4151313"/>
            <a:chOff x="3473" y="745"/>
            <a:chExt cx="1779" cy="2615"/>
          </a:xfrm>
        </p:grpSpPr>
        <p:grpSp>
          <p:nvGrpSpPr>
            <p:cNvPr id="54278" name="Group 4"/>
            <p:cNvGrpSpPr>
              <a:grpSpLocks/>
            </p:cNvGrpSpPr>
            <p:nvPr/>
          </p:nvGrpSpPr>
          <p:grpSpPr bwMode="auto">
            <a:xfrm>
              <a:off x="3473" y="1632"/>
              <a:ext cx="639" cy="840"/>
              <a:chOff x="1569" y="1608"/>
              <a:chExt cx="639" cy="840"/>
            </a:xfrm>
          </p:grpSpPr>
          <p:sp>
            <p:nvSpPr>
              <p:cNvPr id="54291" name="Text Box 5"/>
              <p:cNvSpPr txBox="1">
                <a:spLocks noChangeArrowheads="1"/>
              </p:cNvSpPr>
              <p:nvPr/>
            </p:nvSpPr>
            <p:spPr bwMode="auto">
              <a:xfrm>
                <a:off x="1569" y="192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true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  <p:cxnSp>
            <p:nvCxnSpPr>
              <p:cNvPr id="54292" name="AutoShape 6"/>
              <p:cNvCxnSpPr>
                <a:cxnSpLocks noChangeShapeType="1"/>
                <a:stCxn id="54286" idx="1"/>
                <a:endCxn id="54288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79" name="Group 7"/>
            <p:cNvGrpSpPr>
              <a:grpSpLocks/>
            </p:cNvGrpSpPr>
            <p:nvPr/>
          </p:nvGrpSpPr>
          <p:grpSpPr bwMode="auto">
            <a:xfrm>
              <a:off x="3999" y="1767"/>
              <a:ext cx="1248" cy="1017"/>
              <a:chOff x="2064" y="1719"/>
              <a:chExt cx="1248" cy="1017"/>
            </a:xfrm>
          </p:grpSpPr>
          <p:sp>
            <p:nvSpPr>
              <p:cNvPr id="54288" name="AutoShape 8"/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4289" name="Text Box 9"/>
              <p:cNvSpPr txBox="1">
                <a:spLocks noChangeArrowheads="1"/>
              </p:cNvSpPr>
              <p:nvPr/>
            </p:nvSpPr>
            <p:spPr bwMode="auto">
              <a:xfrm>
                <a:off x="2293" y="2222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evaluated</a:t>
                </a:r>
                <a:endParaRPr lang="en-US" altLang="x-none">
                  <a:latin typeface="Arial Unicode MS" charset="0"/>
                </a:endParaRPr>
              </a:p>
            </p:txBody>
          </p:sp>
          <p:cxnSp>
            <p:nvCxnSpPr>
              <p:cNvPr id="54290" name="AutoShape 10"/>
              <p:cNvCxnSpPr>
                <a:cxnSpLocks noChangeShapeType="1"/>
                <a:stCxn id="54287" idx="2"/>
                <a:endCxn id="54288" idx="0"/>
              </p:cNvCxnSpPr>
              <p:nvPr/>
            </p:nvCxnSpPr>
            <p:spPr bwMode="auto">
              <a:xfrm flipH="1">
                <a:off x="2688" y="1719"/>
                <a:ext cx="1" cy="39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0" name="Group 11"/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54285" name="AutoShape 12"/>
              <p:cNvCxnSpPr>
                <a:cxnSpLocks noChangeShapeType="1"/>
                <a:endCxn id="54287" idx="0"/>
              </p:cNvCxnSpPr>
              <p:nvPr/>
            </p:nvCxnSpPr>
            <p:spPr bwMode="auto">
              <a:xfrm>
                <a:off x="2689" y="1104"/>
                <a:ext cx="0" cy="38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286" name="Rectangle 13"/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4287" name="Text Box 14"/>
              <p:cNvSpPr txBox="1">
                <a:spLocks noChangeArrowheads="1"/>
              </p:cNvSpPr>
              <p:nvPr/>
            </p:nvSpPr>
            <p:spPr bwMode="auto">
              <a:xfrm>
                <a:off x="2269" y="1488"/>
                <a:ext cx="83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statement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grpSp>
          <p:nvGrpSpPr>
            <p:cNvPr id="54281" name="Group 15"/>
            <p:cNvGrpSpPr>
              <a:grpSpLocks/>
            </p:cNvGrpSpPr>
            <p:nvPr/>
          </p:nvGrpSpPr>
          <p:grpSpPr bwMode="auto">
            <a:xfrm>
              <a:off x="4610" y="2784"/>
              <a:ext cx="442" cy="576"/>
              <a:chOff x="2701" y="2736"/>
              <a:chExt cx="442" cy="576"/>
            </a:xfrm>
          </p:grpSpPr>
          <p:cxnSp>
            <p:nvCxnSpPr>
              <p:cNvPr id="54283" name="AutoShape 16"/>
              <p:cNvCxnSpPr>
                <a:cxnSpLocks noChangeShapeType="1"/>
                <a:stCxn id="54288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284" name="Text Box 17"/>
              <p:cNvSpPr txBox="1">
                <a:spLocks noChangeArrowheads="1"/>
              </p:cNvSpPr>
              <p:nvPr/>
            </p:nvSpPr>
            <p:spPr bwMode="auto">
              <a:xfrm>
                <a:off x="2701" y="2880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solidFill>
                      <a:srgbClr val="008000"/>
                    </a:solidFill>
                    <a:latin typeface="Arial Unicode MS" charset="0"/>
                  </a:rPr>
                  <a:t>false</a:t>
                </a:r>
                <a:endParaRPr lang="en-US" altLang="x-none">
                  <a:solidFill>
                    <a:srgbClr val="008000"/>
                  </a:solidFill>
                  <a:latin typeface="Arial Unicode MS" charset="0"/>
                </a:endParaRPr>
              </a:p>
            </p:txBody>
          </p:sp>
        </p:grpSp>
        <p:sp>
          <p:nvSpPr>
            <p:cNvPr id="54282" name="Text Box 35"/>
            <p:cNvSpPr txBox="1">
              <a:spLocks noChangeArrowheads="1"/>
            </p:cNvSpPr>
            <p:nvPr/>
          </p:nvSpPr>
          <p:spPr bwMode="auto">
            <a:xfrm>
              <a:off x="3984" y="745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b="1" u="sng">
                  <a:solidFill>
                    <a:srgbClr val="008000"/>
                  </a:solidFill>
                </a:rPr>
                <a:t>The do Loop</a:t>
              </a:r>
              <a:endParaRPr lang="en-US" altLang="x-none">
                <a:solidFill>
                  <a:srgbClr val="008000"/>
                </a:solidFill>
              </a:endParaRPr>
            </a:p>
          </p:txBody>
        </p:sp>
      </p:grpSp>
      <p:sp>
        <p:nvSpPr>
          <p:cNvPr id="54277" name="Footer Placeholder 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892175"/>
          </a:xfrm>
        </p:spPr>
        <p:txBody>
          <a:bodyPr/>
          <a:lstStyle/>
          <a:p>
            <a:r>
              <a:rPr lang="en-US" altLang="x-none"/>
              <a:t>A </a:t>
            </a:r>
            <a:r>
              <a:rPr lang="en-US" altLang="x-none" i="1"/>
              <a:t>for statement</a:t>
            </a:r>
            <a:r>
              <a:rPr lang="en-US" altLang="x-none"/>
              <a:t> has the following syntax: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38200" y="3641725"/>
            <a:ext cx="7196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for (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initialization</a:t>
            </a:r>
            <a:r>
              <a:rPr lang="en-US" altLang="x-none" sz="2000" b="1">
                <a:latin typeface="Courier New" charset="0"/>
              </a:rPr>
              <a:t> ;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sz="2000" b="1">
                <a:latin typeface="Courier New" charset="0"/>
              </a:rPr>
              <a:t> ;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increment</a:t>
            </a:r>
            <a:r>
              <a:rPr lang="en-US" altLang="x-none" sz="2000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sz="2000" b="1">
                <a:latin typeface="Courier New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16000" y="2117725"/>
            <a:ext cx="2957513" cy="1387475"/>
            <a:chOff x="908" y="1286"/>
            <a:chExt cx="1863" cy="874"/>
          </a:xfrm>
        </p:grpSpPr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908" y="1286"/>
              <a:ext cx="186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</a:t>
              </a:r>
              <a:r>
                <a:rPr lang="en-US" altLang="x-none" sz="2000" b="1" i="1">
                  <a:solidFill>
                    <a:srgbClr val="008000"/>
                  </a:solidFill>
                  <a:latin typeface="Courier New" charset="0"/>
                </a:rPr>
                <a:t>initialization</a:t>
              </a: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is executed once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before the loop begins</a:t>
              </a:r>
              <a:endParaRPr lang="en-US" altLang="x-none">
                <a:latin typeface="Arial Unicode MS" charset="0"/>
              </a:endParaRPr>
            </a:p>
          </p:txBody>
        </p:sp>
        <p:sp>
          <p:nvSpPr>
            <p:cNvPr id="56334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96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370388" y="2117725"/>
            <a:ext cx="3397250" cy="1371600"/>
            <a:chOff x="3021" y="1248"/>
            <a:chExt cx="2140" cy="864"/>
          </a:xfrm>
        </p:grpSpPr>
        <p:sp>
          <p:nvSpPr>
            <p:cNvPr id="56331" name="Text Box 12"/>
            <p:cNvSpPr txBox="1">
              <a:spLocks noChangeArrowheads="1"/>
            </p:cNvSpPr>
            <p:nvPr/>
          </p:nvSpPr>
          <p:spPr bwMode="auto">
            <a:xfrm>
              <a:off x="3021" y="1248"/>
              <a:ext cx="214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altLang="x-none" sz="2000" b="1" i="1">
                  <a:solidFill>
                    <a:srgbClr val="008000"/>
                  </a:solidFill>
                  <a:latin typeface="Courier New" charset="0"/>
                </a:rPr>
                <a:t>statement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is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executed until the</a:t>
              </a:r>
            </a:p>
            <a:p>
              <a:pPr algn="ctr" eaLnBrk="1" hangingPunct="1"/>
              <a:r>
                <a:rPr lang="en-US" altLang="x-none" sz="2000" b="1" i="1">
                  <a:solidFill>
                    <a:srgbClr val="000000"/>
                  </a:solidFill>
                  <a:latin typeface="Courier New" charset="0"/>
                </a:rPr>
                <a:t>condition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 becomes false</a:t>
              </a:r>
              <a:endParaRPr lang="en-US" altLang="x-none">
                <a:solidFill>
                  <a:srgbClr val="000000"/>
                </a:solidFill>
                <a:latin typeface="Arial Unicode MS" charset="0"/>
              </a:endParaRPr>
            </a:p>
          </p:txBody>
        </p:sp>
        <p:sp>
          <p:nvSpPr>
            <p:cNvPr id="56332" name="Line 13"/>
            <p:cNvSpPr>
              <a:spLocks noChangeShapeType="1"/>
            </p:cNvSpPr>
            <p:nvPr/>
          </p:nvSpPr>
          <p:spPr bwMode="auto">
            <a:xfrm flipH="1">
              <a:off x="3648" y="1872"/>
              <a:ext cx="192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689350" y="4159250"/>
            <a:ext cx="4586288" cy="1174750"/>
            <a:chOff x="2592" y="2534"/>
            <a:chExt cx="2889" cy="740"/>
          </a:xfrm>
        </p:grpSpPr>
        <p:sp>
          <p:nvSpPr>
            <p:cNvPr id="56329" name="Text Box 15"/>
            <p:cNvSpPr txBox="1">
              <a:spLocks noChangeArrowheads="1"/>
            </p:cNvSpPr>
            <p:nvPr/>
          </p:nvSpPr>
          <p:spPr bwMode="auto">
            <a:xfrm>
              <a:off x="2592" y="2832"/>
              <a:ext cx="288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The </a:t>
              </a:r>
              <a:r>
                <a:rPr lang="en-US" altLang="x-none" sz="2000" b="1" i="1">
                  <a:solidFill>
                    <a:srgbClr val="008000"/>
                  </a:solidFill>
                  <a:latin typeface="Courier New" charset="0"/>
                </a:rPr>
                <a:t>increment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  <a:latin typeface="Arial Unicode MS" charset="0"/>
                </a:rPr>
                <a:t>portion is executed at the end of each iteration</a:t>
              </a:r>
            </a:p>
          </p:txBody>
        </p:sp>
        <p:sp>
          <p:nvSpPr>
            <p:cNvPr id="56330" name="Line 16"/>
            <p:cNvSpPr>
              <a:spLocks noChangeShapeType="1"/>
            </p:cNvSpPr>
            <p:nvPr/>
          </p:nvSpPr>
          <p:spPr bwMode="auto">
            <a:xfrm flipV="1">
              <a:off x="4217" y="2534"/>
              <a:ext cx="199" cy="29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8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Logic of a for loop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14700" y="3506788"/>
            <a:ext cx="1600200" cy="1065212"/>
            <a:chOff x="2424" y="2209"/>
            <a:chExt cx="1008" cy="671"/>
          </a:xfrm>
        </p:grpSpPr>
        <p:sp>
          <p:nvSpPr>
            <p:cNvPr id="57367" name="Rectangle 5"/>
            <p:cNvSpPr>
              <a:spLocks noChangeArrowheads="1"/>
            </p:cNvSpPr>
            <p:nvPr/>
          </p:nvSpPr>
          <p:spPr bwMode="auto">
            <a:xfrm>
              <a:off x="2424" y="2640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8" name="Text Box 6"/>
            <p:cNvSpPr txBox="1">
              <a:spLocks noChangeArrowheads="1"/>
            </p:cNvSpPr>
            <p:nvPr/>
          </p:nvSpPr>
          <p:spPr bwMode="auto">
            <a:xfrm>
              <a:off x="2509" y="2640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statement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7369" name="AutoShape 7"/>
            <p:cNvCxnSpPr>
              <a:cxnSpLocks noChangeShapeType="1"/>
              <a:stCxn id="57365" idx="2"/>
              <a:endCxn id="57367" idx="0"/>
            </p:cNvCxnSpPr>
            <p:nvPr/>
          </p:nvCxnSpPr>
          <p:spPr bwMode="auto">
            <a:xfrm rot="5400000">
              <a:off x="2712" y="2424"/>
              <a:ext cx="432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0" name="Text Box 8"/>
            <p:cNvSpPr txBox="1">
              <a:spLocks noChangeArrowheads="1"/>
            </p:cNvSpPr>
            <p:nvPr/>
          </p:nvSpPr>
          <p:spPr bwMode="auto">
            <a:xfrm>
              <a:off x="2930" y="2256"/>
              <a:ext cx="4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70665" name="AutoShape 9"/>
          <p:cNvCxnSpPr>
            <a:cxnSpLocks noChangeShapeType="1"/>
          </p:cNvCxnSpPr>
          <p:nvPr/>
        </p:nvCxnSpPr>
        <p:spPr bwMode="auto">
          <a:xfrm rot="10800000">
            <a:off x="3124200" y="3009900"/>
            <a:ext cx="190500" cy="2057400"/>
          </a:xfrm>
          <a:prstGeom prst="bentConnector3">
            <a:avLst>
              <a:gd name="adj1" fmla="val 22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124200" y="2195513"/>
            <a:ext cx="1981200" cy="1309687"/>
            <a:chOff x="2304" y="1383"/>
            <a:chExt cx="1248" cy="825"/>
          </a:xfrm>
        </p:grpSpPr>
        <p:grpSp>
          <p:nvGrpSpPr>
            <p:cNvPr id="57363" name="Group 28"/>
            <p:cNvGrpSpPr>
              <a:grpSpLocks/>
            </p:cNvGrpSpPr>
            <p:nvPr/>
          </p:nvGrpSpPr>
          <p:grpSpPr bwMode="auto">
            <a:xfrm>
              <a:off x="2304" y="1584"/>
              <a:ext cx="1248" cy="624"/>
              <a:chOff x="1968" y="1632"/>
              <a:chExt cx="1248" cy="624"/>
            </a:xfrm>
          </p:grpSpPr>
          <p:sp>
            <p:nvSpPr>
              <p:cNvPr id="57365" name="AutoShape 12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7366" name="Text Box 13"/>
              <p:cNvSpPr txBox="1">
                <a:spLocks noChangeArrowheads="1"/>
              </p:cNvSpPr>
              <p:nvPr/>
            </p:nvSpPr>
            <p:spPr bwMode="auto">
              <a:xfrm>
                <a:off x="2197" y="1742"/>
                <a:ext cx="79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condition</a:t>
                </a:r>
              </a:p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evaluated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cxnSp>
          <p:nvCxnSpPr>
            <p:cNvPr id="57364" name="AutoShape 14"/>
            <p:cNvCxnSpPr>
              <a:cxnSpLocks noChangeShapeType="1"/>
              <a:stCxn id="57357" idx="2"/>
              <a:endCxn id="57365" idx="0"/>
            </p:cNvCxnSpPr>
            <p:nvPr/>
          </p:nvCxnSpPr>
          <p:spPr bwMode="auto">
            <a:xfrm rot="5400000">
              <a:off x="2828" y="1483"/>
              <a:ext cx="201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078288" y="3009900"/>
            <a:ext cx="2474912" cy="2895600"/>
            <a:chOff x="2592" y="1896"/>
            <a:chExt cx="1559" cy="1824"/>
          </a:xfrm>
        </p:grpSpPr>
        <p:cxnSp>
          <p:nvCxnSpPr>
            <p:cNvPr id="57361" name="AutoShape 16"/>
            <p:cNvCxnSpPr>
              <a:cxnSpLocks noChangeShapeType="1"/>
              <a:stCxn id="57365" idx="3"/>
            </p:cNvCxnSpPr>
            <p:nvPr/>
          </p:nvCxnSpPr>
          <p:spPr bwMode="auto">
            <a:xfrm flipH="1">
              <a:off x="2592" y="1896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62" name="Text Box 17"/>
            <p:cNvSpPr txBox="1">
              <a:spLocks noChangeArrowheads="1"/>
            </p:cNvSpPr>
            <p:nvPr/>
          </p:nvSpPr>
          <p:spPr bwMode="auto">
            <a:xfrm>
              <a:off x="3709" y="22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 altLang="x-none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14700" y="4556125"/>
            <a:ext cx="1600200" cy="701675"/>
            <a:chOff x="2424" y="2870"/>
            <a:chExt cx="1008" cy="442"/>
          </a:xfrm>
        </p:grpSpPr>
        <p:sp>
          <p:nvSpPr>
            <p:cNvPr id="57358" name="Rectangle 20"/>
            <p:cNvSpPr>
              <a:spLocks noChangeArrowheads="1"/>
            </p:cNvSpPr>
            <p:nvPr/>
          </p:nvSpPr>
          <p:spPr bwMode="auto">
            <a:xfrm>
              <a:off x="2424" y="3072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9" name="Text Box 21"/>
            <p:cNvSpPr txBox="1">
              <a:spLocks noChangeArrowheads="1"/>
            </p:cNvSpPr>
            <p:nvPr/>
          </p:nvSpPr>
          <p:spPr bwMode="auto">
            <a:xfrm>
              <a:off x="2524" y="3072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Arial Unicode MS" charset="0"/>
                </a:rPr>
                <a:t>increment</a:t>
              </a:r>
              <a:endParaRPr lang="en-US" altLang="x-none">
                <a:latin typeface="Arial Unicode MS" charset="0"/>
              </a:endParaRPr>
            </a:p>
          </p:txBody>
        </p:sp>
        <p:cxnSp>
          <p:nvCxnSpPr>
            <p:cNvPr id="57360" name="AutoShape 22"/>
            <p:cNvCxnSpPr>
              <a:cxnSpLocks noChangeShapeType="1"/>
              <a:stCxn id="57368" idx="2"/>
              <a:endCxn id="57359" idx="0"/>
            </p:cNvCxnSpPr>
            <p:nvPr/>
          </p:nvCxnSpPr>
          <p:spPr bwMode="auto">
            <a:xfrm rot="16200000" flipH="1">
              <a:off x="2828" y="2971"/>
              <a:ext cx="201" cy="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314700" y="1295400"/>
            <a:ext cx="1600200" cy="914400"/>
            <a:chOff x="2424" y="816"/>
            <a:chExt cx="1008" cy="576"/>
          </a:xfrm>
        </p:grpSpPr>
        <p:grpSp>
          <p:nvGrpSpPr>
            <p:cNvPr id="57354" name="Group 29"/>
            <p:cNvGrpSpPr>
              <a:grpSpLocks/>
            </p:cNvGrpSpPr>
            <p:nvPr/>
          </p:nvGrpSpPr>
          <p:grpSpPr bwMode="auto">
            <a:xfrm>
              <a:off x="2424" y="1152"/>
              <a:ext cx="1008" cy="240"/>
              <a:chOff x="2112" y="1200"/>
              <a:chExt cx="1008" cy="240"/>
            </a:xfrm>
          </p:grpSpPr>
          <p:sp>
            <p:nvSpPr>
              <p:cNvPr id="57356" name="Rectangle 25"/>
              <p:cNvSpPr>
                <a:spLocks noChangeArrowheads="1"/>
              </p:cNvSpPr>
              <p:nvPr/>
            </p:nvSpPr>
            <p:spPr bwMode="auto">
              <a:xfrm>
                <a:off x="2112" y="1200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57357" name="Text Box 26"/>
              <p:cNvSpPr txBox="1">
                <a:spLocks noChangeArrowheads="1"/>
              </p:cNvSpPr>
              <p:nvPr/>
            </p:nvSpPr>
            <p:spPr bwMode="auto">
              <a:xfrm>
                <a:off x="2146" y="1200"/>
                <a:ext cx="94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Arial Unicode MS" charset="0"/>
                  </a:rPr>
                  <a:t>initialization</a:t>
                </a:r>
                <a:endParaRPr lang="en-US" altLang="x-none">
                  <a:latin typeface="Arial Unicode MS" charset="0"/>
                </a:endParaRPr>
              </a:p>
            </p:txBody>
          </p:sp>
        </p:grpSp>
        <p:cxnSp>
          <p:nvCxnSpPr>
            <p:cNvPr id="57355" name="AutoShape 27"/>
            <p:cNvCxnSpPr>
              <a:cxnSpLocks noChangeShapeType="1"/>
              <a:endCxn id="57357" idx="0"/>
            </p:cNvCxnSpPr>
            <p:nvPr/>
          </p:nvCxnSpPr>
          <p:spPr bwMode="auto">
            <a:xfrm>
              <a:off x="2928" y="816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353" name="Footer Placeholder 2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is functionally equivalent to the following </a:t>
            </a:r>
            <a:r>
              <a:rPr lang="en-US" altLang="x-none">
                <a:latin typeface="Courier New" charset="0"/>
              </a:rPr>
              <a:t>while</a:t>
            </a:r>
            <a:r>
              <a:rPr lang="en-US" altLang="x-none"/>
              <a:t> loop structure: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459038" y="2549525"/>
            <a:ext cx="3713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initialization</a:t>
            </a:r>
            <a:r>
              <a:rPr lang="en-US" altLang="x-none" b="1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while (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condition</a:t>
            </a:r>
            <a:r>
              <a:rPr lang="en-US" altLang="x-none" b="1">
                <a:latin typeface="Courier New" charset="0"/>
              </a:rPr>
              <a:t> 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statement</a:t>
            </a:r>
            <a:r>
              <a:rPr lang="en-US" altLang="x-none" b="1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</a:t>
            </a:r>
            <a:r>
              <a:rPr lang="en-US" altLang="x-none" b="1" i="1">
                <a:solidFill>
                  <a:srgbClr val="008000"/>
                </a:solidFill>
                <a:latin typeface="Courier New" charset="0"/>
              </a:rPr>
              <a:t>increment</a:t>
            </a:r>
            <a:r>
              <a:rPr lang="en-US" altLang="x-none" b="1">
                <a:latin typeface="Courier New" charset="0"/>
              </a:rPr>
              <a:t>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5837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example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for (int count=1; count &lt;= 5; count++)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   System.out.println(count);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initialization section can be used to declare a variable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Like a </a:t>
            </a:r>
            <a:r>
              <a:rPr lang="en-US" altLang="x-none">
                <a:latin typeface="Courier New" charset="0"/>
              </a:rPr>
              <a:t>while</a:t>
            </a:r>
            <a:r>
              <a:rPr lang="en-US" altLang="x-none"/>
              <a:t> loop, the condition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is tested prior to executing the loop body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Therefore, the body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will execute zero or more times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The increment section can perform any calculation: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for (int num=100; num &gt; 0; num -= 5)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		   System.out.println(num);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/>
              <a:t>loop is well suited for executing statements a specific number of times that can be calculated or determined in advance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Multiples.java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Stars.java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6042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for 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expression in the header of a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is optional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 initialization is left out, no initialization is performed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 condition is left out, it is always considered to be true, and therefore creates an infinite 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 increment is left out, no increment operation is performed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Often a </a:t>
            </a:r>
            <a:r>
              <a:rPr lang="en-US" altLang="x-none" i="1"/>
              <a:t>break statement</a:t>
            </a:r>
            <a:r>
              <a:rPr lang="en-US" altLang="x-none"/>
              <a:t> is used as the last statement in each case's statement list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break</a:t>
            </a:r>
            <a:r>
              <a:rPr lang="en-US" altLang="x-none"/>
              <a:t> statement causes control to transfer to the end of the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a </a:t>
            </a:r>
            <a:r>
              <a:rPr lang="en-US" altLang="x-none">
                <a:latin typeface="Courier New" charset="0"/>
              </a:rPr>
              <a:t>break</a:t>
            </a:r>
            <a:r>
              <a:rPr lang="en-US" altLang="x-none"/>
              <a:t> statement is not used, the flow of control will continue into the next case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Sometimes this may be appropriate, but often we want to execute only the statements associated with one case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971800" y="1905000"/>
            <a:ext cx="24701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switch (option)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'A':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aCount++;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break;</a:t>
            </a:r>
          </a:p>
          <a:p>
            <a:pPr eaLnBrk="1" hangingPunct="1"/>
            <a:r>
              <a:rPr lang="en-US" altLang="x-none" sz="2000">
                <a:latin typeface="Courier New" charset="0"/>
              </a:rPr>
              <a:t>   </a:t>
            </a:r>
            <a:r>
              <a:rPr lang="en-US" altLang="x-none" sz="2000" b="1">
                <a:latin typeface="Courier New" charset="0"/>
              </a:rPr>
              <a:t>case 'B':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break;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case 'C':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cCount++;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break;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63613"/>
          </a:xfrm>
          <a:noFill/>
        </p:spPr>
        <p:txBody>
          <a:bodyPr/>
          <a:lstStyle/>
          <a:p>
            <a:r>
              <a:rPr lang="en-US" altLang="x-none" dirty="0"/>
              <a:t>An example of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statement:</a:t>
            </a:r>
          </a:p>
        </p:txBody>
      </p:sp>
      <p:sp>
        <p:nvSpPr>
          <p:cNvPr id="3482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switch</a:t>
            </a:r>
            <a:r>
              <a:rPr lang="en-US" altLang="x-none"/>
              <a:t> statement can have an optional </a:t>
            </a:r>
            <a:r>
              <a:rPr lang="en-US" altLang="x-none" i="1"/>
              <a:t>default case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default case has no associated value and simply uses the reserved word </a:t>
            </a:r>
            <a:r>
              <a:rPr lang="en-US" altLang="x-none">
                <a:latin typeface="Courier New" charset="0"/>
              </a:rPr>
              <a:t>default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the default case is present, control will transfer to it if no other case value matches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If there is no default case, and no other value matches, control falls through to the statement after the switch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switch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type of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expression can be integers, characters, enumerated types, or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altLang="x-none" dirty="0"/>
              <a:t> objects</a:t>
            </a:r>
            <a:endParaRPr lang="en-US" altLang="x-none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You cannot use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altLang="x-none" dirty="0"/>
              <a:t> with floating point values</a:t>
            </a:r>
            <a:endParaRPr lang="en-US" altLang="x-none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implicit </a:t>
            </a:r>
            <a:r>
              <a:rPr lang="en-US" altLang="x-none" dirty="0" err="1"/>
              <a:t>boolean</a:t>
            </a:r>
            <a:r>
              <a:rPr lang="en-US" altLang="x-none" dirty="0"/>
              <a:t> condition in a </a:t>
            </a:r>
            <a:r>
              <a:rPr lang="en-US" altLang="x-none" dirty="0">
                <a:latin typeface="Courier New" charset="0"/>
              </a:rPr>
              <a:t>switch</a:t>
            </a:r>
            <a:r>
              <a:rPr lang="en-US" altLang="x-none" dirty="0"/>
              <a:t> statement is equality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You cannot perform relational checks with a </a:t>
            </a:r>
            <a:r>
              <a:rPr lang="en-US" altLang="x-none" dirty="0">
                <a:latin typeface="Courier New" charset="0"/>
              </a:rPr>
              <a:t>switch</a:t>
            </a:r>
            <a:r>
              <a:rPr lang="en-US" altLang="x-none" dirty="0"/>
              <a:t>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GradeReport.java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GradeReport.java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switch statement.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GradeReport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grade from the user and prints comments accordingly.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grade, category;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System.out.print("Enter a numeric grade (0 to 100):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grade = scan.nextInt();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category = grade /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System.out.print("That grade is 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(category)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10: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System.out.println("a perfect score. Well done.");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9: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System.out.println("well above average. Excellent.");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8: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System.out.println("above average. Nice job.");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7: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System.out.println("average.");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6: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System.out.println("below average. You should see the");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System.out.println("instructor to clarify the material "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       + "presented in class.");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System.out.println("not passing.");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609600" y="5222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(category)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10: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 perfect score. Well done.");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9: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("well above average. Excellent.");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8: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("above average. Nice job.");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7: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("average.");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6: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("below average. You should see the");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("instructor to clarify the material "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      + "presented in class.");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("not passing.");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57363" y="457200"/>
            <a:ext cx="5786437" cy="1292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a numeric grade (0 to 100):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91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That grade is well above average. Excellent.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1775</Words>
  <Application>Microsoft Office PowerPoint</Application>
  <PresentationFormat>On-screen Show (4:3)</PresentationFormat>
  <Paragraphs>344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Default Design</vt:lpstr>
      <vt:lpstr>Custom Design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PowerPoint Presentation</vt:lpstr>
      <vt:lpstr>PowerPoint Presentation</vt:lpstr>
      <vt:lpstr>PowerPoint Presentation</vt:lpstr>
      <vt:lpstr>The Conditional Operator</vt:lpstr>
      <vt:lpstr>The Conditional Operator</vt:lpstr>
      <vt:lpstr>The Conditional Operator</vt:lpstr>
      <vt:lpstr>Quick Check</vt:lpstr>
      <vt:lpstr>Quick Check</vt:lpstr>
      <vt:lpstr>The do Statement</vt:lpstr>
      <vt:lpstr>Logic of a do Loop</vt:lpstr>
      <vt:lpstr>The do Statement</vt:lpstr>
      <vt:lpstr>PowerPoint Presentation</vt:lpstr>
      <vt:lpstr>PowerPoint Presentation</vt:lpstr>
      <vt:lpstr>PowerPoint Presentation</vt:lpstr>
      <vt:lpstr>Comparing while and do</vt:lpstr>
      <vt:lpstr>The for Statement</vt:lpstr>
      <vt:lpstr>Logic of a for loop</vt:lpstr>
      <vt:lpstr>The for Statement</vt:lpstr>
      <vt:lpstr>The for Statement</vt:lpstr>
      <vt:lpstr>The for Statement</vt:lpstr>
      <vt:lpstr>The for Statement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Evgueni Kondarev</cp:lastModifiedBy>
  <cp:revision>47</cp:revision>
  <dcterms:created xsi:type="dcterms:W3CDTF">2011-03-07T19:34:53Z</dcterms:created>
  <dcterms:modified xsi:type="dcterms:W3CDTF">2017-12-19T18:01:10Z</dcterms:modified>
</cp:coreProperties>
</file>