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C49EA2-35CE-4CEC-960B-9334636CDEAB}">
  <a:tblStyle styleId="{9BC49EA2-35CE-4CEC-960B-9334636CDE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talk then talk about background.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fd5c22f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fd5c22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37e63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37e63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fd5c22f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fd5c22f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these </a:t>
            </a:r>
            <a:r>
              <a:rPr lang="en"/>
              <a:t>dashboards</a:t>
            </a:r>
            <a:r>
              <a:rPr lang="en"/>
              <a:t> tools are useful during the research process. Not just for displaying finished products.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focus on research paper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30 years we’ve hired police and incarceration rates have skyrocket. There’s discussion that we’ve spent too much on prisons AND on police - more police lead to more arrests to more prisoners. They have been discussions (Chief Bill Bratton) that police may deter crime and cause lower incarceration rates.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6f3e8e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6f3e8e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fd5c22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fd5c22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fd5c22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fd5c22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3152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3152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1520c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1520c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9e10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9e10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fd5c22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fd5c22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2186afa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2186afa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c84be9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c84be9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2186af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2186af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37e638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37e638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2186afa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2186afa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fd5c2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fd5c2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fd5c22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fd5c22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fd5c22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fd5c22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ce15f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ce15f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8fdcfe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8fdcf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why we didn’t use COPS grants. Firefighter spending is correlated with police spending. OLS estimates are similar, endogeneity could be issue at the city-level, at the state-level is it less of an issue - still an issue.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fe0d8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fe0d8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f9e10e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f9e10e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f9e10e0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f9e10e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f9e10e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f9e10e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f9e10e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f9e10e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c84be9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c84be9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Chalfin and McCrary study for officer cost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becdf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becdf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becdf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becdf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bce15f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bce15f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confidence interval. Standard error is bigger than we want.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cfe0d8d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cfe0d8d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cfd5c22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cfd5c22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fd5c22f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fd5c22f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f9e10e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f9e10e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05bbe9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05bbe9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ce6cf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ce6cf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 -ratio is 3.7 and hence the first stage F-statistic is 13.7 which compares favorably to the Stock-Yogo threshold for the effective sample size of an instrumental variables model with a single instrument and a single endogenous regressor (Stock &amp; Yogo, 2005).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fe0d8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fe0d8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fe0d8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fe0d8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d5c22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d5c22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is on crimedatatool.com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fe0d8d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fe0d8d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of prison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fd5c22f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fd5c22f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choices user can make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gif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152400" y="417250"/>
            <a:ext cx="8839201" cy="430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dashboards </a:t>
            </a:r>
            <a:r>
              <a:rPr lang="en">
                <a:solidFill>
                  <a:srgbClr val="FF9900"/>
                </a:solidFill>
              </a:rPr>
              <a:t>are a useful tool during 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 data’s capabilities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See trends in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quickly discover problems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50" y="1017725"/>
            <a:ext cx="46260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Police arrest people, some arrested people end up in prison.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increases incarceration?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99999"/>
                </a:solidFill>
              </a:rPr>
              <a:t>Police arrest people, some arrested people end up in prison.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Policing increases incarceration?</a:t>
            </a:r>
            <a:endParaRPr sz="2000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deter crime, fewer people to go to prison</a:t>
            </a:r>
            <a:r>
              <a:rPr i="1" lang="en" sz="2000">
                <a:solidFill>
                  <a:srgbClr val="FFFFFF"/>
                </a:solidFill>
              </a:rPr>
              <a:t>?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decreases incarceration?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Former NYPD Commissioner Bill Bratton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Incapacitation	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Costly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Collateral consequences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 sz="2000">
                <a:solidFill>
                  <a:srgbClr val="999999"/>
                </a:solidFill>
              </a:rPr>
              <a:t>Incapacitation	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Incarceration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Costly 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Collateral consequences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Deterrence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Cheap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Prevent crime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38" y="2208950"/>
            <a:ext cx="4418025" cy="2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7499275" y="968150"/>
            <a:ext cx="314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More </a:t>
            </a:r>
            <a:r>
              <a:rPr lang="en">
                <a:solidFill>
                  <a:srgbClr val="FF9900"/>
                </a:solidFill>
              </a:rPr>
              <a:t>police, less crime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Studies find that a 10% increase in police manpower is related to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4-10% decrease in violent crimes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2-5% decrease in property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See: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McCrary (2002), Klick and Tabarrok (2005), Evans and Owens (2006), Lin (2009), Chalfin and McCrary (2017)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to </a:t>
            </a:r>
            <a:r>
              <a:rPr lang="en">
                <a:solidFill>
                  <a:srgbClr val="FF9900"/>
                </a:solidFill>
              </a:rPr>
              <a:t>state prison admissions </a:t>
            </a:r>
            <a:r>
              <a:rPr lang="en"/>
              <a:t>when more resources are allocated to law enforcement?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Preview of findings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Little </a:t>
            </a:r>
            <a:r>
              <a:rPr lang="en" sz="2000">
                <a:solidFill>
                  <a:srgbClr val="FFFFFF"/>
                </a:solidFill>
              </a:rPr>
              <a:t>evidence</a:t>
            </a:r>
            <a:r>
              <a:rPr lang="en" sz="2000">
                <a:solidFill>
                  <a:srgbClr val="FFFFFF"/>
                </a:solidFill>
              </a:rPr>
              <a:t> that police </a:t>
            </a:r>
            <a:r>
              <a:rPr lang="en" sz="2000">
                <a:solidFill>
                  <a:srgbClr val="FFFFFF"/>
                </a:solidFill>
              </a:rPr>
              <a:t>increase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Likely due to deterrence of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very unlikely to have been a driver of mass incarceration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14.2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0.6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1.9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775,000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14.2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502,000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0.6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1,509,000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1.9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572,000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0.7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38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We measure growth in police spending on prison admissions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units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41 states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Years 1997-2015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Spending measured in payroll for officer salary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Endogeneity and aggregation bias are concerns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Police-crime endogeneity?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use spending on firefighters as an instrumental variable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OLS models produce similar results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Aggregation bias?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re-estimate model using county-level prison admissions in California (1997-2010)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Focus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Prisoner Data - BJS National Prisoner Statistics Program	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N</a:t>
            </a:r>
            <a:r>
              <a:rPr lang="en" sz="2000">
                <a:solidFill>
                  <a:srgbClr val="FFFFFF"/>
                </a:solidFill>
              </a:rPr>
              <a:t>umber of new admissions to prison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</a:rPr>
              <a:t>New Court Commitment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Parole Violator - New Sentence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Other Conditional Release - New Sentence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-463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Public Expenditures - </a:t>
            </a:r>
            <a:r>
              <a:rPr lang="en">
                <a:solidFill>
                  <a:srgbClr val="FF9900"/>
                </a:solidFill>
              </a:rPr>
              <a:t>Annual Survey of Public Employment and Payroll (ASPEP)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Collects jurisdictions’ spending on payroll for various sectors.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Fire Protection - Firefighters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Police Protection - Officers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Total budget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djusted to 2015 dollars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-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 and Arrest Data - Uniform Crime Reporting (UCR) Program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Crime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State-level crime data with missing data interpolated by FBI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Murder, rape, robbery, aggravated assault, burglary, motor vehicle theft, larceny/theft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Arrest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 + Drug Sales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00100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lang="en" sz="2000">
                <a:solidFill>
                  <a:srgbClr val="FF9900"/>
                </a:solidFill>
              </a:rPr>
              <a:t>Census Data</a:t>
            </a:r>
            <a:endParaRPr sz="20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Population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Male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Non-Hispanic Black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Hispanic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Foreign Born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Aged 15-24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&lt;High School Diploma (age 25+)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Population Employed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Unemployment Rate   (age 16+)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People in Poverty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5" name="Google Shape;295;p45"/>
          <p:cNvSpPr txBox="1"/>
          <p:nvPr>
            <p:ph idx="2" type="body"/>
          </p:nvPr>
        </p:nvSpPr>
        <p:spPr>
          <a:xfrm>
            <a:off x="4820825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Char char="●"/>
            </a:pPr>
            <a:r>
              <a:rPr lang="en" sz="2800">
                <a:solidFill>
                  <a:srgbClr val="FF9900"/>
                </a:solidFill>
              </a:rPr>
              <a:t>State Governor Data</a:t>
            </a:r>
            <a:endParaRPr sz="28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Binary: Republican Governor or not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-0.555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0.210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-7.2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170,304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-0.100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0.082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38,049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-0.073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0.053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22,694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9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0.019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8,959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More cops, fewer prisoners?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Little evidence that police increase incarceration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Police very unlikely to have been a driver of mass 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Only looks at prisons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Contributions to the </a:t>
            </a:r>
            <a:r>
              <a:rPr lang="en">
                <a:solidFill>
                  <a:srgbClr val="FF9900"/>
                </a:solidFill>
              </a:rPr>
              <a:t>field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Clean and c</a:t>
            </a:r>
            <a:r>
              <a:rPr lang="en" sz="2000">
                <a:solidFill>
                  <a:srgbClr val="FFFFFF"/>
                </a:solidFill>
              </a:rPr>
              <a:t>ombines several complex datasets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 complicated data available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Census ASPEP data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Public dashboard to show data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Police and incarceration</a:t>
            </a:r>
            <a:endParaRPr sz="16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Data Focus</a:t>
            </a:r>
            <a:endParaRPr>
              <a:solidFill>
                <a:srgbClr val="FF99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348" name="Google Shape;34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California counties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53"/>
          <p:cNvGraphicFramePr/>
          <p:nvPr/>
        </p:nvGraphicFramePr>
        <p:xfrm>
          <a:off x="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{9BC49EA2-35CE-4CEC-960B-9334636CDEAB}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-0.260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-0.133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-0.091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-0.038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0.163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0.101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0.071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0.031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[-0.581, 0.060]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[-0.331, 0.065]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[-0.229, 0.048]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[-0.098, 0.023]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-3.4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[-7.56, 0.78]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-1.7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[-4.30, 0.85]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[-2.98, 0.62]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[-1.27, 0.30]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1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First Stage Relationship Between Police and Firefighter Expenditures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1004650"/>
            <a:ext cx="5865750" cy="4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contributions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all UCR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 package: asciiSetupReader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Scrape data from PDFs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Crimedatatool.com: </a:t>
            </a:r>
            <a:r>
              <a:rPr lang="en" sz="1600">
                <a:solidFill>
                  <a:srgbClr val="FFFFFF"/>
                </a:solidFill>
              </a:rPr>
              <a:t>D</a:t>
            </a:r>
            <a:r>
              <a:rPr lang="en" sz="1600">
                <a:solidFill>
                  <a:srgbClr val="FFFFFF"/>
                </a:solidFill>
              </a:rPr>
              <a:t>ata dashboard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Prisons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Prisoner Statistics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Prisons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National Prisoner Statistics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Users can select what data to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572700"/>
            <a:ext cx="2375475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