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1A6FD445-E992-4342-ACCB-587C952F8B59}">
  <a:tblStyle styleId="{1A6FD445-E992-4342-ACCB-587C952F8B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slide" Target="slides/slide39.xml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schemas.openxmlformats.org/officeDocument/2006/relationships/slide" Target="slides/slide41.xml"/><Relationship Id="rId23" Type="http://schemas.openxmlformats.org/officeDocument/2006/relationships/slide" Target="slides/slide18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slide" Target="slides/slide42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4cfe0d8d54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4cfe0d8d5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There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cfd5c22f6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cfd5c22f6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default result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cfd5c22f6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cfd5c22f6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Sex options 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4cfd5c22f6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4cfd5c22f6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Explain that these </a:t>
            </a:r>
            <a:r>
              <a:rPr lang="en"/>
              <a:t>dashboards</a:t>
            </a:r>
            <a:r>
              <a:rPr lang="en"/>
              <a:t> tools are useful during the research process. Not just for displaying finished products.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focus on research paper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last 30 years we’ve hired police and incarceration rates have skyrocket. There’s discussion that we’ve spent too much on prisons AND on police - more police lead to more arrests to more prisoners. They have been discussions (Chief Bill Bratton) that police may deter crime and cause lower incarceration rates.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4f6f3e8e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4f6f3e8e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4cfd5c22f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4cfd5c22f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cfd5c22f6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cfd5c22f6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Bratton - NYPD Commssioner 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e31520c9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e31520c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4e31520c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4e31520c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4f9e10e02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4f9e10e02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cfd5c22f6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cfd5c22f6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e2186afac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e2186afac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46c84be95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46c84be95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4e2186afa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4e2186afa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e2186afac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e2186afac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e2186afa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e2186afa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cop only makes an arrest every month. 2014-2015 average data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4cfd5c22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4cfd5c22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cfd5c22f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cfd5c22f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4cfd5c22f6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4cfd5c22f6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is from the Bureau of Justice Statistics’ 2006 Felony Sentences in State Courts report. Convicted is for a felony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7bce15f88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7bce15f88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468fdcfe4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468fdcfe4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Say why we didn’t use COPS grants. Firefighter spending is correlated with police spending. OLS estimates are similar, endogeneity could be issue at the city-level, at the state-level is it less of an issue - still an issue. 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4cfe0d8d5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4cfe0d8d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44f9e10e02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44f9e10e02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44f9e10e02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44f9e10e02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44f9e10e02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44f9e10e02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4f9e10e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4f9e10e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46c84be95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46c84be95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Chalfin and McCrary study for officer cost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47becdff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47becdff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47becdff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47becdff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47bce15f8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47bce15f8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confidence interval. Standard error is bigger than we want. 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46c84be95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46c84be9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thinking about what a jail paper would look like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4cfd5c22f6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4cfd5c22f6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4cfd5c22f6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4cfd5c22f6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44f9e10e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44f9e10e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4505bbe98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4505bbe98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6ce6cff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6ce6cff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 -ratio is 3.7 and hence the first stage F-statistic is 13.7 which compares favorably to the Stock-Yogo threshold for the effective sample size of an instrumental variables model with a single instrument and a single endogenous regressor (Stock &amp; Yogo, 2005).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4cfe0d8d5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4cfe0d8d5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4cfe0d8d5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4cfe0d8d5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fd5c22f6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fd5c22f6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that is on crimedatatool.com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4cfe0d8d5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4cfe0d8d5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example of prison page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4cfd5c22f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4cfd5c22f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choices user can make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gif"/><Relationship Id="rId4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417250"/>
            <a:ext cx="8839200" cy="4309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Interactive graphs are a useful tool during research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Understand data’s capabilities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See trends in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Can quickly discover problems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7" name="Google Shape;13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7950" y="1017725"/>
            <a:ext cx="4626051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144" name="Google Shape;14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0" name="Google Shape;15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9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56" name="Google Shape;15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Police arrest people. Some arrested people end up in prison.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increases incarceration</a:t>
            </a:r>
            <a:r>
              <a:rPr lang="en" sz="2000">
                <a:solidFill>
                  <a:srgbClr val="FFFFFF"/>
                </a:solidFill>
              </a:rPr>
              <a:t>?</a:t>
            </a:r>
            <a:endParaRPr sz="20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57" name="Google Shape;15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Competing Stories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63" name="Google Shape;16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999999"/>
                </a:solidFill>
              </a:rPr>
              <a:t>Police arrest people. Some arrested people end up in prison.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Policing increases incarceration?</a:t>
            </a:r>
            <a:endParaRPr sz="2000">
              <a:solidFill>
                <a:srgbClr val="999999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160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deter crime, fewer people to go to prison</a:t>
            </a:r>
            <a:r>
              <a:rPr i="1" lang="en" sz="2000">
                <a:solidFill>
                  <a:srgbClr val="FFFFFF"/>
                </a:solidFill>
              </a:rPr>
              <a:t>?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Former NYPD Commissioner Bill Bratton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Policing decreases incarceration?</a:t>
            </a:r>
            <a:endParaRPr sz="2000">
              <a:solidFill>
                <a:srgbClr val="FFFFFF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64" name="Google Shape;16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Incapacitation	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Costly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Collateral consequences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71" name="Google Shape;171;p29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72" name="Google Shape;17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/>
          <p:nvPr>
            <p:ph type="title"/>
          </p:nvPr>
        </p:nvSpPr>
        <p:spPr>
          <a:xfrm>
            <a:off x="311700" y="48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9900"/>
                </a:solidFill>
              </a:rPr>
              <a:t>Police can affect crime in two ways</a:t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0"/>
          <p:cNvSpPr txBox="1"/>
          <p:nvPr>
            <p:ph idx="1" type="body"/>
          </p:nvPr>
        </p:nvSpPr>
        <p:spPr>
          <a:xfrm>
            <a:off x="3117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●"/>
            </a:pPr>
            <a:r>
              <a:rPr lang="en" sz="2000">
                <a:solidFill>
                  <a:srgbClr val="999999"/>
                </a:solidFill>
              </a:rPr>
              <a:t>Incapacitation	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Incarceration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Costly </a:t>
            </a:r>
            <a:endParaRPr sz="2000">
              <a:solidFill>
                <a:srgbClr val="999999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000"/>
              <a:buChar char="○"/>
            </a:pPr>
            <a:r>
              <a:rPr lang="en" sz="2000">
                <a:solidFill>
                  <a:srgbClr val="999999"/>
                </a:solidFill>
              </a:rPr>
              <a:t>Collateral consequences</a:t>
            </a:r>
            <a:endParaRPr sz="2000">
              <a:solidFill>
                <a:srgbClr val="999999"/>
              </a:solidFill>
            </a:endParaRPr>
          </a:p>
        </p:txBody>
      </p:sp>
      <p:sp>
        <p:nvSpPr>
          <p:cNvPr id="181" name="Google Shape;181;p30"/>
          <p:cNvSpPr txBox="1"/>
          <p:nvPr>
            <p:ph idx="2" type="body"/>
          </p:nvPr>
        </p:nvSpPr>
        <p:spPr>
          <a:xfrm>
            <a:off x="4832400" y="6211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Deterrence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Cheap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Prevent crime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82" name="Google Shape;18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3" name="Google Shape;18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338" y="2208950"/>
            <a:ext cx="4418025" cy="279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208951"/>
            <a:ext cx="4188750" cy="279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30"/>
          <p:cNvSpPr/>
          <p:nvPr/>
        </p:nvSpPr>
        <p:spPr>
          <a:xfrm>
            <a:off x="3009125" y="968150"/>
            <a:ext cx="314700" cy="3936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0"/>
          <p:cNvSpPr/>
          <p:nvPr/>
        </p:nvSpPr>
        <p:spPr>
          <a:xfrm>
            <a:off x="7499275" y="968150"/>
            <a:ext cx="314700" cy="3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</a:t>
            </a:r>
            <a:r>
              <a:rPr lang="en">
                <a:solidFill>
                  <a:srgbClr val="FF9900"/>
                </a:solidFill>
              </a:rPr>
              <a:t>police, less crime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Studies find that a 10% increase in police manpower is related to 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4-10% decrease in violent crimes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2-5% decrease in property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See: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McCrary (2002), Klick and Tabarrok (2005), Evans and Owens (2006), Lin (2009), Chalfin and McCrary (2017)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What happens to </a:t>
            </a:r>
            <a:r>
              <a:rPr lang="en">
                <a:solidFill>
                  <a:srgbClr val="FF9900"/>
                </a:solidFill>
              </a:rPr>
              <a:t>state prison admissions </a:t>
            </a:r>
            <a:r>
              <a:rPr lang="en"/>
              <a:t>when more resources are allocated to law enforcement?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Preview of findings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Little </a:t>
            </a:r>
            <a:r>
              <a:rPr lang="en" sz="2000">
                <a:solidFill>
                  <a:srgbClr val="FFFFFF"/>
                </a:solidFill>
              </a:rPr>
              <a:t>evidence</a:t>
            </a:r>
            <a:r>
              <a:rPr lang="en" sz="2000">
                <a:solidFill>
                  <a:srgbClr val="FFFFFF"/>
                </a:solidFill>
              </a:rPr>
              <a:t> that police </a:t>
            </a:r>
            <a:r>
              <a:rPr lang="en" sz="2000">
                <a:solidFill>
                  <a:srgbClr val="FFFFFF"/>
                </a:solidFill>
              </a:rPr>
              <a:t>increase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Likely due to deterrence of crimes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 very unlikely to have been a driver of mass incarceration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If anything, perhaps a small moderating effect</a:t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12" name="Google Shape;21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774,740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11,001,461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502,174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1,508,597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572,292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0" name="Google Shape;22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774,740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11,001,461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14.2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502,174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0.6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1,508,597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1.9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572,292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0.7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The average officer makes relatively few arrests 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28" name="Google Shape;22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311700" y="115247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3875650"/>
                <a:gridCol w="2408950"/>
                <a:gridCol w="2236000"/>
              </a:tblGrid>
              <a:tr h="438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Total Per Year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FFFF"/>
                          </a:solidFill>
                        </a:rPr>
                        <a:t>Per Officer</a:t>
                      </a:r>
                      <a:endParaRPr sz="22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Police Officers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774,740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Arrests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11,001,461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14.2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Violent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502,174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0.6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# of Index Property Arrests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1,508,597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999999"/>
                          </a:solidFill>
                        </a:rPr>
                        <a:t>1.9</a:t>
                      </a:r>
                      <a:endParaRPr sz="22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2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# of Prison Admissions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572,292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rgbClr val="FF9900"/>
                          </a:solidFill>
                        </a:rPr>
                        <a:t>0.7</a:t>
                      </a:r>
                      <a:endParaRPr sz="2200">
                        <a:solidFill>
                          <a:srgbClr val="FF99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37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45" name="Google Shape;245;p38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4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46" name="Google Shape;24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9"/>
          <p:cNvSpPr txBox="1"/>
          <p:nvPr>
            <p:ph type="title"/>
          </p:nvPr>
        </p:nvSpPr>
        <p:spPr>
          <a:xfrm>
            <a:off x="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Few arrested people end up in prison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3" name="Google Shape;253;p39"/>
          <p:cNvGraphicFramePr/>
          <p:nvPr/>
        </p:nvGraphicFramePr>
        <p:xfrm>
          <a:off x="311725" y="13281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680225"/>
                <a:gridCol w="1939150"/>
                <a:gridCol w="2170175"/>
                <a:gridCol w="2731075"/>
              </a:tblGrid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Most Serious Crime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# of Defendants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Defendants Convicted 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 Defendants Sent to Prison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Murder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81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75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Rape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50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36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810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Robbery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100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64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400">
                          <a:solidFill>
                            <a:srgbClr val="FFFFFF"/>
                          </a:solidFill>
                        </a:rPr>
                        <a:t>45</a:t>
                      </a:r>
                      <a:endParaRPr sz="24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254" name="Google Shape;25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We measure growth in police spending on prison admissions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units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41 states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Years 1997-2015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Spending measured in payroll for officer salary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1" name="Google Shape;26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Endogeneity and aggregation bias are concerns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67" name="Google Shape;26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Police-crime endogeneity?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use spending on firefighters as an instrumental variable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OLS models produce similar results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Aggregation bias?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We re-estimate model using county-level prison admissions in California (1997-2010)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68" name="Google Shape;26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Police and incarceration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Data focus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Prisoner Data - BJS National Prisoner Statistics Program	</a:t>
            </a:r>
            <a:endParaRPr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●"/>
            </a:pPr>
            <a:r>
              <a:rPr lang="en" sz="2000">
                <a:solidFill>
                  <a:srgbClr val="FFFFFF"/>
                </a:solidFill>
              </a:rPr>
              <a:t>State-year number of new admissions to prison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○"/>
            </a:pPr>
            <a:r>
              <a:rPr lang="en" sz="2000">
                <a:solidFill>
                  <a:srgbClr val="FFFFFF"/>
                </a:solidFill>
              </a:rPr>
              <a:t>New Court Commitment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Parole Violator - New Sentence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Other Conditional Release - New Sentence</a:t>
            </a:r>
            <a:endParaRPr sz="2000">
              <a:solidFill>
                <a:srgbClr val="FFFFFF"/>
              </a:solidFill>
            </a:endParaRPr>
          </a:p>
          <a:p>
            <a:pPr indent="0" lvl="0" marL="18288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75" name="Google Shape;27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3"/>
          <p:cNvSpPr txBox="1"/>
          <p:nvPr>
            <p:ph type="title"/>
          </p:nvPr>
        </p:nvSpPr>
        <p:spPr>
          <a:xfrm>
            <a:off x="-463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Public Expenditures - </a:t>
            </a:r>
            <a:r>
              <a:rPr lang="en">
                <a:solidFill>
                  <a:srgbClr val="FF9900"/>
                </a:solidFill>
              </a:rPr>
              <a:t>Annual Survey of Public Employment and Payroll (ASPEP)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1" name="Google Shape;281;p43"/>
          <p:cNvSpPr txBox="1"/>
          <p:nvPr>
            <p:ph idx="1" type="body"/>
          </p:nvPr>
        </p:nvSpPr>
        <p:spPr>
          <a:xfrm>
            <a:off x="311700" y="11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Collects jurisdictions’ spending on payroll for various sectors.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Fire Protection - Firefighters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Police Protection - Officers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Total budget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</a:t>
            </a:r>
            <a:r>
              <a:rPr lang="en" sz="2000">
                <a:solidFill>
                  <a:srgbClr val="FFFFFF"/>
                </a:solidFill>
              </a:rPr>
              <a:t>djusted to 2015 dollars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2" name="Google Shape;282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4"/>
          <p:cNvSpPr txBox="1"/>
          <p:nvPr>
            <p:ph type="title"/>
          </p:nvPr>
        </p:nvSpPr>
        <p:spPr>
          <a:xfrm>
            <a:off x="-25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 and Arrest Data - Uniform Crime Reporting (UCR) Program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288" name="Google Shape;288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Crime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State-level crime data with missing data interpolated by FBI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</a:t>
            </a:r>
            <a:endParaRPr sz="2000">
              <a:solidFill>
                <a:srgbClr val="FFFFFF"/>
              </a:solidFill>
            </a:endParaRPr>
          </a:p>
          <a:p>
            <a:pPr indent="-3556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■"/>
            </a:pPr>
            <a:r>
              <a:rPr lang="en" sz="2000">
                <a:solidFill>
                  <a:srgbClr val="FFFFFF"/>
                </a:solidFill>
              </a:rPr>
              <a:t>Murder, rape, robbery, aggravated assault, burglary, motor vehicle theft, larceny/theft</a:t>
            </a:r>
            <a:endParaRPr sz="2000">
              <a:solidFill>
                <a:srgbClr val="FFFFFF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●"/>
            </a:pPr>
            <a:r>
              <a:rPr lang="en" sz="2000">
                <a:solidFill>
                  <a:srgbClr val="FFFFFF"/>
                </a:solidFill>
              </a:rPr>
              <a:t>Arrest Data</a:t>
            </a:r>
            <a:endParaRPr sz="2000">
              <a:solidFill>
                <a:srgbClr val="FFFFFF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Index Crimes + Drug Sales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idx="1" type="body"/>
          </p:nvPr>
        </p:nvSpPr>
        <p:spPr>
          <a:xfrm>
            <a:off x="300100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000"/>
              <a:buChar char="●"/>
            </a:pPr>
            <a:r>
              <a:rPr lang="en" sz="2000">
                <a:solidFill>
                  <a:srgbClr val="FF9900"/>
                </a:solidFill>
              </a:rPr>
              <a:t>Census Data</a:t>
            </a:r>
            <a:endParaRPr sz="20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Population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Male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Non-Hispanic Black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Hispanic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Foreign born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Aged 15-24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&lt;High School Diploma (age 25+)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Population Employed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Unemployment Rate   (age 16+)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% of People in Poverty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5" name="Google Shape;295;p45"/>
          <p:cNvSpPr txBox="1"/>
          <p:nvPr>
            <p:ph idx="2" type="body"/>
          </p:nvPr>
        </p:nvSpPr>
        <p:spPr>
          <a:xfrm>
            <a:off x="4820825" y="51950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2800"/>
              <a:buChar char="●"/>
            </a:pPr>
            <a:r>
              <a:rPr lang="en" sz="2800">
                <a:solidFill>
                  <a:srgbClr val="FF9900"/>
                </a:solidFill>
              </a:rPr>
              <a:t>State Governor Data</a:t>
            </a:r>
            <a:endParaRPr sz="2800">
              <a:solidFill>
                <a:srgbClr val="FF9900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Char char="○"/>
            </a:pPr>
            <a:r>
              <a:rPr lang="en" sz="2000">
                <a:solidFill>
                  <a:srgbClr val="FFFFFF"/>
                </a:solidFill>
              </a:rPr>
              <a:t>Binary: Republican Governor or not</a:t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296" name="Google Shape;296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02" name="Google Shape;30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03" name="Google Shape;303;p46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-0.555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0.210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-7.2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170,304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4" name="Google Shape;304;p46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0" name="Google Shape;310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1" name="Google Shape;311;p47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-0.100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0.082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38,049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18" name="Google Shape;318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19" name="Google Shape;319;p48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-0.073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0.053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0.019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22,694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8,959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0" name="Google Shape;320;p48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National data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26" name="Google Shape;326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27" name="Google Shape;327;p49"/>
          <p:cNvGraphicFramePr/>
          <p:nvPr/>
        </p:nvGraphicFramePr>
        <p:xfrm>
          <a:off x="106125" y="87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828800"/>
                <a:gridCol w="1828800"/>
                <a:gridCol w="1828800"/>
                <a:gridCol w="1759275"/>
                <a:gridCol w="1742675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-0.555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-0.100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-0.073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-0.010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0.210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0.082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0.053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0.019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[-0.996, -0.144]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[-0.262, 0.061]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999999"/>
                          </a:solidFill>
                        </a:rPr>
                        <a:t>[-0.178, 0.031]</a:t>
                      </a:r>
                      <a:endParaRPr sz="19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rgbClr val="FFFFFF"/>
                          </a:solidFill>
                        </a:rPr>
                        <a:t>[-0.048, 0.028]</a:t>
                      </a:r>
                      <a:endParaRPr sz="19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-7.2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[-12.95, -1.87]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-1.3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[-3.41, 0.79]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-1.0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[-2.31, 0.40]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[-0.62, 0.36]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mean(y)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170,304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38,049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999999"/>
                          </a:solidFill>
                        </a:rPr>
                        <a:t>22,694</a:t>
                      </a:r>
                      <a:endParaRPr sz="2000">
                        <a:solidFill>
                          <a:srgbClr val="99999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8,959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28" name="Google Shape;328;p49"/>
          <p:cNvSpPr txBox="1"/>
          <p:nvPr>
            <p:ph idx="12" type="sldNum"/>
          </p:nvPr>
        </p:nvSpPr>
        <p:spPr>
          <a:xfrm>
            <a:off x="8595308" y="48697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More cops, fewer prisoners?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34" name="Google Shape;334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Little evidence that police increase incarceration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</a:rPr>
              <a:t>Police very unlikely to have been a driver of mass incarceration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If anything, perhaps a small moderating effect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en" sz="2000">
                <a:solidFill>
                  <a:schemeClr val="dk1"/>
                </a:solidFill>
              </a:rPr>
              <a:t>Only looks at prisons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</a:endParaRPr>
          </a:p>
        </p:txBody>
      </p:sp>
      <p:sp>
        <p:nvSpPr>
          <p:cNvPr id="335" name="Google Shape;3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Relevance to RTI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Cleans and c</a:t>
            </a:r>
            <a:r>
              <a:rPr lang="en">
                <a:solidFill>
                  <a:srgbClr val="FFFFFF"/>
                </a:solidFill>
              </a:rPr>
              <a:t>ombines several complex datasets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Makes complicated data easily available</a:t>
            </a:r>
            <a:endParaRPr>
              <a:solidFill>
                <a:srgbClr val="FFFFF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Char char="○"/>
            </a:pPr>
            <a:r>
              <a:rPr lang="en">
                <a:solidFill>
                  <a:srgbClr val="FFFFFF"/>
                </a:solidFill>
              </a:rPr>
              <a:t>U.S. Census ASPEP data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Makes public dashboard to show data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Broad research interests with data focus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Research Topics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 Prevention Through Environmental Design (CPTED)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Domestic Violence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600"/>
              <a:buChar char="○"/>
            </a:pPr>
            <a:r>
              <a:rPr lang="en" sz="1600">
                <a:solidFill>
                  <a:srgbClr val="FF9900"/>
                </a:solidFill>
              </a:rPr>
              <a:t>Police and incarceration</a:t>
            </a:r>
            <a:endParaRPr sz="1600">
              <a:solidFill>
                <a:srgbClr val="FF99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Data Focus</a:t>
            </a:r>
            <a:endParaRPr>
              <a:solidFill>
                <a:srgbClr val="FF9900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public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Make data accessible to the public</a:t>
            </a:r>
            <a:endParaRPr sz="1600">
              <a:solidFill>
                <a:srgbClr val="FFFFFF"/>
              </a:solidFill>
            </a:endParaRPr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More Cops, </a:t>
            </a:r>
            <a:endParaRPr i="1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FF9900"/>
                </a:solidFill>
              </a:rPr>
              <a:t>Fewer Prisoners?</a:t>
            </a:r>
            <a:endParaRPr i="1">
              <a:solidFill>
                <a:srgbClr val="FF9900"/>
              </a:solidFill>
            </a:endParaRPr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Jacob Kaplan and Aaron Chalfin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Department of Criminology</a:t>
            </a:r>
            <a:endParaRPr sz="2200">
              <a:solidFill>
                <a:srgbClr val="FFFFF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FFFF"/>
                </a:solidFill>
              </a:rPr>
              <a:t>University of Pennsylvania</a:t>
            </a:r>
            <a:endParaRPr sz="2200">
              <a:solidFill>
                <a:srgbClr val="FFFFFF"/>
              </a:solidFill>
            </a:endParaRPr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Effect of $10,000 additional dollars on police payroll - California counties (2SLS Results)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356" name="Google Shape;356;p53"/>
          <p:cNvGraphicFramePr/>
          <p:nvPr/>
        </p:nvGraphicFramePr>
        <p:xfrm>
          <a:off x="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{1A6FD445-E992-4342-ACCB-587C952F8B59}</a:tableStyleId>
              </a:tblPr>
              <a:tblGrid>
                <a:gridCol w="1828800"/>
                <a:gridCol w="1828800"/>
                <a:gridCol w="1828800"/>
                <a:gridCol w="1828800"/>
                <a:gridCol w="1828800"/>
              </a:tblGrid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Index Crimes Arrests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Expected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Actual Prison Spells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𝛽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-0.260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-0.133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-0.091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-0.038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Se(𝛽)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0.163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0.101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0.071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0.031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[-0.581, 0.060]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[-0.331, 0.065]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[-0.229, 0.048]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[-0.098, 0.023]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651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Effect per officer [CI]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-3.4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[-7.56, 0.78]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-1.7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[-4.30, 0.85]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-1.2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[-2.98, 0.62]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-0.5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solidFill>
                            <a:srgbClr val="FFFFFF"/>
                          </a:solidFill>
                        </a:rPr>
                        <a:t>[-1.27, 0.30]</a:t>
                      </a:r>
                      <a:endParaRPr sz="20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4"/>
          <p:cNvSpPr txBox="1"/>
          <p:nvPr>
            <p:ph type="title"/>
          </p:nvPr>
        </p:nvSpPr>
        <p:spPr>
          <a:xfrm>
            <a:off x="15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First Stage Relationship Between Police and Firefighter Expenditures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363" name="Google Shape;363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4" name="Google Shape;364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5975" y="1004650"/>
            <a:ext cx="5865750" cy="413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Making crime data more accessible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Common problems with crime data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Each year in a separate file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Hard to access format </a:t>
            </a:r>
            <a:endParaRPr sz="1600">
              <a:solidFill>
                <a:srgbClr val="FFFFFF"/>
              </a:solidFill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■"/>
            </a:pPr>
            <a:r>
              <a:rPr lang="en" sz="1600">
                <a:solidFill>
                  <a:srgbClr val="FFFFFF"/>
                </a:solidFill>
              </a:rPr>
              <a:t>fixed-width text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Data in a PDF file</a:t>
            </a:r>
            <a:endParaRPr sz="16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My contributions </a:t>
            </a:r>
            <a:endParaRPr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Clean and combine all UCR data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R package: asciiSetupReader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Scrape data from PDFs</a:t>
            </a:r>
            <a:endParaRPr sz="1600">
              <a:solidFill>
                <a:srgbClr val="FFFFFF"/>
              </a:solidFill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Char char="○"/>
            </a:pPr>
            <a:r>
              <a:rPr lang="en" sz="1600">
                <a:solidFill>
                  <a:srgbClr val="FFFFFF"/>
                </a:solidFill>
              </a:rPr>
              <a:t>Crimedatatool.com: Data dashboard</a:t>
            </a:r>
            <a:endParaRPr sz="1600">
              <a:solidFill>
                <a:srgbClr val="FFFFFF"/>
              </a:solidFill>
            </a:endParaRPr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775" y="1132275"/>
            <a:ext cx="4374825" cy="35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Prisons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Prisoner Statistics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Crimedatatool.com lets users easily visualize data	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155125" y="1132275"/>
            <a:ext cx="375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UCR</a:t>
            </a:r>
            <a:endParaRPr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Crimes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Arrests</a:t>
            </a:r>
            <a:endParaRPr sz="1800">
              <a:solidFill>
                <a:srgbClr val="FFFFFF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Police</a:t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Alcohol Consumption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>
                <a:solidFill>
                  <a:srgbClr val="FFFFFF"/>
                </a:solidFill>
              </a:rPr>
              <a:t>CDC Cause-of-Death</a:t>
            </a:r>
            <a:endParaRPr>
              <a:solidFill>
                <a:srgbClr val="FFFF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">
                <a:solidFill>
                  <a:srgbClr val="FF9900"/>
                </a:solidFill>
              </a:rPr>
              <a:t>Prisons</a:t>
            </a:r>
            <a:endParaRPr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○"/>
            </a:pPr>
            <a:r>
              <a:rPr lang="en" sz="1800">
                <a:solidFill>
                  <a:srgbClr val="FF9900"/>
                </a:solidFill>
              </a:rPr>
              <a:t>National Prisoner Statistics</a:t>
            </a:r>
            <a:endParaRPr sz="1800">
              <a:solidFill>
                <a:srgbClr val="FF9900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○"/>
            </a:pPr>
            <a:r>
              <a:rPr lang="en" sz="1800">
                <a:solidFill>
                  <a:srgbClr val="FFFFFF"/>
                </a:solidFill>
              </a:rPr>
              <a:t>National Corrections Reporting Program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4725" y="931050"/>
            <a:ext cx="5229274" cy="412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38122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</a:rPr>
              <a:t>Users can select what data to graph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1925" y="572700"/>
            <a:ext cx="2375475" cy="43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