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23"/>
  </p:notesMasterIdLst>
  <p:sldIdLst>
    <p:sldId id="256" r:id="rId3"/>
    <p:sldId id="339" r:id="rId4"/>
    <p:sldId id="338" r:id="rId5"/>
    <p:sldId id="257" r:id="rId6"/>
    <p:sldId id="259" r:id="rId7"/>
    <p:sldId id="345" r:id="rId8"/>
    <p:sldId id="344" r:id="rId9"/>
    <p:sldId id="260" r:id="rId10"/>
    <p:sldId id="261" r:id="rId11"/>
    <p:sldId id="262" r:id="rId12"/>
    <p:sldId id="263" r:id="rId13"/>
    <p:sldId id="354" r:id="rId14"/>
    <p:sldId id="353" r:id="rId15"/>
    <p:sldId id="358" r:id="rId16"/>
    <p:sldId id="359" r:id="rId17"/>
    <p:sldId id="360" r:id="rId18"/>
    <p:sldId id="361" r:id="rId19"/>
    <p:sldId id="265" r:id="rId20"/>
    <p:sldId id="266" r:id="rId21"/>
    <p:sldId id="355" r:id="rId22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90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718" autoAdjust="0"/>
    <p:restoredTop sz="94723"/>
  </p:normalViewPr>
  <p:slideViewPr>
    <p:cSldViewPr snapToGrid="0" snapToObjects="1">
      <p:cViewPr varScale="1">
        <p:scale>
          <a:sx n="106" d="100"/>
          <a:sy n="106" d="100"/>
        </p:scale>
        <p:origin x="10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7796474-3422-416D-A248-F96787A06FED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9D63EE3-E9B0-46B0-AF32-E47145477C7A}">
      <dgm:prSet/>
      <dgm:spPr/>
      <dgm:t>
        <a:bodyPr/>
        <a:lstStyle/>
        <a:p>
          <a:r>
            <a:rPr kumimoji="1" lang="en-US" dirty="0"/>
            <a:t>Project Overview</a:t>
          </a:r>
          <a:endParaRPr lang="en-US" dirty="0"/>
        </a:p>
      </dgm:t>
    </dgm:pt>
    <dgm:pt modelId="{EFF79526-D1E8-42A7-964D-C4929FEE8A63}" type="parTrans" cxnId="{D37C56B6-4710-44E0-9C9A-0AAE567A0152}">
      <dgm:prSet/>
      <dgm:spPr/>
      <dgm:t>
        <a:bodyPr/>
        <a:lstStyle/>
        <a:p>
          <a:endParaRPr lang="en-US"/>
        </a:p>
      </dgm:t>
    </dgm:pt>
    <dgm:pt modelId="{B18E3F3F-0A1A-487A-9F55-B4110E383E96}" type="sibTrans" cxnId="{D37C56B6-4710-44E0-9C9A-0AAE567A0152}">
      <dgm:prSet/>
      <dgm:spPr/>
      <dgm:t>
        <a:bodyPr/>
        <a:lstStyle/>
        <a:p>
          <a:endParaRPr lang="en-US"/>
        </a:p>
      </dgm:t>
    </dgm:pt>
    <dgm:pt modelId="{DFD41C43-91FC-43BA-861B-701370FEED7F}">
      <dgm:prSet/>
      <dgm:spPr/>
      <dgm:t>
        <a:bodyPr/>
        <a:lstStyle/>
        <a:p>
          <a:r>
            <a:rPr kumimoji="1" lang="en-US" dirty="0"/>
            <a:t>What is the problem</a:t>
          </a:r>
          <a:endParaRPr lang="en-US" dirty="0"/>
        </a:p>
      </dgm:t>
    </dgm:pt>
    <dgm:pt modelId="{1CB2A591-C36A-4497-BD4E-AA4A714F224D}" type="parTrans" cxnId="{18D9C2C9-BB16-4790-81AA-F036F54C0F38}">
      <dgm:prSet/>
      <dgm:spPr/>
      <dgm:t>
        <a:bodyPr/>
        <a:lstStyle/>
        <a:p>
          <a:endParaRPr lang="en-US"/>
        </a:p>
      </dgm:t>
    </dgm:pt>
    <dgm:pt modelId="{9B280161-AC0E-4C70-81C8-0CC508526FF1}" type="sibTrans" cxnId="{18D9C2C9-BB16-4790-81AA-F036F54C0F38}">
      <dgm:prSet/>
      <dgm:spPr/>
      <dgm:t>
        <a:bodyPr/>
        <a:lstStyle/>
        <a:p>
          <a:endParaRPr lang="en-US"/>
        </a:p>
      </dgm:t>
    </dgm:pt>
    <dgm:pt modelId="{CB8E14DC-61A3-4A8E-BEFA-5C3FAF19DD4E}">
      <dgm:prSet/>
      <dgm:spPr/>
      <dgm:t>
        <a:bodyPr/>
        <a:lstStyle/>
        <a:p>
          <a:r>
            <a:rPr kumimoji="1" lang="en-US" dirty="0"/>
            <a:t>What is needed </a:t>
          </a:r>
          <a:endParaRPr lang="en-US" dirty="0"/>
        </a:p>
      </dgm:t>
    </dgm:pt>
    <dgm:pt modelId="{10221933-E6A0-4D35-BE86-E45DD377E3E2}" type="parTrans" cxnId="{4106FE85-B4D4-4BBB-89CE-EACD0139D439}">
      <dgm:prSet/>
      <dgm:spPr/>
      <dgm:t>
        <a:bodyPr/>
        <a:lstStyle/>
        <a:p>
          <a:endParaRPr lang="en-US"/>
        </a:p>
      </dgm:t>
    </dgm:pt>
    <dgm:pt modelId="{C75BF1BA-43D1-4814-827B-A7556EF15D13}" type="sibTrans" cxnId="{4106FE85-B4D4-4BBB-89CE-EACD0139D439}">
      <dgm:prSet/>
      <dgm:spPr/>
      <dgm:t>
        <a:bodyPr/>
        <a:lstStyle/>
        <a:p>
          <a:endParaRPr lang="en-US"/>
        </a:p>
      </dgm:t>
    </dgm:pt>
    <dgm:pt modelId="{A27ED9EA-8999-4141-B792-477601EF2B54}">
      <dgm:prSet/>
      <dgm:spPr/>
      <dgm:t>
        <a:bodyPr/>
        <a:lstStyle/>
        <a:p>
          <a:r>
            <a:rPr kumimoji="1" lang="en-US" dirty="0"/>
            <a:t>What is our solution</a:t>
          </a:r>
          <a:endParaRPr lang="en-US" dirty="0"/>
        </a:p>
      </dgm:t>
    </dgm:pt>
    <dgm:pt modelId="{DC820728-BF81-4542-AD2B-7011DBE0EE7C}" type="parTrans" cxnId="{4544F39B-C803-477D-8EE1-1B588E2700C5}">
      <dgm:prSet/>
      <dgm:spPr/>
      <dgm:t>
        <a:bodyPr/>
        <a:lstStyle/>
        <a:p>
          <a:endParaRPr lang="en-US"/>
        </a:p>
      </dgm:t>
    </dgm:pt>
    <dgm:pt modelId="{4E8B943E-2E95-4207-9DDF-DA2A153DA00D}" type="sibTrans" cxnId="{4544F39B-C803-477D-8EE1-1B588E2700C5}">
      <dgm:prSet/>
      <dgm:spPr/>
      <dgm:t>
        <a:bodyPr/>
        <a:lstStyle/>
        <a:p>
          <a:endParaRPr lang="en-US"/>
        </a:p>
      </dgm:t>
    </dgm:pt>
    <dgm:pt modelId="{C02C9480-98B4-4862-8E79-7CABF006E0B0}">
      <dgm:prSet/>
      <dgm:spPr/>
      <dgm:t>
        <a:bodyPr/>
        <a:lstStyle/>
        <a:p>
          <a:r>
            <a:rPr kumimoji="1" lang="en-US"/>
            <a:t>How it works</a:t>
          </a:r>
          <a:endParaRPr lang="en-US"/>
        </a:p>
      </dgm:t>
    </dgm:pt>
    <dgm:pt modelId="{283CF178-6D53-48DB-894B-4AF790E748BE}" type="parTrans" cxnId="{6542DDB2-B363-4E3C-9B66-101F77D921B9}">
      <dgm:prSet/>
      <dgm:spPr/>
      <dgm:t>
        <a:bodyPr/>
        <a:lstStyle/>
        <a:p>
          <a:endParaRPr lang="en-US"/>
        </a:p>
      </dgm:t>
    </dgm:pt>
    <dgm:pt modelId="{BB01EEF3-4885-47B3-89F3-62CC7FC18629}" type="sibTrans" cxnId="{6542DDB2-B363-4E3C-9B66-101F77D921B9}">
      <dgm:prSet/>
      <dgm:spPr/>
      <dgm:t>
        <a:bodyPr/>
        <a:lstStyle/>
        <a:p>
          <a:endParaRPr lang="en-US"/>
        </a:p>
      </dgm:t>
    </dgm:pt>
    <dgm:pt modelId="{00B35515-022E-4B7B-A74E-1F227DEA6826}">
      <dgm:prSet/>
      <dgm:spPr/>
      <dgm:t>
        <a:bodyPr/>
        <a:lstStyle/>
        <a:p>
          <a:r>
            <a:rPr kumimoji="1" lang="en-US" dirty="0"/>
            <a:t>Why it is efficient</a:t>
          </a:r>
          <a:endParaRPr lang="en-US" dirty="0"/>
        </a:p>
      </dgm:t>
    </dgm:pt>
    <dgm:pt modelId="{1B875868-928C-4E21-99F9-99029AA4AFAE}" type="parTrans" cxnId="{78B6FE7E-2BB4-4098-9F3F-DE8E5A492B75}">
      <dgm:prSet/>
      <dgm:spPr/>
      <dgm:t>
        <a:bodyPr/>
        <a:lstStyle/>
        <a:p>
          <a:endParaRPr lang="en-US"/>
        </a:p>
      </dgm:t>
    </dgm:pt>
    <dgm:pt modelId="{52BF72CC-2642-43A9-9F3F-F1B068EA8215}" type="sibTrans" cxnId="{78B6FE7E-2BB4-4098-9F3F-DE8E5A492B75}">
      <dgm:prSet/>
      <dgm:spPr/>
      <dgm:t>
        <a:bodyPr/>
        <a:lstStyle/>
        <a:p>
          <a:endParaRPr lang="en-US"/>
        </a:p>
      </dgm:t>
    </dgm:pt>
    <dgm:pt modelId="{5CE9BC2B-EA3F-4D7D-802D-1514724C799F}">
      <dgm:prSet/>
      <dgm:spPr/>
      <dgm:t>
        <a:bodyPr/>
        <a:lstStyle/>
        <a:p>
          <a:r>
            <a:rPr kumimoji="1" lang="en-US"/>
            <a:t>Who we are</a:t>
          </a:r>
          <a:endParaRPr lang="en-US"/>
        </a:p>
      </dgm:t>
    </dgm:pt>
    <dgm:pt modelId="{664AB0F1-58EE-4636-A36D-51336A446C43}" type="parTrans" cxnId="{45112F3E-CCD4-488D-9333-2DAFD5CC0285}">
      <dgm:prSet/>
      <dgm:spPr/>
      <dgm:t>
        <a:bodyPr/>
        <a:lstStyle/>
        <a:p>
          <a:endParaRPr lang="en-US"/>
        </a:p>
      </dgm:t>
    </dgm:pt>
    <dgm:pt modelId="{E2F8B787-47A3-4E1C-AF9D-78E561238022}" type="sibTrans" cxnId="{45112F3E-CCD4-488D-9333-2DAFD5CC0285}">
      <dgm:prSet/>
      <dgm:spPr/>
      <dgm:t>
        <a:bodyPr/>
        <a:lstStyle/>
        <a:p>
          <a:endParaRPr lang="en-US"/>
        </a:p>
      </dgm:t>
    </dgm:pt>
    <dgm:pt modelId="{FD0B1E66-BE11-4152-8233-DA735B7E8BC9}">
      <dgm:prSet/>
      <dgm:spPr/>
      <dgm:t>
        <a:bodyPr/>
        <a:lstStyle/>
        <a:p>
          <a:r>
            <a:rPr kumimoji="1" lang="en-US" dirty="0"/>
            <a:t>Future works</a:t>
          </a:r>
          <a:endParaRPr lang="en-US" dirty="0"/>
        </a:p>
      </dgm:t>
    </dgm:pt>
    <dgm:pt modelId="{386F6686-889E-45FD-AB53-27FD7C8A05DD}" type="parTrans" cxnId="{1D12D869-6E1B-41D7-9511-1C0A1FCFBADB}">
      <dgm:prSet/>
      <dgm:spPr/>
      <dgm:t>
        <a:bodyPr/>
        <a:lstStyle/>
        <a:p>
          <a:endParaRPr lang="en-US"/>
        </a:p>
      </dgm:t>
    </dgm:pt>
    <dgm:pt modelId="{87F48215-C179-4281-B8BD-92C223C1A732}" type="sibTrans" cxnId="{1D12D869-6E1B-41D7-9511-1C0A1FCFBADB}">
      <dgm:prSet/>
      <dgm:spPr/>
      <dgm:t>
        <a:bodyPr/>
        <a:lstStyle/>
        <a:p>
          <a:endParaRPr lang="en-US"/>
        </a:p>
      </dgm:t>
    </dgm:pt>
    <dgm:pt modelId="{131ED13D-CF36-0643-89B2-86C68031CB93}" type="pres">
      <dgm:prSet presAssocID="{27796474-3422-416D-A248-F96787A06FED}" presName="vert0" presStyleCnt="0">
        <dgm:presLayoutVars>
          <dgm:dir/>
          <dgm:animOne val="branch"/>
          <dgm:animLvl val="lvl"/>
        </dgm:presLayoutVars>
      </dgm:prSet>
      <dgm:spPr/>
    </dgm:pt>
    <dgm:pt modelId="{655B3F60-53CD-FD4C-B71F-43B64B7137F4}" type="pres">
      <dgm:prSet presAssocID="{29D63EE3-E9B0-46B0-AF32-E47145477C7A}" presName="thickLine" presStyleLbl="alignNode1" presStyleIdx="0" presStyleCnt="8"/>
      <dgm:spPr/>
    </dgm:pt>
    <dgm:pt modelId="{E88E037B-7C47-6441-8F67-81FA3956045D}" type="pres">
      <dgm:prSet presAssocID="{29D63EE3-E9B0-46B0-AF32-E47145477C7A}" presName="horz1" presStyleCnt="0"/>
      <dgm:spPr/>
    </dgm:pt>
    <dgm:pt modelId="{96A2E504-E0C8-8644-BC6F-D8259122DADA}" type="pres">
      <dgm:prSet presAssocID="{29D63EE3-E9B0-46B0-AF32-E47145477C7A}" presName="tx1" presStyleLbl="revTx" presStyleIdx="0" presStyleCnt="8"/>
      <dgm:spPr/>
    </dgm:pt>
    <dgm:pt modelId="{0AA7D7C7-F68B-184E-94E1-2B9E36A7FCDA}" type="pres">
      <dgm:prSet presAssocID="{29D63EE3-E9B0-46B0-AF32-E47145477C7A}" presName="vert1" presStyleCnt="0"/>
      <dgm:spPr/>
    </dgm:pt>
    <dgm:pt modelId="{5F11BE61-2188-654E-A1B0-826AD02CFB1E}" type="pres">
      <dgm:prSet presAssocID="{DFD41C43-91FC-43BA-861B-701370FEED7F}" presName="thickLine" presStyleLbl="alignNode1" presStyleIdx="1" presStyleCnt="8"/>
      <dgm:spPr/>
    </dgm:pt>
    <dgm:pt modelId="{90C21917-6625-3444-B943-7AD34E444EC2}" type="pres">
      <dgm:prSet presAssocID="{DFD41C43-91FC-43BA-861B-701370FEED7F}" presName="horz1" presStyleCnt="0"/>
      <dgm:spPr/>
    </dgm:pt>
    <dgm:pt modelId="{7F634A38-DC4D-944A-8C7E-992EB45F127D}" type="pres">
      <dgm:prSet presAssocID="{DFD41C43-91FC-43BA-861B-701370FEED7F}" presName="tx1" presStyleLbl="revTx" presStyleIdx="1" presStyleCnt="8"/>
      <dgm:spPr/>
    </dgm:pt>
    <dgm:pt modelId="{67CD574B-7E20-DA4C-BF96-B03013E8B1F2}" type="pres">
      <dgm:prSet presAssocID="{DFD41C43-91FC-43BA-861B-701370FEED7F}" presName="vert1" presStyleCnt="0"/>
      <dgm:spPr/>
    </dgm:pt>
    <dgm:pt modelId="{ED4144CB-86F8-BD42-A608-F26A5F38FDE1}" type="pres">
      <dgm:prSet presAssocID="{CB8E14DC-61A3-4A8E-BEFA-5C3FAF19DD4E}" presName="thickLine" presStyleLbl="alignNode1" presStyleIdx="2" presStyleCnt="8"/>
      <dgm:spPr/>
    </dgm:pt>
    <dgm:pt modelId="{159412C7-190C-DE47-BBF8-A51DF5F0E40C}" type="pres">
      <dgm:prSet presAssocID="{CB8E14DC-61A3-4A8E-BEFA-5C3FAF19DD4E}" presName="horz1" presStyleCnt="0"/>
      <dgm:spPr/>
    </dgm:pt>
    <dgm:pt modelId="{138DAE1A-3719-1641-8FD6-2676BC02A527}" type="pres">
      <dgm:prSet presAssocID="{CB8E14DC-61A3-4A8E-BEFA-5C3FAF19DD4E}" presName="tx1" presStyleLbl="revTx" presStyleIdx="2" presStyleCnt="8"/>
      <dgm:spPr/>
    </dgm:pt>
    <dgm:pt modelId="{3A7224F8-55BB-EB47-9C49-BF34E9391A22}" type="pres">
      <dgm:prSet presAssocID="{CB8E14DC-61A3-4A8E-BEFA-5C3FAF19DD4E}" presName="vert1" presStyleCnt="0"/>
      <dgm:spPr/>
    </dgm:pt>
    <dgm:pt modelId="{797B0DD4-5398-8D42-BE02-0D0DCBADCDFC}" type="pres">
      <dgm:prSet presAssocID="{A27ED9EA-8999-4141-B792-477601EF2B54}" presName="thickLine" presStyleLbl="alignNode1" presStyleIdx="3" presStyleCnt="8"/>
      <dgm:spPr/>
    </dgm:pt>
    <dgm:pt modelId="{4F85B94A-DB0C-C64B-BF95-004751A33D30}" type="pres">
      <dgm:prSet presAssocID="{A27ED9EA-8999-4141-B792-477601EF2B54}" presName="horz1" presStyleCnt="0"/>
      <dgm:spPr/>
    </dgm:pt>
    <dgm:pt modelId="{BB2891E2-0ED7-2646-ACEF-9DAA1B851FDD}" type="pres">
      <dgm:prSet presAssocID="{A27ED9EA-8999-4141-B792-477601EF2B54}" presName="tx1" presStyleLbl="revTx" presStyleIdx="3" presStyleCnt="8"/>
      <dgm:spPr/>
    </dgm:pt>
    <dgm:pt modelId="{E23D5A28-32E2-8F4F-BC9B-AE0300F06970}" type="pres">
      <dgm:prSet presAssocID="{A27ED9EA-8999-4141-B792-477601EF2B54}" presName="vert1" presStyleCnt="0"/>
      <dgm:spPr/>
    </dgm:pt>
    <dgm:pt modelId="{A858DF8C-FA71-8C44-BA20-C26064EF5A7D}" type="pres">
      <dgm:prSet presAssocID="{C02C9480-98B4-4862-8E79-7CABF006E0B0}" presName="thickLine" presStyleLbl="alignNode1" presStyleIdx="4" presStyleCnt="8"/>
      <dgm:spPr/>
    </dgm:pt>
    <dgm:pt modelId="{F12F44B9-538B-C44E-B7AD-D10E032E8A81}" type="pres">
      <dgm:prSet presAssocID="{C02C9480-98B4-4862-8E79-7CABF006E0B0}" presName="horz1" presStyleCnt="0"/>
      <dgm:spPr/>
    </dgm:pt>
    <dgm:pt modelId="{4081B82C-3E53-3C4A-8966-3727042DA644}" type="pres">
      <dgm:prSet presAssocID="{C02C9480-98B4-4862-8E79-7CABF006E0B0}" presName="tx1" presStyleLbl="revTx" presStyleIdx="4" presStyleCnt="8"/>
      <dgm:spPr/>
    </dgm:pt>
    <dgm:pt modelId="{7D4086C0-16D8-D040-A3DD-0E9FC7A8DA5C}" type="pres">
      <dgm:prSet presAssocID="{C02C9480-98B4-4862-8E79-7CABF006E0B0}" presName="vert1" presStyleCnt="0"/>
      <dgm:spPr/>
    </dgm:pt>
    <dgm:pt modelId="{34210592-F797-9E4B-A591-B0967F941724}" type="pres">
      <dgm:prSet presAssocID="{00B35515-022E-4B7B-A74E-1F227DEA6826}" presName="thickLine" presStyleLbl="alignNode1" presStyleIdx="5" presStyleCnt="8"/>
      <dgm:spPr/>
    </dgm:pt>
    <dgm:pt modelId="{FA8A9AA9-7241-A94D-BB95-D752B9D2C658}" type="pres">
      <dgm:prSet presAssocID="{00B35515-022E-4B7B-A74E-1F227DEA6826}" presName="horz1" presStyleCnt="0"/>
      <dgm:spPr/>
    </dgm:pt>
    <dgm:pt modelId="{0511A026-4635-4446-BFAB-73C27D7A08DD}" type="pres">
      <dgm:prSet presAssocID="{00B35515-022E-4B7B-A74E-1F227DEA6826}" presName="tx1" presStyleLbl="revTx" presStyleIdx="5" presStyleCnt="8"/>
      <dgm:spPr/>
    </dgm:pt>
    <dgm:pt modelId="{3BA9F78C-F868-6D4C-A29B-A9237999C155}" type="pres">
      <dgm:prSet presAssocID="{00B35515-022E-4B7B-A74E-1F227DEA6826}" presName="vert1" presStyleCnt="0"/>
      <dgm:spPr/>
    </dgm:pt>
    <dgm:pt modelId="{41C3F91F-1F91-1842-AB41-076AC415DE9A}" type="pres">
      <dgm:prSet presAssocID="{5CE9BC2B-EA3F-4D7D-802D-1514724C799F}" presName="thickLine" presStyleLbl="alignNode1" presStyleIdx="6" presStyleCnt="8"/>
      <dgm:spPr/>
    </dgm:pt>
    <dgm:pt modelId="{B9E4F170-DD35-F844-ABA1-8FA9A3D2772E}" type="pres">
      <dgm:prSet presAssocID="{5CE9BC2B-EA3F-4D7D-802D-1514724C799F}" presName="horz1" presStyleCnt="0"/>
      <dgm:spPr/>
    </dgm:pt>
    <dgm:pt modelId="{D67371A9-8E71-3148-B7A6-A1BFBCFD9B21}" type="pres">
      <dgm:prSet presAssocID="{5CE9BC2B-EA3F-4D7D-802D-1514724C799F}" presName="tx1" presStyleLbl="revTx" presStyleIdx="6" presStyleCnt="8"/>
      <dgm:spPr/>
    </dgm:pt>
    <dgm:pt modelId="{6CFDF14A-458F-A34C-9688-71CC89222C6B}" type="pres">
      <dgm:prSet presAssocID="{5CE9BC2B-EA3F-4D7D-802D-1514724C799F}" presName="vert1" presStyleCnt="0"/>
      <dgm:spPr/>
    </dgm:pt>
    <dgm:pt modelId="{191C2D58-5134-6946-8B95-F455ACDC8610}" type="pres">
      <dgm:prSet presAssocID="{FD0B1E66-BE11-4152-8233-DA735B7E8BC9}" presName="thickLine" presStyleLbl="alignNode1" presStyleIdx="7" presStyleCnt="8"/>
      <dgm:spPr/>
    </dgm:pt>
    <dgm:pt modelId="{D81908C5-6DBA-604D-93AA-BEE2DD357F9E}" type="pres">
      <dgm:prSet presAssocID="{FD0B1E66-BE11-4152-8233-DA735B7E8BC9}" presName="horz1" presStyleCnt="0"/>
      <dgm:spPr/>
    </dgm:pt>
    <dgm:pt modelId="{79165998-102A-F947-B1FB-28236D07044F}" type="pres">
      <dgm:prSet presAssocID="{FD0B1E66-BE11-4152-8233-DA735B7E8BC9}" presName="tx1" presStyleLbl="revTx" presStyleIdx="7" presStyleCnt="8"/>
      <dgm:spPr/>
    </dgm:pt>
    <dgm:pt modelId="{E2422FD0-D669-8C4B-A3E5-3000F23A4A97}" type="pres">
      <dgm:prSet presAssocID="{FD0B1E66-BE11-4152-8233-DA735B7E8BC9}" presName="vert1" presStyleCnt="0"/>
      <dgm:spPr/>
    </dgm:pt>
  </dgm:ptLst>
  <dgm:cxnLst>
    <dgm:cxn modelId="{F6860B16-01CB-5945-A70E-758D1BDFAB68}" type="presOf" srcId="{DFD41C43-91FC-43BA-861B-701370FEED7F}" destId="{7F634A38-DC4D-944A-8C7E-992EB45F127D}" srcOrd="0" destOrd="0" presId="urn:microsoft.com/office/officeart/2008/layout/LinedList"/>
    <dgm:cxn modelId="{A7875523-0CA0-8043-B236-D110B53D6BFC}" type="presOf" srcId="{5CE9BC2B-EA3F-4D7D-802D-1514724C799F}" destId="{D67371A9-8E71-3148-B7A6-A1BFBCFD9B21}" srcOrd="0" destOrd="0" presId="urn:microsoft.com/office/officeart/2008/layout/LinedList"/>
    <dgm:cxn modelId="{41D47B36-91E4-7A40-8576-3984DC89983B}" type="presOf" srcId="{00B35515-022E-4B7B-A74E-1F227DEA6826}" destId="{0511A026-4635-4446-BFAB-73C27D7A08DD}" srcOrd="0" destOrd="0" presId="urn:microsoft.com/office/officeart/2008/layout/LinedList"/>
    <dgm:cxn modelId="{45112F3E-CCD4-488D-9333-2DAFD5CC0285}" srcId="{27796474-3422-416D-A248-F96787A06FED}" destId="{5CE9BC2B-EA3F-4D7D-802D-1514724C799F}" srcOrd="6" destOrd="0" parTransId="{664AB0F1-58EE-4636-A36D-51336A446C43}" sibTransId="{E2F8B787-47A3-4E1C-AF9D-78E561238022}"/>
    <dgm:cxn modelId="{6425DB68-21D0-4343-BEC4-05065C15C8A7}" type="presOf" srcId="{29D63EE3-E9B0-46B0-AF32-E47145477C7A}" destId="{96A2E504-E0C8-8644-BC6F-D8259122DADA}" srcOrd="0" destOrd="0" presId="urn:microsoft.com/office/officeart/2008/layout/LinedList"/>
    <dgm:cxn modelId="{1D12D869-6E1B-41D7-9511-1C0A1FCFBADB}" srcId="{27796474-3422-416D-A248-F96787A06FED}" destId="{FD0B1E66-BE11-4152-8233-DA735B7E8BC9}" srcOrd="7" destOrd="0" parTransId="{386F6686-889E-45FD-AB53-27FD7C8A05DD}" sibTransId="{87F48215-C179-4281-B8BD-92C223C1A732}"/>
    <dgm:cxn modelId="{BEAC0150-4E76-0D41-BFCB-FB74532E05E1}" type="presOf" srcId="{A27ED9EA-8999-4141-B792-477601EF2B54}" destId="{BB2891E2-0ED7-2646-ACEF-9DAA1B851FDD}" srcOrd="0" destOrd="0" presId="urn:microsoft.com/office/officeart/2008/layout/LinedList"/>
    <dgm:cxn modelId="{78B6FE7E-2BB4-4098-9F3F-DE8E5A492B75}" srcId="{27796474-3422-416D-A248-F96787A06FED}" destId="{00B35515-022E-4B7B-A74E-1F227DEA6826}" srcOrd="5" destOrd="0" parTransId="{1B875868-928C-4E21-99F9-99029AA4AFAE}" sibTransId="{52BF72CC-2642-43A9-9F3F-F1B068EA8215}"/>
    <dgm:cxn modelId="{4106FE85-B4D4-4BBB-89CE-EACD0139D439}" srcId="{27796474-3422-416D-A248-F96787A06FED}" destId="{CB8E14DC-61A3-4A8E-BEFA-5C3FAF19DD4E}" srcOrd="2" destOrd="0" parTransId="{10221933-E6A0-4D35-BE86-E45DD377E3E2}" sibTransId="{C75BF1BA-43D1-4814-827B-A7556EF15D13}"/>
    <dgm:cxn modelId="{A6A47098-DB93-8540-8E2A-AF552C41912E}" type="presOf" srcId="{C02C9480-98B4-4862-8E79-7CABF006E0B0}" destId="{4081B82C-3E53-3C4A-8966-3727042DA644}" srcOrd="0" destOrd="0" presId="urn:microsoft.com/office/officeart/2008/layout/LinedList"/>
    <dgm:cxn modelId="{4544F39B-C803-477D-8EE1-1B588E2700C5}" srcId="{27796474-3422-416D-A248-F96787A06FED}" destId="{A27ED9EA-8999-4141-B792-477601EF2B54}" srcOrd="3" destOrd="0" parTransId="{DC820728-BF81-4542-AD2B-7011DBE0EE7C}" sibTransId="{4E8B943E-2E95-4207-9DDF-DA2A153DA00D}"/>
    <dgm:cxn modelId="{6542DDB2-B363-4E3C-9B66-101F77D921B9}" srcId="{27796474-3422-416D-A248-F96787A06FED}" destId="{C02C9480-98B4-4862-8E79-7CABF006E0B0}" srcOrd="4" destOrd="0" parTransId="{283CF178-6D53-48DB-894B-4AF790E748BE}" sibTransId="{BB01EEF3-4885-47B3-89F3-62CC7FC18629}"/>
    <dgm:cxn modelId="{D37C56B6-4710-44E0-9C9A-0AAE567A0152}" srcId="{27796474-3422-416D-A248-F96787A06FED}" destId="{29D63EE3-E9B0-46B0-AF32-E47145477C7A}" srcOrd="0" destOrd="0" parTransId="{EFF79526-D1E8-42A7-964D-C4929FEE8A63}" sibTransId="{B18E3F3F-0A1A-487A-9F55-B4110E383E96}"/>
    <dgm:cxn modelId="{18D9C2C9-BB16-4790-81AA-F036F54C0F38}" srcId="{27796474-3422-416D-A248-F96787A06FED}" destId="{DFD41C43-91FC-43BA-861B-701370FEED7F}" srcOrd="1" destOrd="0" parTransId="{1CB2A591-C36A-4497-BD4E-AA4A714F224D}" sibTransId="{9B280161-AC0E-4C70-81C8-0CC508526FF1}"/>
    <dgm:cxn modelId="{713822E0-6C5C-8C40-B811-849121E5FD61}" type="presOf" srcId="{CB8E14DC-61A3-4A8E-BEFA-5C3FAF19DD4E}" destId="{138DAE1A-3719-1641-8FD6-2676BC02A527}" srcOrd="0" destOrd="0" presId="urn:microsoft.com/office/officeart/2008/layout/LinedList"/>
    <dgm:cxn modelId="{813E1DEF-DB2C-6043-A5DF-5BD49A5ECCEB}" type="presOf" srcId="{27796474-3422-416D-A248-F96787A06FED}" destId="{131ED13D-CF36-0643-89B2-86C68031CB93}" srcOrd="0" destOrd="0" presId="urn:microsoft.com/office/officeart/2008/layout/LinedList"/>
    <dgm:cxn modelId="{CA6535F4-2BB6-3D4E-8FE0-2A40A2B64D66}" type="presOf" srcId="{FD0B1E66-BE11-4152-8233-DA735B7E8BC9}" destId="{79165998-102A-F947-B1FB-28236D07044F}" srcOrd="0" destOrd="0" presId="urn:microsoft.com/office/officeart/2008/layout/LinedList"/>
    <dgm:cxn modelId="{24B5E99B-86A3-D340-8CFE-34178E64F165}" type="presParOf" srcId="{131ED13D-CF36-0643-89B2-86C68031CB93}" destId="{655B3F60-53CD-FD4C-B71F-43B64B7137F4}" srcOrd="0" destOrd="0" presId="urn:microsoft.com/office/officeart/2008/layout/LinedList"/>
    <dgm:cxn modelId="{26AF0EAB-A432-F44C-805A-EB1EE29CE808}" type="presParOf" srcId="{131ED13D-CF36-0643-89B2-86C68031CB93}" destId="{E88E037B-7C47-6441-8F67-81FA3956045D}" srcOrd="1" destOrd="0" presId="urn:microsoft.com/office/officeart/2008/layout/LinedList"/>
    <dgm:cxn modelId="{60F43C0E-B92E-FA49-B276-A0F1E834922D}" type="presParOf" srcId="{E88E037B-7C47-6441-8F67-81FA3956045D}" destId="{96A2E504-E0C8-8644-BC6F-D8259122DADA}" srcOrd="0" destOrd="0" presId="urn:microsoft.com/office/officeart/2008/layout/LinedList"/>
    <dgm:cxn modelId="{B6CBA0BF-1D61-6140-8746-93CEF7E77322}" type="presParOf" srcId="{E88E037B-7C47-6441-8F67-81FA3956045D}" destId="{0AA7D7C7-F68B-184E-94E1-2B9E36A7FCDA}" srcOrd="1" destOrd="0" presId="urn:microsoft.com/office/officeart/2008/layout/LinedList"/>
    <dgm:cxn modelId="{ED052A81-ABFD-AC4E-B6CB-C6808844772A}" type="presParOf" srcId="{131ED13D-CF36-0643-89B2-86C68031CB93}" destId="{5F11BE61-2188-654E-A1B0-826AD02CFB1E}" srcOrd="2" destOrd="0" presId="urn:microsoft.com/office/officeart/2008/layout/LinedList"/>
    <dgm:cxn modelId="{57369BCA-255E-8B40-A382-F7083EF52F99}" type="presParOf" srcId="{131ED13D-CF36-0643-89B2-86C68031CB93}" destId="{90C21917-6625-3444-B943-7AD34E444EC2}" srcOrd="3" destOrd="0" presId="urn:microsoft.com/office/officeart/2008/layout/LinedList"/>
    <dgm:cxn modelId="{D3F4B2A5-FF2F-2441-91CC-A519DDC93A5B}" type="presParOf" srcId="{90C21917-6625-3444-B943-7AD34E444EC2}" destId="{7F634A38-DC4D-944A-8C7E-992EB45F127D}" srcOrd="0" destOrd="0" presId="urn:microsoft.com/office/officeart/2008/layout/LinedList"/>
    <dgm:cxn modelId="{5694C852-2AAC-C746-BEC4-EE5E54AAD4FF}" type="presParOf" srcId="{90C21917-6625-3444-B943-7AD34E444EC2}" destId="{67CD574B-7E20-DA4C-BF96-B03013E8B1F2}" srcOrd="1" destOrd="0" presId="urn:microsoft.com/office/officeart/2008/layout/LinedList"/>
    <dgm:cxn modelId="{EC54894F-C336-8248-A888-24A5E45FC1F4}" type="presParOf" srcId="{131ED13D-CF36-0643-89B2-86C68031CB93}" destId="{ED4144CB-86F8-BD42-A608-F26A5F38FDE1}" srcOrd="4" destOrd="0" presId="urn:microsoft.com/office/officeart/2008/layout/LinedList"/>
    <dgm:cxn modelId="{1A47AEFC-8477-1347-B902-DEFAA8FA7B2E}" type="presParOf" srcId="{131ED13D-CF36-0643-89B2-86C68031CB93}" destId="{159412C7-190C-DE47-BBF8-A51DF5F0E40C}" srcOrd="5" destOrd="0" presId="urn:microsoft.com/office/officeart/2008/layout/LinedList"/>
    <dgm:cxn modelId="{211DCF41-C4AF-7E41-A8FF-63C68FF2E125}" type="presParOf" srcId="{159412C7-190C-DE47-BBF8-A51DF5F0E40C}" destId="{138DAE1A-3719-1641-8FD6-2676BC02A527}" srcOrd="0" destOrd="0" presId="urn:microsoft.com/office/officeart/2008/layout/LinedList"/>
    <dgm:cxn modelId="{23D7AF74-F449-9C4F-BE0C-60EB503FC540}" type="presParOf" srcId="{159412C7-190C-DE47-BBF8-A51DF5F0E40C}" destId="{3A7224F8-55BB-EB47-9C49-BF34E9391A22}" srcOrd="1" destOrd="0" presId="urn:microsoft.com/office/officeart/2008/layout/LinedList"/>
    <dgm:cxn modelId="{1C72722C-A3B4-B044-84EB-E4A718643ADE}" type="presParOf" srcId="{131ED13D-CF36-0643-89B2-86C68031CB93}" destId="{797B0DD4-5398-8D42-BE02-0D0DCBADCDFC}" srcOrd="6" destOrd="0" presId="urn:microsoft.com/office/officeart/2008/layout/LinedList"/>
    <dgm:cxn modelId="{D69295E2-B190-1F41-8638-706E6C8C13B6}" type="presParOf" srcId="{131ED13D-CF36-0643-89B2-86C68031CB93}" destId="{4F85B94A-DB0C-C64B-BF95-004751A33D30}" srcOrd="7" destOrd="0" presId="urn:microsoft.com/office/officeart/2008/layout/LinedList"/>
    <dgm:cxn modelId="{364C8A89-5CF4-734D-9A02-F5B58C9ADAE8}" type="presParOf" srcId="{4F85B94A-DB0C-C64B-BF95-004751A33D30}" destId="{BB2891E2-0ED7-2646-ACEF-9DAA1B851FDD}" srcOrd="0" destOrd="0" presId="urn:microsoft.com/office/officeart/2008/layout/LinedList"/>
    <dgm:cxn modelId="{EE45ED87-7F90-0B4C-ACD4-5EA87A0D5155}" type="presParOf" srcId="{4F85B94A-DB0C-C64B-BF95-004751A33D30}" destId="{E23D5A28-32E2-8F4F-BC9B-AE0300F06970}" srcOrd="1" destOrd="0" presId="urn:microsoft.com/office/officeart/2008/layout/LinedList"/>
    <dgm:cxn modelId="{812D31D8-3539-4946-9265-54B03C279524}" type="presParOf" srcId="{131ED13D-CF36-0643-89B2-86C68031CB93}" destId="{A858DF8C-FA71-8C44-BA20-C26064EF5A7D}" srcOrd="8" destOrd="0" presId="urn:microsoft.com/office/officeart/2008/layout/LinedList"/>
    <dgm:cxn modelId="{E732433C-049F-644A-97CD-48D3AE56F659}" type="presParOf" srcId="{131ED13D-CF36-0643-89B2-86C68031CB93}" destId="{F12F44B9-538B-C44E-B7AD-D10E032E8A81}" srcOrd="9" destOrd="0" presId="urn:microsoft.com/office/officeart/2008/layout/LinedList"/>
    <dgm:cxn modelId="{DF9E1039-C62D-9145-82CC-845059400D39}" type="presParOf" srcId="{F12F44B9-538B-C44E-B7AD-D10E032E8A81}" destId="{4081B82C-3E53-3C4A-8966-3727042DA644}" srcOrd="0" destOrd="0" presId="urn:microsoft.com/office/officeart/2008/layout/LinedList"/>
    <dgm:cxn modelId="{DCDFDD9B-6B3E-AB4A-8867-AF4326455676}" type="presParOf" srcId="{F12F44B9-538B-C44E-B7AD-D10E032E8A81}" destId="{7D4086C0-16D8-D040-A3DD-0E9FC7A8DA5C}" srcOrd="1" destOrd="0" presId="urn:microsoft.com/office/officeart/2008/layout/LinedList"/>
    <dgm:cxn modelId="{D563C45C-DACB-B64C-8E1F-9997A1FC0B20}" type="presParOf" srcId="{131ED13D-CF36-0643-89B2-86C68031CB93}" destId="{34210592-F797-9E4B-A591-B0967F941724}" srcOrd="10" destOrd="0" presId="urn:microsoft.com/office/officeart/2008/layout/LinedList"/>
    <dgm:cxn modelId="{B7F96426-8E41-6E4D-95AB-36B8EDED35F1}" type="presParOf" srcId="{131ED13D-CF36-0643-89B2-86C68031CB93}" destId="{FA8A9AA9-7241-A94D-BB95-D752B9D2C658}" srcOrd="11" destOrd="0" presId="urn:microsoft.com/office/officeart/2008/layout/LinedList"/>
    <dgm:cxn modelId="{3BCA42F4-7C14-2244-9A7C-78FD9148AD4E}" type="presParOf" srcId="{FA8A9AA9-7241-A94D-BB95-D752B9D2C658}" destId="{0511A026-4635-4446-BFAB-73C27D7A08DD}" srcOrd="0" destOrd="0" presId="urn:microsoft.com/office/officeart/2008/layout/LinedList"/>
    <dgm:cxn modelId="{963D561B-77F2-4D40-82A3-5142CCE1A488}" type="presParOf" srcId="{FA8A9AA9-7241-A94D-BB95-D752B9D2C658}" destId="{3BA9F78C-F868-6D4C-A29B-A9237999C155}" srcOrd="1" destOrd="0" presId="urn:microsoft.com/office/officeart/2008/layout/LinedList"/>
    <dgm:cxn modelId="{25DB7B6F-654A-8946-B48C-DFEF92AAF6AB}" type="presParOf" srcId="{131ED13D-CF36-0643-89B2-86C68031CB93}" destId="{41C3F91F-1F91-1842-AB41-076AC415DE9A}" srcOrd="12" destOrd="0" presId="urn:microsoft.com/office/officeart/2008/layout/LinedList"/>
    <dgm:cxn modelId="{AB44F6E3-DABD-9749-9539-53468A9BE8E9}" type="presParOf" srcId="{131ED13D-CF36-0643-89B2-86C68031CB93}" destId="{B9E4F170-DD35-F844-ABA1-8FA9A3D2772E}" srcOrd="13" destOrd="0" presId="urn:microsoft.com/office/officeart/2008/layout/LinedList"/>
    <dgm:cxn modelId="{E62AF92E-B7C3-5344-AF9A-50B3E0EF6A0D}" type="presParOf" srcId="{B9E4F170-DD35-F844-ABA1-8FA9A3D2772E}" destId="{D67371A9-8E71-3148-B7A6-A1BFBCFD9B21}" srcOrd="0" destOrd="0" presId="urn:microsoft.com/office/officeart/2008/layout/LinedList"/>
    <dgm:cxn modelId="{21603C89-CE35-5E48-84B8-CA03EF67AB54}" type="presParOf" srcId="{B9E4F170-DD35-F844-ABA1-8FA9A3D2772E}" destId="{6CFDF14A-458F-A34C-9688-71CC89222C6B}" srcOrd="1" destOrd="0" presId="urn:microsoft.com/office/officeart/2008/layout/LinedList"/>
    <dgm:cxn modelId="{C559F9C9-C5F6-E541-B796-A8CF6A1B1568}" type="presParOf" srcId="{131ED13D-CF36-0643-89B2-86C68031CB93}" destId="{191C2D58-5134-6946-8B95-F455ACDC8610}" srcOrd="14" destOrd="0" presId="urn:microsoft.com/office/officeart/2008/layout/LinedList"/>
    <dgm:cxn modelId="{24C89C15-9B57-D44D-838F-488B296413E9}" type="presParOf" srcId="{131ED13D-CF36-0643-89B2-86C68031CB93}" destId="{D81908C5-6DBA-604D-93AA-BEE2DD357F9E}" srcOrd="15" destOrd="0" presId="urn:microsoft.com/office/officeart/2008/layout/LinedList"/>
    <dgm:cxn modelId="{75040D84-4B12-DD4E-883F-0BD92931A468}" type="presParOf" srcId="{D81908C5-6DBA-604D-93AA-BEE2DD357F9E}" destId="{79165998-102A-F947-B1FB-28236D07044F}" srcOrd="0" destOrd="0" presId="urn:microsoft.com/office/officeart/2008/layout/LinedList"/>
    <dgm:cxn modelId="{28F48DF9-8B87-5447-BA78-E2F2B35DFD60}" type="presParOf" srcId="{D81908C5-6DBA-604D-93AA-BEE2DD357F9E}" destId="{E2422FD0-D669-8C4B-A3E5-3000F23A4A97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5B3F60-53CD-FD4C-B71F-43B64B7137F4}">
      <dsp:nvSpPr>
        <dsp:cNvPr id="0" name=""/>
        <dsp:cNvSpPr/>
      </dsp:nvSpPr>
      <dsp:spPr>
        <a:xfrm>
          <a:off x="0" y="0"/>
          <a:ext cx="6291714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A2E504-E0C8-8644-BC6F-D8259122DADA}">
      <dsp:nvSpPr>
        <dsp:cNvPr id="0" name=""/>
        <dsp:cNvSpPr/>
      </dsp:nvSpPr>
      <dsp:spPr>
        <a:xfrm>
          <a:off x="0" y="0"/>
          <a:ext cx="6291714" cy="6913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3200" kern="1200" dirty="0"/>
            <a:t>Project Overview</a:t>
          </a:r>
          <a:endParaRPr lang="en-US" sz="3200" kern="1200" dirty="0"/>
        </a:p>
      </dsp:txBody>
      <dsp:txXfrm>
        <a:off x="0" y="0"/>
        <a:ext cx="6291714" cy="691341"/>
      </dsp:txXfrm>
    </dsp:sp>
    <dsp:sp modelId="{5F11BE61-2188-654E-A1B0-826AD02CFB1E}">
      <dsp:nvSpPr>
        <dsp:cNvPr id="0" name=""/>
        <dsp:cNvSpPr/>
      </dsp:nvSpPr>
      <dsp:spPr>
        <a:xfrm>
          <a:off x="0" y="691341"/>
          <a:ext cx="6291714" cy="0"/>
        </a:xfrm>
        <a:prstGeom prst="line">
          <a:avLst/>
        </a:prstGeom>
        <a:solidFill>
          <a:schemeClr val="accent2">
            <a:hueOff val="-207909"/>
            <a:satOff val="-11990"/>
            <a:lumOff val="1233"/>
            <a:alphaOff val="0"/>
          </a:schemeClr>
        </a:solidFill>
        <a:ln w="12700" cap="flat" cmpd="sng" algn="ctr">
          <a:solidFill>
            <a:schemeClr val="accent2">
              <a:hueOff val="-207909"/>
              <a:satOff val="-11990"/>
              <a:lumOff val="123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634A38-DC4D-944A-8C7E-992EB45F127D}">
      <dsp:nvSpPr>
        <dsp:cNvPr id="0" name=""/>
        <dsp:cNvSpPr/>
      </dsp:nvSpPr>
      <dsp:spPr>
        <a:xfrm>
          <a:off x="0" y="691341"/>
          <a:ext cx="6291714" cy="6913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3200" kern="1200" dirty="0"/>
            <a:t>What is the problem</a:t>
          </a:r>
          <a:endParaRPr lang="en-US" sz="3200" kern="1200" dirty="0"/>
        </a:p>
      </dsp:txBody>
      <dsp:txXfrm>
        <a:off x="0" y="691341"/>
        <a:ext cx="6291714" cy="691341"/>
      </dsp:txXfrm>
    </dsp:sp>
    <dsp:sp modelId="{ED4144CB-86F8-BD42-A608-F26A5F38FDE1}">
      <dsp:nvSpPr>
        <dsp:cNvPr id="0" name=""/>
        <dsp:cNvSpPr/>
      </dsp:nvSpPr>
      <dsp:spPr>
        <a:xfrm>
          <a:off x="0" y="1382683"/>
          <a:ext cx="6291714" cy="0"/>
        </a:xfrm>
        <a:prstGeom prst="line">
          <a:avLst/>
        </a:prstGeom>
        <a:solidFill>
          <a:schemeClr val="accent2">
            <a:hueOff val="-415818"/>
            <a:satOff val="-23979"/>
            <a:lumOff val="2465"/>
            <a:alphaOff val="0"/>
          </a:schemeClr>
        </a:solidFill>
        <a:ln w="12700" cap="flat" cmpd="sng" algn="ctr">
          <a:solidFill>
            <a:schemeClr val="accent2">
              <a:hueOff val="-415818"/>
              <a:satOff val="-23979"/>
              <a:lumOff val="24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8DAE1A-3719-1641-8FD6-2676BC02A527}">
      <dsp:nvSpPr>
        <dsp:cNvPr id="0" name=""/>
        <dsp:cNvSpPr/>
      </dsp:nvSpPr>
      <dsp:spPr>
        <a:xfrm>
          <a:off x="0" y="1382683"/>
          <a:ext cx="6291714" cy="6913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3200" kern="1200" dirty="0"/>
            <a:t>What is needed </a:t>
          </a:r>
          <a:endParaRPr lang="en-US" sz="3200" kern="1200" dirty="0"/>
        </a:p>
      </dsp:txBody>
      <dsp:txXfrm>
        <a:off x="0" y="1382683"/>
        <a:ext cx="6291714" cy="691341"/>
      </dsp:txXfrm>
    </dsp:sp>
    <dsp:sp modelId="{797B0DD4-5398-8D42-BE02-0D0DCBADCDFC}">
      <dsp:nvSpPr>
        <dsp:cNvPr id="0" name=""/>
        <dsp:cNvSpPr/>
      </dsp:nvSpPr>
      <dsp:spPr>
        <a:xfrm>
          <a:off x="0" y="2074025"/>
          <a:ext cx="6291714" cy="0"/>
        </a:xfrm>
        <a:prstGeom prst="line">
          <a:avLst/>
        </a:prstGeom>
        <a:solidFill>
          <a:schemeClr val="accent2">
            <a:hueOff val="-623727"/>
            <a:satOff val="-35969"/>
            <a:lumOff val="3698"/>
            <a:alphaOff val="0"/>
          </a:schemeClr>
        </a:solidFill>
        <a:ln w="12700" cap="flat" cmpd="sng" algn="ctr">
          <a:solidFill>
            <a:schemeClr val="accent2">
              <a:hueOff val="-623727"/>
              <a:satOff val="-35969"/>
              <a:lumOff val="369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2891E2-0ED7-2646-ACEF-9DAA1B851FDD}">
      <dsp:nvSpPr>
        <dsp:cNvPr id="0" name=""/>
        <dsp:cNvSpPr/>
      </dsp:nvSpPr>
      <dsp:spPr>
        <a:xfrm>
          <a:off x="0" y="2074025"/>
          <a:ext cx="6291714" cy="6913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3200" kern="1200" dirty="0"/>
            <a:t>What is our solution</a:t>
          </a:r>
          <a:endParaRPr lang="en-US" sz="3200" kern="1200" dirty="0"/>
        </a:p>
      </dsp:txBody>
      <dsp:txXfrm>
        <a:off x="0" y="2074025"/>
        <a:ext cx="6291714" cy="691341"/>
      </dsp:txXfrm>
    </dsp:sp>
    <dsp:sp modelId="{A858DF8C-FA71-8C44-BA20-C26064EF5A7D}">
      <dsp:nvSpPr>
        <dsp:cNvPr id="0" name=""/>
        <dsp:cNvSpPr/>
      </dsp:nvSpPr>
      <dsp:spPr>
        <a:xfrm>
          <a:off x="0" y="2765367"/>
          <a:ext cx="6291714" cy="0"/>
        </a:xfrm>
        <a:prstGeom prst="line">
          <a:avLst/>
        </a:prstGeom>
        <a:solidFill>
          <a:schemeClr val="accent2">
            <a:hueOff val="-831636"/>
            <a:satOff val="-47959"/>
            <a:lumOff val="4930"/>
            <a:alphaOff val="0"/>
          </a:schemeClr>
        </a:solidFill>
        <a:ln w="12700" cap="flat" cmpd="sng" algn="ctr">
          <a:solidFill>
            <a:schemeClr val="accent2">
              <a:hueOff val="-831636"/>
              <a:satOff val="-47959"/>
              <a:lumOff val="493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81B82C-3E53-3C4A-8966-3727042DA644}">
      <dsp:nvSpPr>
        <dsp:cNvPr id="0" name=""/>
        <dsp:cNvSpPr/>
      </dsp:nvSpPr>
      <dsp:spPr>
        <a:xfrm>
          <a:off x="0" y="2765367"/>
          <a:ext cx="6291714" cy="6913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3200" kern="1200"/>
            <a:t>How it works</a:t>
          </a:r>
          <a:endParaRPr lang="en-US" sz="3200" kern="1200"/>
        </a:p>
      </dsp:txBody>
      <dsp:txXfrm>
        <a:off x="0" y="2765367"/>
        <a:ext cx="6291714" cy="691341"/>
      </dsp:txXfrm>
    </dsp:sp>
    <dsp:sp modelId="{34210592-F797-9E4B-A591-B0967F941724}">
      <dsp:nvSpPr>
        <dsp:cNvPr id="0" name=""/>
        <dsp:cNvSpPr/>
      </dsp:nvSpPr>
      <dsp:spPr>
        <a:xfrm>
          <a:off x="0" y="3456709"/>
          <a:ext cx="6291714" cy="0"/>
        </a:xfrm>
        <a:prstGeom prst="line">
          <a:avLst/>
        </a:prstGeom>
        <a:solidFill>
          <a:schemeClr val="accent2">
            <a:hueOff val="-1039545"/>
            <a:satOff val="-59949"/>
            <a:lumOff val="6163"/>
            <a:alphaOff val="0"/>
          </a:schemeClr>
        </a:solidFill>
        <a:ln w="12700" cap="flat" cmpd="sng" algn="ctr">
          <a:solidFill>
            <a:schemeClr val="accent2">
              <a:hueOff val="-1039545"/>
              <a:satOff val="-59949"/>
              <a:lumOff val="616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11A026-4635-4446-BFAB-73C27D7A08DD}">
      <dsp:nvSpPr>
        <dsp:cNvPr id="0" name=""/>
        <dsp:cNvSpPr/>
      </dsp:nvSpPr>
      <dsp:spPr>
        <a:xfrm>
          <a:off x="0" y="3456709"/>
          <a:ext cx="6291714" cy="6913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3200" kern="1200" dirty="0"/>
            <a:t>Why it is efficient</a:t>
          </a:r>
          <a:endParaRPr lang="en-US" sz="3200" kern="1200" dirty="0"/>
        </a:p>
      </dsp:txBody>
      <dsp:txXfrm>
        <a:off x="0" y="3456709"/>
        <a:ext cx="6291714" cy="691341"/>
      </dsp:txXfrm>
    </dsp:sp>
    <dsp:sp modelId="{41C3F91F-1F91-1842-AB41-076AC415DE9A}">
      <dsp:nvSpPr>
        <dsp:cNvPr id="0" name=""/>
        <dsp:cNvSpPr/>
      </dsp:nvSpPr>
      <dsp:spPr>
        <a:xfrm>
          <a:off x="0" y="4148051"/>
          <a:ext cx="6291714" cy="0"/>
        </a:xfrm>
        <a:prstGeom prst="line">
          <a:avLst/>
        </a:prstGeom>
        <a:solidFill>
          <a:schemeClr val="accent2">
            <a:hueOff val="-1247454"/>
            <a:satOff val="-71938"/>
            <a:lumOff val="7395"/>
            <a:alphaOff val="0"/>
          </a:schemeClr>
        </a:solidFill>
        <a:ln w="12700" cap="flat" cmpd="sng" algn="ctr">
          <a:solidFill>
            <a:schemeClr val="accent2">
              <a:hueOff val="-1247454"/>
              <a:satOff val="-71938"/>
              <a:lumOff val="739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7371A9-8E71-3148-B7A6-A1BFBCFD9B21}">
      <dsp:nvSpPr>
        <dsp:cNvPr id="0" name=""/>
        <dsp:cNvSpPr/>
      </dsp:nvSpPr>
      <dsp:spPr>
        <a:xfrm>
          <a:off x="0" y="4148051"/>
          <a:ext cx="6291714" cy="6913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3200" kern="1200"/>
            <a:t>Who we are</a:t>
          </a:r>
          <a:endParaRPr lang="en-US" sz="3200" kern="1200"/>
        </a:p>
      </dsp:txBody>
      <dsp:txXfrm>
        <a:off x="0" y="4148051"/>
        <a:ext cx="6291714" cy="691341"/>
      </dsp:txXfrm>
    </dsp:sp>
    <dsp:sp modelId="{191C2D58-5134-6946-8B95-F455ACDC8610}">
      <dsp:nvSpPr>
        <dsp:cNvPr id="0" name=""/>
        <dsp:cNvSpPr/>
      </dsp:nvSpPr>
      <dsp:spPr>
        <a:xfrm>
          <a:off x="0" y="4839393"/>
          <a:ext cx="6291714" cy="0"/>
        </a:xfrm>
        <a:prstGeom prst="lin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165998-102A-F947-B1FB-28236D07044F}">
      <dsp:nvSpPr>
        <dsp:cNvPr id="0" name=""/>
        <dsp:cNvSpPr/>
      </dsp:nvSpPr>
      <dsp:spPr>
        <a:xfrm>
          <a:off x="0" y="4839393"/>
          <a:ext cx="6291714" cy="6913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3200" kern="1200" dirty="0"/>
            <a:t>Future works</a:t>
          </a:r>
          <a:endParaRPr lang="en-US" sz="3200" kern="1200" dirty="0"/>
        </a:p>
      </dsp:txBody>
      <dsp:txXfrm>
        <a:off x="0" y="4839393"/>
        <a:ext cx="6291714" cy="6913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980757-5E3D-4996-A032-25779A8AB66E}" type="datetimeFigureOut">
              <a:rPr lang="ko-KR" altLang="en-US" smtClean="0"/>
              <a:t>2022-08-24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DF83D7-A56B-4FBA-BE82-99CD160D2B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6975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DF83D7-A56B-4FBA-BE82-99CD160D2B92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52210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F51B0A-5661-6942-A437-25EA25F34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FBB7127-B5DC-CD4B-B1A7-D56AF24B5D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F808A7-746C-DC48-BC1B-14E9C7513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CA5BA-B275-B042-9184-E8EF712B0917}" type="datetimeFigureOut">
              <a:rPr kumimoji="1" lang="ko-Kore-KR" altLang="en-US" smtClean="0"/>
              <a:t>08/24/2022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B77F39-E1DB-4C43-9939-68088300B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59AE93-1615-F54E-B3A9-484695E75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700FE-DC1E-9F45-9FE0-D4E3F62FBF2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71450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9F313B-6B63-9249-BD93-9BD86C705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3B41E2D-63A0-204A-8CCF-6FE36EFB92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F73BD5-2E14-CD42-96A2-A392CAC8C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CA5BA-B275-B042-9184-E8EF712B0917}" type="datetimeFigureOut">
              <a:rPr kumimoji="1" lang="ko-Kore-KR" altLang="en-US" smtClean="0"/>
              <a:t>08/24/2022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B122E0-7FF2-B244-8F7A-E74FCCE87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92405B-2605-9648-BE4E-55205E404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700FE-DC1E-9F45-9FE0-D4E3F62FBF2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75231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C92B2E5-BD1E-3A45-BA2D-846733CB69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6D49AB7-AC85-5A48-8AC4-7ACDB487A3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E4B834-5B07-854A-B313-181767DBA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CA5BA-B275-B042-9184-E8EF712B0917}" type="datetimeFigureOut">
              <a:rPr kumimoji="1" lang="ko-Kore-KR" altLang="en-US" smtClean="0"/>
              <a:t>08/24/2022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42B41D-EE5E-C04E-A674-0642E23BF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F77AED-4E5F-7C42-BCBB-0E2CF841B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700FE-DC1E-9F45-9FE0-D4E3F62FBF2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966234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/>
          <a:lstStyle>
            <a:lvl1pPr algn="l">
              <a:defRPr sz="8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451135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8392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1396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2682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6192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17072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4744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828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041B61-992A-4046-9C4B-8020C977E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3D8EA4-00D4-6044-BEDE-7DDEE72073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5BA852-60E2-7C4D-A9B7-6332261DA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CA5BA-B275-B042-9184-E8EF712B0917}" type="datetimeFigureOut">
              <a:rPr kumimoji="1" lang="ko-Kore-KR" altLang="en-US" smtClean="0"/>
              <a:t>08/24/2022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4D4E3D-558E-1E4F-958C-6177EE3F8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B4529F-8162-D64D-978F-46226DC72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700FE-DC1E-9F45-9FE0-D4E3F62FBF2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695202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8841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1447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39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06CF27-85AB-414C-8E1C-96BA7926D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054F5BD-AD18-7944-9996-5EC8558729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865A63-4E52-AE4A-AC89-E9867F8B0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CA5BA-B275-B042-9184-E8EF712B0917}" type="datetimeFigureOut">
              <a:rPr kumimoji="1" lang="ko-Kore-KR" altLang="en-US" smtClean="0"/>
              <a:t>08/24/2022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01A4E3-AF01-484E-A597-E35BAE7F1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1B8D44-EA65-0D48-A159-B93753C25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700FE-DC1E-9F45-9FE0-D4E3F62FBF2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78834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740AF0-8026-8048-816F-0E4D807D3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E51B4E-9330-F741-90F8-7B82BF62A8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6652081-73D0-D04C-B4E9-647397833B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B1241BF-9BE5-B843-9239-2FF28DE41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CA5BA-B275-B042-9184-E8EF712B0917}" type="datetimeFigureOut">
              <a:rPr kumimoji="1" lang="ko-Kore-KR" altLang="en-US" smtClean="0"/>
              <a:t>08/24/2022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A2ACF1F-D0EF-C746-9734-474AF1562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878CDE6-FEFB-9D4C-AFDA-E6392DEEA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700FE-DC1E-9F45-9FE0-D4E3F62FBF2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1604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AC8CBE-7BC3-E348-B6BC-059846DCF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6A8AC10-1225-B84B-B122-05A36B6F7A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18674C5-1872-D940-8F9E-9C0CAEF268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2F02B5D-1D0F-1E49-8FB3-52A8026794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EA94E1C-A440-8D42-A9D3-CE2CE00D1B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6FF178A-B2C9-F747-AB1A-356BB2427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CA5BA-B275-B042-9184-E8EF712B0917}" type="datetimeFigureOut">
              <a:rPr kumimoji="1" lang="ko-Kore-KR" altLang="en-US" smtClean="0"/>
              <a:t>08/24/2022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289295E-618D-AB41-B89C-5489D22F0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D89A49D-C369-8346-AD4F-797D0169C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700FE-DC1E-9F45-9FE0-D4E3F62FBF2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58912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EB4C7D98-8067-401C-B5F4-108AA565BB2C}"/>
              </a:ext>
            </a:extLst>
          </p:cNvPr>
          <p:cNvSpPr/>
          <p:nvPr userDrawn="1"/>
        </p:nvSpPr>
        <p:spPr>
          <a:xfrm>
            <a:off x="0" y="0"/>
            <a:ext cx="12171452" cy="1166118"/>
          </a:xfrm>
          <a:prstGeom prst="rect">
            <a:avLst/>
          </a:prstGeom>
          <a:solidFill>
            <a:srgbClr val="F090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53FA378-5729-854A-925D-75C1EF4FA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16" y="359791"/>
            <a:ext cx="11919735" cy="472219"/>
          </a:xfrm>
        </p:spPr>
        <p:txBody>
          <a:bodyPr>
            <a:noAutofit/>
          </a:bodyPr>
          <a:lstStyle>
            <a:lvl1pPr>
              <a:defRPr sz="24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D414EB3-980F-E442-8D2D-A17C9EE3F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700FE-DC1E-9F45-9FE0-D4E3F62FBF2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15238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E7E02A5-D8E6-704F-91DB-774DB6E04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CA5BA-B275-B042-9184-E8EF712B0917}" type="datetimeFigureOut">
              <a:rPr kumimoji="1" lang="ko-Kore-KR" altLang="en-US" smtClean="0"/>
              <a:t>08/24/2022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737211E-1FE9-C14A-A871-F37EF6A1B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7FF7BED-EE36-BD47-BFC1-874755FE8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700FE-DC1E-9F45-9FE0-D4E3F62FBF2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4DC4094-01A5-45B3-8936-EBEA0BBCC9A4}"/>
              </a:ext>
            </a:extLst>
          </p:cNvPr>
          <p:cNvSpPr/>
          <p:nvPr userDrawn="1"/>
        </p:nvSpPr>
        <p:spPr>
          <a:xfrm>
            <a:off x="0" y="0"/>
            <a:ext cx="1797978" cy="6858000"/>
          </a:xfrm>
          <a:prstGeom prst="rect">
            <a:avLst/>
          </a:prstGeom>
          <a:solidFill>
            <a:srgbClr val="F090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8853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839D62-EE74-9048-B587-33397D4FF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FF6620-0FD0-9040-BEB2-7A679FE592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F4B8767-C61F-6348-9ADD-BFDBFF5800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D00CC0E-16A9-CE41-8272-71CB1A313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CA5BA-B275-B042-9184-E8EF712B0917}" type="datetimeFigureOut">
              <a:rPr kumimoji="1" lang="ko-Kore-KR" altLang="en-US" smtClean="0"/>
              <a:t>08/24/2022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7B06560-C1C3-7742-B90E-72FA44F02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08A63B6-92E9-0B42-89A6-96011036C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700FE-DC1E-9F45-9FE0-D4E3F62FBF2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49626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DFFFD6-06A9-A940-9A2E-A69ED5BC8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7426ABA-7D88-FC4F-8170-79340DA7C0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C8CA652-5AB3-4F43-BF37-411E86A4CF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049FEBD-771F-4D4E-80B4-09D4D2DFE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CA5BA-B275-B042-9184-E8EF712B0917}" type="datetimeFigureOut">
              <a:rPr kumimoji="1" lang="ko-Kore-KR" altLang="en-US" smtClean="0"/>
              <a:t>08/24/2022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5D11837-9A4A-C34D-AEF4-BFD52F962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896C781-8B6A-2C46-B3E0-017921E10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700FE-DC1E-9F45-9FE0-D4E3F62FBF2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85250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93B912C-B2C4-4D47-96C8-5C8FFECF6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364958D-51DD-A64E-A38A-D8FB8C7872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E68E00-73F1-6E48-8029-5F6F478D38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2CA5BA-B275-B042-9184-E8EF712B0917}" type="datetimeFigureOut">
              <a:rPr kumimoji="1" lang="ko-Kore-KR" altLang="en-US" smtClean="0"/>
              <a:t>08/24/2022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9A331A-0766-2441-B076-F9F837A50F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DFA810-A9F0-2649-B027-F2F5445B18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700FE-DC1E-9F45-9FE0-D4E3F62FBF2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83027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200" spc="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sz="1200" spc="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200" spc="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305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105000"/>
        </a:lnSpc>
        <a:spcBef>
          <a:spcPct val="0"/>
        </a:spcBef>
        <a:buNone/>
        <a:defRPr sz="4400" b="1" kern="1200" spc="13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600" kern="1200" spc="12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200" kern="1200" spc="12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 spc="12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 spc="12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 spc="12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package" Target="../embeddings/Microsoft_Excel_Worksheet.xlsx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6F9E488-0718-4E1E-9D12-26779F606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20AEB5B-DFC7-42B4-9FAA-6B95E01D0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5124" y="0"/>
            <a:ext cx="7476877" cy="6858000"/>
          </a:xfrm>
          <a:custGeom>
            <a:avLst/>
            <a:gdLst>
              <a:gd name="connsiteX0" fmla="*/ 637332 w 7476877"/>
              <a:gd name="connsiteY0" fmla="*/ 4332728 h 6858000"/>
              <a:gd name="connsiteX1" fmla="*/ 1576347 w 7476877"/>
              <a:gd name="connsiteY1" fmla="*/ 4332728 h 6858000"/>
              <a:gd name="connsiteX2" fmla="*/ 1720345 w 7476877"/>
              <a:gd name="connsiteY2" fmla="*/ 4419228 h 6858000"/>
              <a:gd name="connsiteX3" fmla="*/ 2190864 w 7476877"/>
              <a:gd name="connsiteY3" fmla="*/ 5245095 h 6858000"/>
              <a:gd name="connsiteX4" fmla="*/ 2190864 w 7476877"/>
              <a:gd name="connsiteY4" fmla="*/ 5413976 h 6858000"/>
              <a:gd name="connsiteX5" fmla="*/ 1720345 w 7476877"/>
              <a:gd name="connsiteY5" fmla="*/ 6239844 h 6858000"/>
              <a:gd name="connsiteX6" fmla="*/ 1576347 w 7476877"/>
              <a:gd name="connsiteY6" fmla="*/ 6326343 h 6858000"/>
              <a:gd name="connsiteX7" fmla="*/ 637332 w 7476877"/>
              <a:gd name="connsiteY7" fmla="*/ 6326343 h 6858000"/>
              <a:gd name="connsiteX8" fmla="*/ 491309 w 7476877"/>
              <a:gd name="connsiteY8" fmla="*/ 6239844 h 6858000"/>
              <a:gd name="connsiteX9" fmla="*/ 22817 w 7476877"/>
              <a:gd name="connsiteY9" fmla="*/ 5413976 h 6858000"/>
              <a:gd name="connsiteX10" fmla="*/ 22817 w 7476877"/>
              <a:gd name="connsiteY10" fmla="*/ 5245095 h 6858000"/>
              <a:gd name="connsiteX11" fmla="*/ 491309 w 7476877"/>
              <a:gd name="connsiteY11" fmla="*/ 4419228 h 6858000"/>
              <a:gd name="connsiteX12" fmla="*/ 637332 w 7476877"/>
              <a:gd name="connsiteY12" fmla="*/ 4332728 h 6858000"/>
              <a:gd name="connsiteX13" fmla="*/ 3853980 w 7476877"/>
              <a:gd name="connsiteY13" fmla="*/ 0 h 6858000"/>
              <a:gd name="connsiteX14" fmla="*/ 5043644 w 7476877"/>
              <a:gd name="connsiteY14" fmla="*/ 0 h 6858000"/>
              <a:gd name="connsiteX15" fmla="*/ 5083740 w 7476877"/>
              <a:gd name="connsiteY15" fmla="*/ 70378 h 6858000"/>
              <a:gd name="connsiteX16" fmla="*/ 5225307 w 7476877"/>
              <a:gd name="connsiteY16" fmla="*/ 318859 h 6858000"/>
              <a:gd name="connsiteX17" fmla="*/ 5225307 w 7476877"/>
              <a:gd name="connsiteY17" fmla="*/ 577503 h 6858000"/>
              <a:gd name="connsiteX18" fmla="*/ 4504695 w 7476877"/>
              <a:gd name="connsiteY18" fmla="*/ 1842337 h 6858000"/>
              <a:gd name="connsiteX19" fmla="*/ 4284162 w 7476877"/>
              <a:gd name="connsiteY19" fmla="*/ 1974811 h 6858000"/>
              <a:gd name="connsiteX20" fmla="*/ 2846045 w 7476877"/>
              <a:gd name="connsiteY20" fmla="*/ 1974811 h 6858000"/>
              <a:gd name="connsiteX21" fmla="*/ 2778342 w 7476877"/>
              <a:gd name="connsiteY21" fmla="*/ 1965645 h 6858000"/>
              <a:gd name="connsiteX22" fmla="*/ 2731777 w 7476877"/>
              <a:gd name="connsiteY22" fmla="*/ 1945746 h 6858000"/>
              <a:gd name="connsiteX23" fmla="*/ 2760233 w 7476877"/>
              <a:gd name="connsiteY23" fmla="*/ 1895581 h 6858000"/>
              <a:gd name="connsiteX24" fmla="*/ 3768459 w 7476877"/>
              <a:gd name="connsiteY24" fmla="*/ 118263 h 6858000"/>
              <a:gd name="connsiteX25" fmla="*/ 3819932 w 7476877"/>
              <a:gd name="connsiteY25" fmla="*/ 39732 h 6858000"/>
              <a:gd name="connsiteX26" fmla="*/ 1880237 w 7476877"/>
              <a:gd name="connsiteY26" fmla="*/ 0 h 6858000"/>
              <a:gd name="connsiteX27" fmla="*/ 2102124 w 7476877"/>
              <a:gd name="connsiteY27" fmla="*/ 0 h 6858000"/>
              <a:gd name="connsiteX28" fmla="*/ 2086946 w 7476877"/>
              <a:gd name="connsiteY28" fmla="*/ 26756 h 6858000"/>
              <a:gd name="connsiteX29" fmla="*/ 1911773 w 7476877"/>
              <a:gd name="connsiteY29" fmla="*/ 335552 h 6858000"/>
              <a:gd name="connsiteX30" fmla="*/ 1911773 w 7476877"/>
              <a:gd name="connsiteY30" fmla="*/ 594199 h 6858000"/>
              <a:gd name="connsiteX31" fmla="*/ 2629280 w 7476877"/>
              <a:gd name="connsiteY31" fmla="*/ 1859030 h 6858000"/>
              <a:gd name="connsiteX32" fmla="*/ 2723627 w 7476877"/>
              <a:gd name="connsiteY32" fmla="*/ 1956020 h 6858000"/>
              <a:gd name="connsiteX33" fmla="*/ 2734544 w 7476877"/>
              <a:gd name="connsiteY33" fmla="*/ 1960685 h 6858000"/>
              <a:gd name="connsiteX34" fmla="*/ 2676021 w 7476877"/>
              <a:gd name="connsiteY34" fmla="*/ 2063851 h 6858000"/>
              <a:gd name="connsiteX35" fmla="*/ 2632495 w 7476877"/>
              <a:gd name="connsiteY35" fmla="*/ 2140578 h 6858000"/>
              <a:gd name="connsiteX36" fmla="*/ 2677641 w 7476877"/>
              <a:gd name="connsiteY36" fmla="*/ 2159871 h 6858000"/>
              <a:gd name="connsiteX37" fmla="*/ 2754009 w 7476877"/>
              <a:gd name="connsiteY37" fmla="*/ 2170210 h 6858000"/>
              <a:gd name="connsiteX38" fmla="*/ 4376198 w 7476877"/>
              <a:gd name="connsiteY38" fmla="*/ 2170210 h 6858000"/>
              <a:gd name="connsiteX39" fmla="*/ 4624956 w 7476877"/>
              <a:gd name="connsiteY39" fmla="*/ 2020780 h 6858000"/>
              <a:gd name="connsiteX40" fmla="*/ 5437803 w 7476877"/>
              <a:gd name="connsiteY40" fmla="*/ 594055 h 6858000"/>
              <a:gd name="connsiteX41" fmla="*/ 5437803 w 7476877"/>
              <a:gd name="connsiteY41" fmla="*/ 302307 h 6858000"/>
              <a:gd name="connsiteX42" fmla="*/ 5294722 w 7476877"/>
              <a:gd name="connsiteY42" fmla="*/ 51168 h 6858000"/>
              <a:gd name="connsiteX43" fmla="*/ 5265570 w 7476877"/>
              <a:gd name="connsiteY43" fmla="*/ 0 h 6858000"/>
              <a:gd name="connsiteX44" fmla="*/ 7476877 w 7476877"/>
              <a:gd name="connsiteY44" fmla="*/ 0 h 6858000"/>
              <a:gd name="connsiteX45" fmla="*/ 7476877 w 7476877"/>
              <a:gd name="connsiteY45" fmla="*/ 6858000 h 6858000"/>
              <a:gd name="connsiteX46" fmla="*/ 3343303 w 7476877"/>
              <a:gd name="connsiteY46" fmla="*/ 6858000 h 6858000"/>
              <a:gd name="connsiteX47" fmla="*/ 3297958 w 7476877"/>
              <a:gd name="connsiteY47" fmla="*/ 6778065 h 6858000"/>
              <a:gd name="connsiteX48" fmla="*/ 1841286 w 7476877"/>
              <a:gd name="connsiteY48" fmla="*/ 4210218 h 6858000"/>
              <a:gd name="connsiteX49" fmla="*/ 1841286 w 7476877"/>
              <a:gd name="connsiteY49" fmla="*/ 3515516 h 6858000"/>
              <a:gd name="connsiteX50" fmla="*/ 2556859 w 7476877"/>
              <a:gd name="connsiteY50" fmla="*/ 2254092 h 6858000"/>
              <a:gd name="connsiteX51" fmla="*/ 2617166 w 7476877"/>
              <a:gd name="connsiteY51" fmla="*/ 2147787 h 6858000"/>
              <a:gd name="connsiteX52" fmla="*/ 2615044 w 7476877"/>
              <a:gd name="connsiteY52" fmla="*/ 2146880 h 6858000"/>
              <a:gd name="connsiteX53" fmla="*/ 2508620 w 7476877"/>
              <a:gd name="connsiteY53" fmla="*/ 2037473 h 6858000"/>
              <a:gd name="connsiteX54" fmla="*/ 1699276 w 7476877"/>
              <a:gd name="connsiteY54" fmla="*/ 610749 h 6858000"/>
              <a:gd name="connsiteX55" fmla="*/ 1699276 w 7476877"/>
              <a:gd name="connsiteY55" fmla="*/ 319000 h 6858000"/>
              <a:gd name="connsiteX56" fmla="*/ 1843322 w 7476877"/>
              <a:gd name="connsiteY56" fmla="*/ 6507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7476877" h="6858000">
                <a:moveTo>
                  <a:pt x="637332" y="4332728"/>
                </a:moveTo>
                <a:cubicBezTo>
                  <a:pt x="637332" y="4332728"/>
                  <a:pt x="637332" y="4332728"/>
                  <a:pt x="1576347" y="4332728"/>
                </a:cubicBezTo>
                <a:cubicBezTo>
                  <a:pt x="1635163" y="4332728"/>
                  <a:pt x="1691949" y="4365681"/>
                  <a:pt x="1720345" y="4419228"/>
                </a:cubicBezTo>
                <a:cubicBezTo>
                  <a:pt x="1720345" y="4419228"/>
                  <a:pt x="1720345" y="4419228"/>
                  <a:pt x="2190864" y="5245095"/>
                </a:cubicBezTo>
                <a:cubicBezTo>
                  <a:pt x="2221287" y="5296583"/>
                  <a:pt x="2221287" y="5362488"/>
                  <a:pt x="2190864" y="5413976"/>
                </a:cubicBezTo>
                <a:cubicBezTo>
                  <a:pt x="2190864" y="5413976"/>
                  <a:pt x="2190864" y="5413976"/>
                  <a:pt x="1720345" y="6239844"/>
                </a:cubicBezTo>
                <a:cubicBezTo>
                  <a:pt x="1691949" y="6293391"/>
                  <a:pt x="1635163" y="6326343"/>
                  <a:pt x="1576347" y="6326343"/>
                </a:cubicBezTo>
                <a:cubicBezTo>
                  <a:pt x="1576347" y="6326343"/>
                  <a:pt x="1576347" y="6326343"/>
                  <a:pt x="637332" y="6326343"/>
                </a:cubicBezTo>
                <a:cubicBezTo>
                  <a:pt x="576490" y="6326343"/>
                  <a:pt x="521732" y="6293391"/>
                  <a:pt x="491309" y="6239844"/>
                </a:cubicBezTo>
                <a:cubicBezTo>
                  <a:pt x="491309" y="6239844"/>
                  <a:pt x="491309" y="6239844"/>
                  <a:pt x="22817" y="5413976"/>
                </a:cubicBezTo>
                <a:cubicBezTo>
                  <a:pt x="-7605" y="5362488"/>
                  <a:pt x="-7605" y="5296583"/>
                  <a:pt x="22817" y="5245095"/>
                </a:cubicBezTo>
                <a:cubicBezTo>
                  <a:pt x="22817" y="5245095"/>
                  <a:pt x="22817" y="5245095"/>
                  <a:pt x="491309" y="4419228"/>
                </a:cubicBezTo>
                <a:cubicBezTo>
                  <a:pt x="521732" y="4365681"/>
                  <a:pt x="576490" y="4332728"/>
                  <a:pt x="637332" y="4332728"/>
                </a:cubicBezTo>
                <a:close/>
                <a:moveTo>
                  <a:pt x="3853980" y="0"/>
                </a:moveTo>
                <a:lnTo>
                  <a:pt x="5043644" y="0"/>
                </a:lnTo>
                <a:lnTo>
                  <a:pt x="5083740" y="70378"/>
                </a:lnTo>
                <a:cubicBezTo>
                  <a:pt x="5127533" y="147245"/>
                  <a:pt x="5174639" y="229925"/>
                  <a:pt x="5225307" y="318859"/>
                </a:cubicBezTo>
                <a:cubicBezTo>
                  <a:pt x="5271897" y="397715"/>
                  <a:pt x="5271897" y="498649"/>
                  <a:pt x="5225307" y="577503"/>
                </a:cubicBezTo>
                <a:cubicBezTo>
                  <a:pt x="5225307" y="577503"/>
                  <a:pt x="5225307" y="577503"/>
                  <a:pt x="4504695" y="1842337"/>
                </a:cubicBezTo>
                <a:cubicBezTo>
                  <a:pt x="4461209" y="1924345"/>
                  <a:pt x="4374239" y="1974811"/>
                  <a:pt x="4284162" y="1974811"/>
                </a:cubicBezTo>
                <a:cubicBezTo>
                  <a:pt x="4284162" y="1974811"/>
                  <a:pt x="4284162" y="1974811"/>
                  <a:pt x="2846045" y="1974811"/>
                </a:cubicBezTo>
                <a:cubicBezTo>
                  <a:pt x="2822750" y="1974811"/>
                  <a:pt x="2800035" y="1971656"/>
                  <a:pt x="2778342" y="1965645"/>
                </a:cubicBezTo>
                <a:lnTo>
                  <a:pt x="2731777" y="1945746"/>
                </a:lnTo>
                <a:lnTo>
                  <a:pt x="2760233" y="1895581"/>
                </a:lnTo>
                <a:cubicBezTo>
                  <a:pt x="3017539" y="1441999"/>
                  <a:pt x="3346890" y="861413"/>
                  <a:pt x="3768459" y="118263"/>
                </a:cubicBezTo>
                <a:cubicBezTo>
                  <a:pt x="3784101" y="90729"/>
                  <a:pt x="3801308" y="64519"/>
                  <a:pt x="3819932" y="39732"/>
                </a:cubicBezTo>
                <a:close/>
                <a:moveTo>
                  <a:pt x="1880237" y="0"/>
                </a:moveTo>
                <a:lnTo>
                  <a:pt x="2102124" y="0"/>
                </a:lnTo>
                <a:lnTo>
                  <a:pt x="2086946" y="26756"/>
                </a:lnTo>
                <a:cubicBezTo>
                  <a:pt x="1911773" y="335552"/>
                  <a:pt x="1911773" y="335552"/>
                  <a:pt x="1911773" y="335552"/>
                </a:cubicBezTo>
                <a:cubicBezTo>
                  <a:pt x="1865182" y="414408"/>
                  <a:pt x="1865182" y="515344"/>
                  <a:pt x="1911773" y="594199"/>
                </a:cubicBezTo>
                <a:cubicBezTo>
                  <a:pt x="2629280" y="1859030"/>
                  <a:pt x="2629280" y="1859030"/>
                  <a:pt x="2629280" y="1859030"/>
                </a:cubicBezTo>
                <a:cubicBezTo>
                  <a:pt x="2652576" y="1900035"/>
                  <a:pt x="2685189" y="1933154"/>
                  <a:pt x="2723627" y="1956020"/>
                </a:cubicBezTo>
                <a:lnTo>
                  <a:pt x="2734544" y="1960685"/>
                </a:lnTo>
                <a:lnTo>
                  <a:pt x="2676021" y="2063851"/>
                </a:lnTo>
                <a:lnTo>
                  <a:pt x="2632495" y="2140578"/>
                </a:lnTo>
                <a:lnTo>
                  <a:pt x="2677641" y="2159871"/>
                </a:lnTo>
                <a:cubicBezTo>
                  <a:pt x="2702113" y="2166652"/>
                  <a:pt x="2727732" y="2170210"/>
                  <a:pt x="2754009" y="2170210"/>
                </a:cubicBezTo>
                <a:cubicBezTo>
                  <a:pt x="4376198" y="2170210"/>
                  <a:pt x="4376198" y="2170210"/>
                  <a:pt x="4376198" y="2170210"/>
                </a:cubicBezTo>
                <a:cubicBezTo>
                  <a:pt x="4477805" y="2170210"/>
                  <a:pt x="4575904" y="2113286"/>
                  <a:pt x="4624956" y="2020780"/>
                </a:cubicBezTo>
                <a:cubicBezTo>
                  <a:pt x="5437803" y="594055"/>
                  <a:pt x="5437803" y="594055"/>
                  <a:pt x="5437803" y="594055"/>
                </a:cubicBezTo>
                <a:cubicBezTo>
                  <a:pt x="5490358" y="505109"/>
                  <a:pt x="5490358" y="391256"/>
                  <a:pt x="5437803" y="302307"/>
                </a:cubicBezTo>
                <a:cubicBezTo>
                  <a:pt x="5387000" y="213137"/>
                  <a:pt x="5339373" y="129540"/>
                  <a:pt x="5294722" y="51168"/>
                </a:cubicBezTo>
                <a:lnTo>
                  <a:pt x="5265570" y="0"/>
                </a:lnTo>
                <a:lnTo>
                  <a:pt x="7476877" y="0"/>
                </a:lnTo>
                <a:lnTo>
                  <a:pt x="7476877" y="6858000"/>
                </a:lnTo>
                <a:lnTo>
                  <a:pt x="3343303" y="6858000"/>
                </a:lnTo>
                <a:lnTo>
                  <a:pt x="3297958" y="6778065"/>
                </a:lnTo>
                <a:cubicBezTo>
                  <a:pt x="3015657" y="6280421"/>
                  <a:pt x="2563976" y="5484189"/>
                  <a:pt x="1841286" y="4210218"/>
                </a:cubicBezTo>
                <a:cubicBezTo>
                  <a:pt x="1716144" y="3998418"/>
                  <a:pt x="1716144" y="3727316"/>
                  <a:pt x="1841286" y="3515516"/>
                </a:cubicBezTo>
                <a:cubicBezTo>
                  <a:pt x="1841286" y="3515516"/>
                  <a:pt x="1841286" y="3515516"/>
                  <a:pt x="2556859" y="2254092"/>
                </a:cubicBezTo>
                <a:lnTo>
                  <a:pt x="2617166" y="2147787"/>
                </a:lnTo>
                <a:lnTo>
                  <a:pt x="2615044" y="2146880"/>
                </a:lnTo>
                <a:cubicBezTo>
                  <a:pt x="2571686" y="2121084"/>
                  <a:pt x="2534897" y="2083728"/>
                  <a:pt x="2508620" y="2037473"/>
                </a:cubicBezTo>
                <a:cubicBezTo>
                  <a:pt x="2508620" y="2037473"/>
                  <a:pt x="2508620" y="2037473"/>
                  <a:pt x="1699276" y="610749"/>
                </a:cubicBezTo>
                <a:cubicBezTo>
                  <a:pt x="1646720" y="521803"/>
                  <a:pt x="1646720" y="407950"/>
                  <a:pt x="1699276" y="319000"/>
                </a:cubicBezTo>
                <a:cubicBezTo>
                  <a:pt x="1699276" y="319000"/>
                  <a:pt x="1699276" y="319000"/>
                  <a:pt x="1843322" y="650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302807E-68DA-5B42-949E-C0C935F84F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5096" y="3266561"/>
            <a:ext cx="10779097" cy="1296794"/>
          </a:xfrm>
        </p:spPr>
        <p:txBody>
          <a:bodyPr anchor="t">
            <a:noAutofit/>
          </a:bodyPr>
          <a:lstStyle/>
          <a:p>
            <a:pPr algn="l">
              <a:lnSpc>
                <a:spcPct val="100000"/>
              </a:lnSpc>
            </a:pPr>
            <a:r>
              <a:rPr kumimoji="1" lang="ko-KR" altLang="en-US" sz="2800" dirty="0"/>
              <a:t>경력 보장을 위한 </a:t>
            </a:r>
            <a:r>
              <a:rPr kumimoji="1" lang="en-US" altLang="ko-KR" sz="2800" dirty="0"/>
              <a:t>pBFT </a:t>
            </a:r>
            <a:r>
              <a:rPr kumimoji="1" lang="ko-KR" altLang="en-US" sz="2800" dirty="0"/>
              <a:t>합의 알고리즘 기반</a:t>
            </a:r>
            <a:br>
              <a:rPr kumimoji="1" lang="en-US" altLang="ko-KR" sz="2800" dirty="0"/>
            </a:br>
            <a:r>
              <a:rPr kumimoji="1" lang="ko-KR" altLang="en-US" sz="2800" dirty="0"/>
              <a:t> </a:t>
            </a:r>
            <a:br>
              <a:rPr kumimoji="1" lang="en-US" altLang="ko-KR" sz="2800" dirty="0"/>
            </a:br>
            <a:r>
              <a:rPr kumimoji="1" lang="ko-KR" altLang="en-US" sz="4400" b="1" dirty="0"/>
              <a:t>블록체인 코어 플랫폼 구현</a:t>
            </a:r>
            <a:endParaRPr kumimoji="1" lang="ko-Kore-KR" altLang="en-US" sz="4400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B478967-155A-7843-BAF3-47997809B0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31480" y="1234285"/>
            <a:ext cx="5013661" cy="1683292"/>
          </a:xfrm>
        </p:spPr>
        <p:txBody>
          <a:bodyPr anchor="b">
            <a:normAutofit/>
          </a:bodyPr>
          <a:lstStyle/>
          <a:p>
            <a:pPr algn="l"/>
            <a:r>
              <a:rPr kumimoji="1" lang="ko-Kore-KR" altLang="en-US" dirty="0"/>
              <a:t>블록체인</a:t>
            </a:r>
            <a:r>
              <a:rPr kumimoji="1" lang="ko-KR" altLang="en-US"/>
              <a:t> 기반 핀테크 서비스 기술</a:t>
            </a:r>
            <a:endParaRPr kumimoji="1" lang="en-US" altLang="ko-KR" dirty="0"/>
          </a:p>
          <a:p>
            <a:pPr algn="l"/>
            <a:endParaRPr kumimoji="1" lang="en-US" altLang="ko-Kore-KR" dirty="0"/>
          </a:p>
          <a:p>
            <a:pPr algn="l"/>
            <a:r>
              <a:rPr kumimoji="1" lang="ko-KR" altLang="en-US" dirty="0"/>
              <a:t>박광범</a:t>
            </a:r>
            <a:endParaRPr kumimoji="1" lang="ko-Kore-KR" alt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4B93721-934F-4F1E-A868-0B2BA110D3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1960" y="561256"/>
            <a:ext cx="1128382" cy="847206"/>
            <a:chOff x="7393391" y="1075612"/>
            <a:chExt cx="1128382" cy="847206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99494AF8-52DE-4016-B1B9-5D16974BAE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93391" y="1327438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C27115E3-8DBD-460F-8EAD-44E1261741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971281" y="1075612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738772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01C05C-8A51-4E45-B0EB-D5F4A1C2D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3200" b="1" dirty="0"/>
              <a:t>4. What is our solution </a:t>
            </a:r>
            <a:endParaRPr lang="ko-KR" altLang="en-US" sz="32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B895A0C-3735-456D-BBF8-E987101A4EBD}"/>
              </a:ext>
            </a:extLst>
          </p:cNvPr>
          <p:cNvSpPr/>
          <p:nvPr/>
        </p:nvSpPr>
        <p:spPr>
          <a:xfrm>
            <a:off x="4775922" y="3622026"/>
            <a:ext cx="9144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x-none" sz="1050" dirty="0">
                <a:solidFill>
                  <a:sysClr val="windowText" lastClr="000000"/>
                </a:solidFill>
              </a:rPr>
              <a:t>http</a:t>
            </a:r>
            <a:r>
              <a:rPr kumimoji="1" lang="ko-KR" altLang="en-US" sz="1050" dirty="0">
                <a:solidFill>
                  <a:sysClr val="windowText" lastClr="000000"/>
                </a:solidFill>
              </a:rPr>
              <a:t> </a:t>
            </a:r>
            <a:r>
              <a:rPr kumimoji="1" lang="x-none" altLang="en-US" sz="1050" dirty="0">
                <a:solidFill>
                  <a:sysClr val="windowText" lastClr="000000"/>
                </a:solidFill>
              </a:rPr>
              <a:t>서버</a:t>
            </a:r>
            <a:endParaRPr kumimoji="1" lang="en-US" altLang="x-none" sz="1050" dirty="0">
              <a:solidFill>
                <a:sysClr val="windowText" lastClr="000000"/>
              </a:solidFill>
            </a:endParaRPr>
          </a:p>
          <a:p>
            <a:pPr algn="ctr"/>
            <a:endParaRPr kumimoji="1" lang="en-US" altLang="x-none" sz="1050" dirty="0">
              <a:solidFill>
                <a:sysClr val="windowText" lastClr="000000"/>
              </a:solidFill>
            </a:endParaRPr>
          </a:p>
          <a:p>
            <a:r>
              <a:rPr kumimoji="1" lang="x-none" altLang="en-US" sz="1050" dirty="0">
                <a:solidFill>
                  <a:schemeClr val="bg1"/>
                </a:solidFill>
                <a:highlight>
                  <a:srgbClr val="0000FF"/>
                </a:highlight>
              </a:rPr>
              <a:t>서비스</a:t>
            </a:r>
            <a:r>
              <a:rPr kumimoji="1" lang="ko-KR" altLang="en-US" sz="1050" dirty="0">
                <a:solidFill>
                  <a:schemeClr val="bg1"/>
                </a:solidFill>
                <a:highlight>
                  <a:srgbClr val="0000FF"/>
                </a:highlight>
              </a:rPr>
              <a:t> </a:t>
            </a:r>
            <a:r>
              <a:rPr kumimoji="1" lang="en-US" altLang="ko-KR" sz="1050" dirty="0">
                <a:solidFill>
                  <a:schemeClr val="bg1"/>
                </a:solidFill>
                <a:highlight>
                  <a:srgbClr val="0000FF"/>
                </a:highlight>
              </a:rPr>
              <a:t>APIs</a:t>
            </a:r>
            <a:endParaRPr kumimoji="1" lang="x-none" altLang="en-US" sz="1050" dirty="0">
              <a:solidFill>
                <a:schemeClr val="bg1"/>
              </a:solidFill>
              <a:highlight>
                <a:srgbClr val="0000FF"/>
              </a:highlight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3D965F4-23EB-4AC1-88F1-D72147C0CAC3}"/>
              </a:ext>
            </a:extLst>
          </p:cNvPr>
          <p:cNvSpPr/>
          <p:nvPr/>
        </p:nvSpPr>
        <p:spPr>
          <a:xfrm>
            <a:off x="6479392" y="3356361"/>
            <a:ext cx="914400" cy="6784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 algn="ctr">
              <a:buFont typeface="+mj-lt"/>
              <a:buAutoNum type="arabicPeriod"/>
            </a:pPr>
            <a:r>
              <a:rPr kumimoji="1" lang="ko-KR" altLang="en-US" sz="900" dirty="0" err="1">
                <a:solidFill>
                  <a:sysClr val="windowText" lastClr="000000"/>
                </a:solidFill>
              </a:rPr>
              <a:t>키쌍</a:t>
            </a:r>
            <a:r>
              <a:rPr kumimoji="1" lang="ko-KR" altLang="en-US" sz="900" dirty="0">
                <a:solidFill>
                  <a:sysClr val="windowText" lastClr="000000"/>
                </a:solidFill>
              </a:rPr>
              <a:t> 생성</a:t>
            </a:r>
            <a:endParaRPr kumimoji="1" lang="en-US" altLang="x-none" sz="900" dirty="0">
              <a:solidFill>
                <a:sysClr val="windowText" lastClr="000000"/>
              </a:solidFill>
            </a:endParaRPr>
          </a:p>
          <a:p>
            <a:pPr marL="228600" indent="-228600" algn="ctr">
              <a:buFont typeface="+mj-lt"/>
              <a:buAutoNum type="arabicPeriod"/>
            </a:pPr>
            <a:r>
              <a:rPr kumimoji="1" lang="x-none" altLang="en-US" sz="900" dirty="0">
                <a:solidFill>
                  <a:sysClr val="windowText" lastClr="000000"/>
                </a:solidFill>
              </a:rPr>
              <a:t>주소</a:t>
            </a:r>
            <a:r>
              <a:rPr kumimoji="1" lang="ko-KR" altLang="en-US" sz="900" dirty="0">
                <a:solidFill>
                  <a:sysClr val="windowText" lastClr="000000"/>
                </a:solidFill>
              </a:rPr>
              <a:t> 생성</a:t>
            </a:r>
            <a:endParaRPr kumimoji="1" lang="en-US" altLang="ko-KR" sz="900" dirty="0">
              <a:solidFill>
                <a:sysClr val="windowText" lastClr="000000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kumimoji="1" lang="ko-KR" altLang="en-US" sz="900" dirty="0">
                <a:solidFill>
                  <a:sysClr val="windowText" lastClr="000000"/>
                </a:solidFill>
              </a:rPr>
              <a:t>지갑 생성</a:t>
            </a:r>
            <a:endParaRPr kumimoji="1" lang="en-US" altLang="ko-KR" sz="900" dirty="0">
              <a:solidFill>
                <a:sysClr val="windowText" lastClr="000000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kumimoji="1" lang="ko-KR" altLang="en-US" sz="900" dirty="0">
                <a:solidFill>
                  <a:sysClr val="windowText" lastClr="000000"/>
                </a:solidFill>
              </a:rPr>
              <a:t>지갑 관리</a:t>
            </a:r>
            <a:endParaRPr kumimoji="1" lang="x-none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6" name="원통[C] 11">
            <a:extLst>
              <a:ext uri="{FF2B5EF4-FFF2-40B4-BE49-F238E27FC236}">
                <a16:creationId xmlns:a16="http://schemas.microsoft.com/office/drawing/2014/main" id="{737FE25B-283E-4A1F-B3C8-9A02EE677BAD}"/>
              </a:ext>
            </a:extLst>
          </p:cNvPr>
          <p:cNvSpPr/>
          <p:nvPr/>
        </p:nvSpPr>
        <p:spPr>
          <a:xfrm>
            <a:off x="3031913" y="5058219"/>
            <a:ext cx="914400" cy="457200"/>
          </a:xfrm>
          <a:prstGeom prst="ca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ko-KR" sz="1100" dirty="0">
              <a:solidFill>
                <a:sysClr val="windowText" lastClr="000000"/>
              </a:solidFill>
            </a:endParaRPr>
          </a:p>
          <a:p>
            <a:pPr algn="ctr"/>
            <a:endParaRPr kumimoji="1" lang="en-US" altLang="ko-KR" sz="1100" dirty="0">
              <a:solidFill>
                <a:sysClr val="windowText" lastClr="000000"/>
              </a:solidFill>
            </a:endParaRPr>
          </a:p>
          <a:p>
            <a:pPr algn="ctr"/>
            <a:r>
              <a:rPr kumimoji="1" lang="ko-KR" altLang="en-US" sz="1100" dirty="0">
                <a:solidFill>
                  <a:sysClr val="windowText" lastClr="000000"/>
                </a:solidFill>
              </a:rPr>
              <a:t>회원</a:t>
            </a:r>
            <a:r>
              <a:rPr kumimoji="1" lang="en-US" altLang="ko-KR" sz="1100" dirty="0">
                <a:solidFill>
                  <a:sysClr val="windowText" lastClr="000000"/>
                </a:solidFill>
              </a:rPr>
              <a:t>DB</a:t>
            </a:r>
          </a:p>
          <a:p>
            <a:pPr algn="ctr"/>
            <a:endParaRPr kumimoji="1" lang="x-none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DB74C5F8-928D-4EED-9D80-F47DE62EC4DB}"/>
              </a:ext>
            </a:extLst>
          </p:cNvPr>
          <p:cNvCxnSpPr>
            <a:cxnSpLocks/>
            <a:stCxn id="21" idx="2"/>
            <a:endCxn id="6" idx="1"/>
          </p:cNvCxnSpPr>
          <p:nvPr/>
        </p:nvCxnSpPr>
        <p:spPr>
          <a:xfrm>
            <a:off x="3481541" y="4536426"/>
            <a:ext cx="7572" cy="52179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338632C-DC92-4609-AC00-B0F42C24FB70}"/>
              </a:ext>
            </a:extLst>
          </p:cNvPr>
          <p:cNvSpPr txBox="1"/>
          <p:nvPr/>
        </p:nvSpPr>
        <p:spPr>
          <a:xfrm>
            <a:off x="4775922" y="3349520"/>
            <a:ext cx="914400" cy="253916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kumimoji="1" lang="en-US" altLang="x-none" sz="1000" b="1" dirty="0"/>
              <a:t>Restful API</a:t>
            </a:r>
            <a:endParaRPr kumimoji="1" lang="x-none" altLang="en-US" sz="10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5F3C626-A30B-4202-B3FA-96499C61F427}"/>
              </a:ext>
            </a:extLst>
          </p:cNvPr>
          <p:cNvSpPr txBox="1"/>
          <p:nvPr/>
        </p:nvSpPr>
        <p:spPr>
          <a:xfrm>
            <a:off x="6480401" y="3089705"/>
            <a:ext cx="924491" cy="246221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x-none" sz="1000" b="1" dirty="0"/>
              <a:t>RPC</a:t>
            </a:r>
            <a:r>
              <a:rPr kumimoji="1" lang="ko-KR" altLang="en-US" sz="1000" b="1" dirty="0"/>
              <a:t> 서버</a:t>
            </a:r>
            <a:endParaRPr kumimoji="1" lang="x-none" altLang="en-US" sz="1000" b="1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40373A2-E32B-4BD6-BA26-350466D3D0C9}"/>
              </a:ext>
            </a:extLst>
          </p:cNvPr>
          <p:cNvSpPr/>
          <p:nvPr/>
        </p:nvSpPr>
        <p:spPr>
          <a:xfrm>
            <a:off x="1333670" y="3628091"/>
            <a:ext cx="9144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600" dirty="0">
                <a:solidFill>
                  <a:sysClr val="windowText" lastClr="000000"/>
                </a:solidFill>
              </a:rPr>
              <a:t>웹</a:t>
            </a:r>
            <a:r>
              <a:rPr kumimoji="1" lang="en-US" altLang="ko-KR" sz="1600" dirty="0">
                <a:solidFill>
                  <a:sysClr val="windowText" lastClr="000000"/>
                </a:solidFill>
              </a:rPr>
              <a:t>/</a:t>
            </a:r>
            <a:r>
              <a:rPr kumimoji="1" lang="ko-KR" altLang="en-US" sz="1600" dirty="0">
                <a:solidFill>
                  <a:sysClr val="windowText" lastClr="000000"/>
                </a:solidFill>
              </a:rPr>
              <a:t>앱</a:t>
            </a:r>
            <a:endParaRPr kumimoji="1" lang="en-US" altLang="ko-KR" sz="1600" dirty="0">
              <a:solidFill>
                <a:sysClr val="windowText" lastClr="000000"/>
              </a:solidFill>
            </a:endParaRPr>
          </a:p>
          <a:p>
            <a:pPr algn="ctr"/>
            <a:r>
              <a:rPr kumimoji="1" lang="ko-KR" altLang="en-US" sz="1600" dirty="0">
                <a:solidFill>
                  <a:sysClr val="windowText" lastClr="000000"/>
                </a:solidFill>
              </a:rPr>
              <a:t>서비스</a:t>
            </a:r>
            <a:endParaRPr kumimoji="1" lang="en-US" altLang="ko-KR" sz="1600" dirty="0">
              <a:solidFill>
                <a:sysClr val="windowText" lastClr="000000"/>
              </a:solidFill>
            </a:endParaRPr>
          </a:p>
          <a:p>
            <a:pPr algn="ctr"/>
            <a:r>
              <a:rPr kumimoji="1" lang="ko-KR" altLang="en-US" sz="1600" dirty="0">
                <a:solidFill>
                  <a:sysClr val="windowText" lastClr="000000"/>
                </a:solidFill>
              </a:rPr>
              <a:t>페이지</a:t>
            </a:r>
            <a:endParaRPr kumimoji="1" lang="x-none" alt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DF65D93C-9DD1-4661-BC4A-A598E3979F1C}"/>
              </a:ext>
            </a:extLst>
          </p:cNvPr>
          <p:cNvCxnSpPr>
            <a:cxnSpLocks/>
            <a:stCxn id="21" idx="3"/>
            <a:endCxn id="3" idx="1"/>
          </p:cNvCxnSpPr>
          <p:nvPr/>
        </p:nvCxnSpPr>
        <p:spPr>
          <a:xfrm>
            <a:off x="3938741" y="4079226"/>
            <a:ext cx="83718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597AAA0-B446-4D27-8BD4-C26F5BFEB278}"/>
              </a:ext>
            </a:extLst>
          </p:cNvPr>
          <p:cNvSpPr/>
          <p:nvPr/>
        </p:nvSpPr>
        <p:spPr>
          <a:xfrm>
            <a:off x="6479574" y="5046319"/>
            <a:ext cx="9144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buFont typeface="+mj-lt"/>
              <a:buAutoNum type="arabicPeriod"/>
            </a:pPr>
            <a:r>
              <a:rPr kumimoji="1" lang="ko-KR" altLang="en-US" sz="900" dirty="0">
                <a:solidFill>
                  <a:sysClr val="windowText" lastClr="000000"/>
                </a:solidFill>
              </a:rPr>
              <a:t>거래 생성</a:t>
            </a:r>
            <a:endParaRPr kumimoji="1" lang="en-US" altLang="ko-KR" sz="900" dirty="0">
              <a:solidFill>
                <a:schemeClr val="tx1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kumimoji="1" lang="en-US" altLang="x-none" sz="900" dirty="0">
                <a:solidFill>
                  <a:schemeClr val="tx1"/>
                </a:solidFill>
              </a:rPr>
              <a:t>Tx</a:t>
            </a:r>
            <a:r>
              <a:rPr kumimoji="1" lang="ko-KR" altLang="en-US" sz="900" dirty="0">
                <a:solidFill>
                  <a:schemeClr val="tx1"/>
                </a:solidFill>
              </a:rPr>
              <a:t>  리스트 조회</a:t>
            </a:r>
            <a:endParaRPr kumimoji="1" lang="en-US" altLang="ko-KR" sz="900" dirty="0">
              <a:solidFill>
                <a:schemeClr val="tx1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kumimoji="1" lang="en-US" altLang="ko-KR" sz="900" dirty="0">
                <a:solidFill>
                  <a:schemeClr val="tx1"/>
                </a:solidFill>
              </a:rPr>
              <a:t>Tx </a:t>
            </a:r>
            <a:r>
              <a:rPr kumimoji="1" lang="ko-KR" altLang="en-US" sz="900" dirty="0">
                <a:solidFill>
                  <a:schemeClr val="tx1"/>
                </a:solidFill>
              </a:rPr>
              <a:t>상세 조회</a:t>
            </a:r>
            <a:endParaRPr kumimoji="1"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4E1AE45-B972-4A07-8094-8B6AA931751B}"/>
              </a:ext>
            </a:extLst>
          </p:cNvPr>
          <p:cNvSpPr txBox="1"/>
          <p:nvPr/>
        </p:nvSpPr>
        <p:spPr>
          <a:xfrm>
            <a:off x="6474527" y="4779663"/>
            <a:ext cx="924491" cy="246221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000" b="1" dirty="0"/>
              <a:t>Http</a:t>
            </a:r>
            <a:r>
              <a:rPr kumimoji="1" lang="ko-KR" altLang="en-US" sz="1000" b="1" dirty="0"/>
              <a:t> 서버</a:t>
            </a:r>
            <a:endParaRPr kumimoji="1" lang="x-none" altLang="en-US" sz="1000" b="1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EB4E188-A393-43D2-8871-3EE0EAC40C65}"/>
              </a:ext>
            </a:extLst>
          </p:cNvPr>
          <p:cNvSpPr/>
          <p:nvPr/>
        </p:nvSpPr>
        <p:spPr>
          <a:xfrm>
            <a:off x="8268490" y="5347979"/>
            <a:ext cx="9144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buFont typeface="+mj-lt"/>
              <a:buAutoNum type="arabicPeriod"/>
            </a:pPr>
            <a:r>
              <a:rPr kumimoji="1" lang="ko-KR" altLang="en-US" sz="900" dirty="0">
                <a:solidFill>
                  <a:sysClr val="windowText" lastClr="000000"/>
                </a:solidFill>
              </a:rPr>
              <a:t>블록 생성</a:t>
            </a:r>
            <a:endParaRPr kumimoji="1" lang="en-US" altLang="ko-KR" sz="900" dirty="0">
              <a:solidFill>
                <a:sysClr val="windowText" lastClr="000000"/>
              </a:solidFill>
            </a:endParaRPr>
          </a:p>
          <a:p>
            <a:r>
              <a:rPr kumimoji="1" lang="en-US" altLang="ko-KR" sz="900" dirty="0">
                <a:solidFill>
                  <a:sysClr val="windowText" lastClr="000000"/>
                </a:solidFill>
              </a:rPr>
              <a:t>        (PoW </a:t>
            </a:r>
            <a:r>
              <a:rPr kumimoji="1" lang="ko-KR" altLang="en-US" sz="900" dirty="0">
                <a:solidFill>
                  <a:sysClr val="windowText" lastClr="000000"/>
                </a:solidFill>
              </a:rPr>
              <a:t>검증</a:t>
            </a:r>
            <a:r>
              <a:rPr kumimoji="1" lang="en-US" altLang="ko-KR" sz="900" dirty="0">
                <a:solidFill>
                  <a:sysClr val="windowText" lastClr="000000"/>
                </a:solidFill>
              </a:rPr>
              <a:t>)</a:t>
            </a:r>
          </a:p>
          <a:p>
            <a:pPr marL="228600" indent="-228600">
              <a:buFont typeface="+mj-lt"/>
              <a:buAutoNum type="arabicPeriod"/>
            </a:pPr>
            <a:r>
              <a:rPr kumimoji="1" lang="ko-KR" altLang="en-US" sz="900" dirty="0" err="1">
                <a:solidFill>
                  <a:sysClr val="windowText" lastClr="000000"/>
                </a:solidFill>
              </a:rPr>
              <a:t>블록체인</a:t>
            </a:r>
            <a:endParaRPr kumimoji="1" lang="en-US" altLang="ko-KR" sz="900" dirty="0">
              <a:solidFill>
                <a:sysClr val="windowText" lastClr="000000"/>
              </a:solidFill>
            </a:endParaRPr>
          </a:p>
          <a:p>
            <a:r>
              <a:rPr kumimoji="1" lang="ko-KR" altLang="en-US" sz="900" dirty="0">
                <a:solidFill>
                  <a:sysClr val="windowText" lastClr="000000"/>
                </a:solidFill>
              </a:rPr>
              <a:t>      관리</a:t>
            </a:r>
            <a:endParaRPr kumimoji="1" lang="x-none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AA9E945-884B-4B50-8BBD-94C2CF95BCF9}"/>
              </a:ext>
            </a:extLst>
          </p:cNvPr>
          <p:cNvSpPr txBox="1"/>
          <p:nvPr/>
        </p:nvSpPr>
        <p:spPr>
          <a:xfrm>
            <a:off x="8269499" y="5087379"/>
            <a:ext cx="924491" cy="246221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000" b="1" dirty="0"/>
              <a:t>Http</a:t>
            </a:r>
            <a:r>
              <a:rPr kumimoji="1" lang="ko-KR" altLang="en-US" sz="1000" b="1" dirty="0"/>
              <a:t> 서버</a:t>
            </a:r>
            <a:endParaRPr kumimoji="1" lang="x-none" altLang="en-US" sz="1000" b="1" dirty="0"/>
          </a:p>
        </p:txBody>
      </p:sp>
      <p:cxnSp>
        <p:nvCxnSpPr>
          <p:cNvPr id="17" name="꺾인 연결선[E] 27">
            <a:extLst>
              <a:ext uri="{FF2B5EF4-FFF2-40B4-BE49-F238E27FC236}">
                <a16:creationId xmlns:a16="http://schemas.microsoft.com/office/drawing/2014/main" id="{B57DD5DA-C425-4F1C-8E95-02F9E0E15040}"/>
              </a:ext>
            </a:extLst>
          </p:cNvPr>
          <p:cNvCxnSpPr>
            <a:stCxn id="3" idx="3"/>
            <a:endCxn id="13" idx="1"/>
          </p:cNvCxnSpPr>
          <p:nvPr/>
        </p:nvCxnSpPr>
        <p:spPr>
          <a:xfrm>
            <a:off x="5690322" y="4079226"/>
            <a:ext cx="789252" cy="142429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꺾인 연결선[E] 30">
            <a:extLst>
              <a:ext uri="{FF2B5EF4-FFF2-40B4-BE49-F238E27FC236}">
                <a16:creationId xmlns:a16="http://schemas.microsoft.com/office/drawing/2014/main" id="{6FE1C87D-5786-46D9-8235-7D7B0AEDCAF1}"/>
              </a:ext>
            </a:extLst>
          </p:cNvPr>
          <p:cNvCxnSpPr>
            <a:cxnSpLocks/>
            <a:stCxn id="3" idx="3"/>
            <a:endCxn id="5" idx="1"/>
          </p:cNvCxnSpPr>
          <p:nvPr/>
        </p:nvCxnSpPr>
        <p:spPr>
          <a:xfrm flipV="1">
            <a:off x="5690322" y="3695595"/>
            <a:ext cx="789070" cy="383631"/>
          </a:xfrm>
          <a:prstGeom prst="bentConnector3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0D7F594E-95DE-4122-AE50-065047D772AB}"/>
              </a:ext>
            </a:extLst>
          </p:cNvPr>
          <p:cNvCxnSpPr>
            <a:cxnSpLocks/>
          </p:cNvCxnSpPr>
          <p:nvPr/>
        </p:nvCxnSpPr>
        <p:spPr>
          <a:xfrm>
            <a:off x="7393792" y="5805179"/>
            <a:ext cx="874698" cy="0"/>
          </a:xfrm>
          <a:prstGeom prst="straightConnector1">
            <a:avLst/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351F181-DCAE-4634-9BB9-3931E35C8867}"/>
              </a:ext>
            </a:extLst>
          </p:cNvPr>
          <p:cNvSpPr/>
          <p:nvPr/>
        </p:nvSpPr>
        <p:spPr>
          <a:xfrm>
            <a:off x="3024341" y="3622026"/>
            <a:ext cx="9144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600" dirty="0">
                <a:solidFill>
                  <a:sysClr val="windowText" lastClr="000000"/>
                </a:solidFill>
              </a:rPr>
              <a:t>웹</a:t>
            </a:r>
            <a:endParaRPr kumimoji="1" lang="en-US" altLang="ko-KR" sz="1600" dirty="0">
              <a:solidFill>
                <a:sysClr val="windowText" lastClr="000000"/>
              </a:solidFill>
            </a:endParaRPr>
          </a:p>
          <a:p>
            <a:pPr algn="ctr"/>
            <a:r>
              <a:rPr kumimoji="1" lang="ko-KR" altLang="en-US" sz="1600" dirty="0">
                <a:solidFill>
                  <a:sysClr val="windowText" lastClr="000000"/>
                </a:solidFill>
              </a:rPr>
              <a:t>서비스</a:t>
            </a:r>
            <a:endParaRPr kumimoji="1" lang="en-US" altLang="ko-KR" sz="1600" dirty="0">
              <a:solidFill>
                <a:sysClr val="windowText" lastClr="000000"/>
              </a:solidFill>
            </a:endParaRPr>
          </a:p>
          <a:p>
            <a:pPr algn="ctr"/>
            <a:r>
              <a:rPr kumimoji="1" lang="ko-KR" altLang="en-US" sz="1600" dirty="0">
                <a:solidFill>
                  <a:sysClr val="windowText" lastClr="000000"/>
                </a:solidFill>
              </a:rPr>
              <a:t>서버</a:t>
            </a:r>
            <a:endParaRPr kumimoji="1" lang="x-none" alt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9F285C1A-1F07-43CC-A97B-A2DCA1DDC5ED}"/>
              </a:ext>
            </a:extLst>
          </p:cNvPr>
          <p:cNvCxnSpPr>
            <a:cxnSpLocks/>
            <a:stCxn id="11" idx="3"/>
            <a:endCxn id="21" idx="1"/>
          </p:cNvCxnSpPr>
          <p:nvPr/>
        </p:nvCxnSpPr>
        <p:spPr>
          <a:xfrm flipV="1">
            <a:off x="2248070" y="4079226"/>
            <a:ext cx="776271" cy="606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C0D892B-7059-431E-AAF3-4E311C78E8AE}"/>
              </a:ext>
            </a:extLst>
          </p:cNvPr>
          <p:cNvSpPr/>
          <p:nvPr/>
        </p:nvSpPr>
        <p:spPr>
          <a:xfrm>
            <a:off x="10055532" y="5347979"/>
            <a:ext cx="9144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x-none" sz="900" dirty="0">
                <a:solidFill>
                  <a:sysClr val="windowText" lastClr="000000"/>
                </a:solidFill>
              </a:rPr>
              <a:t>pBFT</a:t>
            </a:r>
            <a:r>
              <a:rPr kumimoji="1" lang="ko-KR" altLang="en-US" sz="900" dirty="0">
                <a:solidFill>
                  <a:sysClr val="windowText" lastClr="000000"/>
                </a:solidFill>
              </a:rPr>
              <a:t> </a:t>
            </a:r>
            <a:endParaRPr kumimoji="1" lang="en-US" altLang="ko-KR" sz="900" dirty="0">
              <a:solidFill>
                <a:sysClr val="windowText" lastClr="000000"/>
              </a:solidFill>
            </a:endParaRPr>
          </a:p>
          <a:p>
            <a:pPr algn="ctr"/>
            <a:r>
              <a:rPr kumimoji="1" lang="ko-KR" altLang="en-US" sz="900" dirty="0">
                <a:solidFill>
                  <a:sysClr val="windowText" lastClr="000000"/>
                </a:solidFill>
              </a:rPr>
              <a:t>합의 네트워크</a:t>
            </a:r>
            <a:endParaRPr kumimoji="1" lang="en-US" altLang="ko-KR" sz="900" dirty="0">
              <a:solidFill>
                <a:sysClr val="windowText" lastClr="000000"/>
              </a:solidFill>
            </a:endParaRPr>
          </a:p>
          <a:p>
            <a:pPr algn="ctr"/>
            <a:r>
              <a:rPr kumimoji="1" lang="en-US" altLang="en-US" sz="900" dirty="0">
                <a:solidFill>
                  <a:sysClr val="windowText" lastClr="000000"/>
                </a:solidFill>
              </a:rPr>
              <a:t>N = 3F+1</a:t>
            </a:r>
          </a:p>
          <a:p>
            <a:pPr algn="ctr"/>
            <a:r>
              <a:rPr kumimoji="1" lang="en-US" altLang="en-US" sz="900" dirty="0">
                <a:solidFill>
                  <a:sysClr val="windowText" lastClr="000000"/>
                </a:solidFill>
              </a:rPr>
              <a:t>(where</a:t>
            </a:r>
            <a:r>
              <a:rPr kumimoji="1" lang="ko-KR" altLang="en-US" sz="9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ko-KR" sz="900" dirty="0">
                <a:solidFill>
                  <a:sysClr val="windowText" lastClr="000000"/>
                </a:solidFill>
              </a:rPr>
              <a:t>F=1)</a:t>
            </a:r>
            <a:endParaRPr kumimoji="1" lang="x-none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C575E41-F1CA-4206-BC84-FB5F060CB44B}"/>
              </a:ext>
            </a:extLst>
          </p:cNvPr>
          <p:cNvSpPr txBox="1"/>
          <p:nvPr/>
        </p:nvSpPr>
        <p:spPr>
          <a:xfrm>
            <a:off x="10045441" y="5087379"/>
            <a:ext cx="924491" cy="246221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000" b="1" dirty="0"/>
              <a:t>Http</a:t>
            </a:r>
            <a:r>
              <a:rPr kumimoji="1" lang="ko-KR" altLang="en-US" sz="1000" b="1" dirty="0"/>
              <a:t> 서버</a:t>
            </a:r>
            <a:endParaRPr kumimoji="1" lang="x-none" altLang="en-US" sz="1000" b="1" dirty="0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7313A504-5205-42D8-A0A2-BFACA6C058BC}"/>
              </a:ext>
            </a:extLst>
          </p:cNvPr>
          <p:cNvCxnSpPr>
            <a:cxnSpLocks/>
            <a:stCxn id="15" idx="3"/>
            <a:endCxn id="23" idx="1"/>
          </p:cNvCxnSpPr>
          <p:nvPr/>
        </p:nvCxnSpPr>
        <p:spPr>
          <a:xfrm>
            <a:off x="9182890" y="5805179"/>
            <a:ext cx="872642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삼각형 61">
            <a:extLst>
              <a:ext uri="{FF2B5EF4-FFF2-40B4-BE49-F238E27FC236}">
                <a16:creationId xmlns:a16="http://schemas.microsoft.com/office/drawing/2014/main" id="{6D1446C5-FA68-4C16-8C3A-9E5934C65A8E}"/>
              </a:ext>
            </a:extLst>
          </p:cNvPr>
          <p:cNvSpPr/>
          <p:nvPr/>
        </p:nvSpPr>
        <p:spPr>
          <a:xfrm rot="10800000">
            <a:off x="9801213" y="4797322"/>
            <a:ext cx="1411930" cy="24622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x-none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19D510BF-055F-43DE-9363-1A669DD4995A}"/>
              </a:ext>
            </a:extLst>
          </p:cNvPr>
          <p:cNvSpPr/>
          <p:nvPr/>
        </p:nvSpPr>
        <p:spPr>
          <a:xfrm>
            <a:off x="9907178" y="3268782"/>
            <a:ext cx="379860" cy="3693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x-none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37E7FEFF-6B1F-49AE-8C94-7EBA5DD64E1D}"/>
              </a:ext>
            </a:extLst>
          </p:cNvPr>
          <p:cNvSpPr/>
          <p:nvPr/>
        </p:nvSpPr>
        <p:spPr>
          <a:xfrm>
            <a:off x="10646975" y="3264240"/>
            <a:ext cx="379860" cy="3693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x-none" alt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BA8FBACC-9597-41D9-B941-9CBEFE8B3BE1}"/>
              </a:ext>
            </a:extLst>
          </p:cNvPr>
          <p:cNvSpPr/>
          <p:nvPr/>
        </p:nvSpPr>
        <p:spPr>
          <a:xfrm>
            <a:off x="9907178" y="3925027"/>
            <a:ext cx="379860" cy="3693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x-none" sz="900" b="1" dirty="0">
                <a:solidFill>
                  <a:sysClr val="windowText" lastClr="000000"/>
                </a:solidFill>
              </a:rPr>
              <a:t>LN</a:t>
            </a:r>
            <a:endParaRPr kumimoji="1" lang="x-none" altLang="en-US" sz="900" b="1" dirty="0">
              <a:solidFill>
                <a:sysClr val="windowText" lastClr="000000"/>
              </a:solidFill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ED5B3F5D-F104-4479-A477-3D73A210A22C}"/>
              </a:ext>
            </a:extLst>
          </p:cNvPr>
          <p:cNvSpPr/>
          <p:nvPr/>
        </p:nvSpPr>
        <p:spPr>
          <a:xfrm>
            <a:off x="10642748" y="3925027"/>
            <a:ext cx="379860" cy="3693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x-none" altLang="en-US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8F749214-DA2B-4A0B-8A87-D00E7411D8AC}"/>
              </a:ext>
            </a:extLst>
          </p:cNvPr>
          <p:cNvCxnSpPr>
            <a:stCxn id="27" idx="6"/>
            <a:endCxn id="28" idx="2"/>
          </p:cNvCxnSpPr>
          <p:nvPr/>
        </p:nvCxnSpPr>
        <p:spPr>
          <a:xfrm flipV="1">
            <a:off x="10287038" y="3448906"/>
            <a:ext cx="359937" cy="454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0A199633-B0F2-4FD4-883D-44AB659E1321}"/>
              </a:ext>
            </a:extLst>
          </p:cNvPr>
          <p:cNvCxnSpPr>
            <a:stCxn id="27" idx="4"/>
            <a:endCxn id="29" idx="0"/>
          </p:cNvCxnSpPr>
          <p:nvPr/>
        </p:nvCxnSpPr>
        <p:spPr>
          <a:xfrm>
            <a:off x="10097108" y="3638114"/>
            <a:ext cx="0" cy="28691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A3B84CBD-230E-4EA2-9BE1-60B88FC3B9B7}"/>
              </a:ext>
            </a:extLst>
          </p:cNvPr>
          <p:cNvCxnSpPr>
            <a:stCxn id="28" idx="4"/>
            <a:endCxn id="30" idx="0"/>
          </p:cNvCxnSpPr>
          <p:nvPr/>
        </p:nvCxnSpPr>
        <p:spPr>
          <a:xfrm flipH="1">
            <a:off x="10832678" y="3633572"/>
            <a:ext cx="4227" cy="29145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22432096-4437-44A4-B452-6FFF1DDB5213}"/>
              </a:ext>
            </a:extLst>
          </p:cNvPr>
          <p:cNvCxnSpPr>
            <a:stCxn id="29" idx="6"/>
            <a:endCxn id="30" idx="2"/>
          </p:cNvCxnSpPr>
          <p:nvPr/>
        </p:nvCxnSpPr>
        <p:spPr>
          <a:xfrm>
            <a:off x="10287038" y="4109693"/>
            <a:ext cx="35571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0B101265-3CED-4FEB-B737-451132D959FE}"/>
              </a:ext>
            </a:extLst>
          </p:cNvPr>
          <p:cNvCxnSpPr>
            <a:stCxn id="27" idx="5"/>
            <a:endCxn id="30" idx="1"/>
          </p:cNvCxnSpPr>
          <p:nvPr/>
        </p:nvCxnSpPr>
        <p:spPr>
          <a:xfrm>
            <a:off x="10231409" y="3584027"/>
            <a:ext cx="466968" cy="39508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9A413FB7-80C9-4232-9F5E-CD41C81ED300}"/>
              </a:ext>
            </a:extLst>
          </p:cNvPr>
          <p:cNvCxnSpPr>
            <a:stCxn id="28" idx="3"/>
            <a:endCxn id="29" idx="7"/>
          </p:cNvCxnSpPr>
          <p:nvPr/>
        </p:nvCxnSpPr>
        <p:spPr>
          <a:xfrm flipH="1">
            <a:off x="10231409" y="3579485"/>
            <a:ext cx="471195" cy="39962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모서리가 둥근 직사각형 81">
            <a:extLst>
              <a:ext uri="{FF2B5EF4-FFF2-40B4-BE49-F238E27FC236}">
                <a16:creationId xmlns:a16="http://schemas.microsoft.com/office/drawing/2014/main" id="{7BD8F53F-FBD7-4FCA-B4B7-8BBDF235D67C}"/>
              </a:ext>
            </a:extLst>
          </p:cNvPr>
          <p:cNvSpPr/>
          <p:nvPr/>
        </p:nvSpPr>
        <p:spPr>
          <a:xfrm>
            <a:off x="9693585" y="2799729"/>
            <a:ext cx="1562353" cy="1635265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x-none" altLang="en-US">
              <a:ln>
                <a:solidFill>
                  <a:schemeClr val="tx1"/>
                </a:solidFill>
                <a:prstDash val="dash"/>
              </a:ln>
            </a:endParaRP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88D6BB23-4C17-4956-9664-FA0D40A7FC00}"/>
              </a:ext>
            </a:extLst>
          </p:cNvPr>
          <p:cNvCxnSpPr>
            <a:stCxn id="26" idx="3"/>
            <a:endCxn id="29" idx="4"/>
          </p:cNvCxnSpPr>
          <p:nvPr/>
        </p:nvCxnSpPr>
        <p:spPr>
          <a:xfrm flipH="1" flipV="1">
            <a:off x="10097108" y="4294359"/>
            <a:ext cx="410070" cy="5029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C0B05C22-84E5-40F0-8F9D-F5ED88AD050E}"/>
              </a:ext>
            </a:extLst>
          </p:cNvPr>
          <p:cNvCxnSpPr/>
          <p:nvPr/>
        </p:nvCxnSpPr>
        <p:spPr>
          <a:xfrm>
            <a:off x="10680647" y="4434994"/>
            <a:ext cx="0" cy="3148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297676BB-925E-44F0-993D-DDD3315088FC}"/>
              </a:ext>
            </a:extLst>
          </p:cNvPr>
          <p:cNvSpPr/>
          <p:nvPr/>
        </p:nvSpPr>
        <p:spPr>
          <a:xfrm>
            <a:off x="8268490" y="3922461"/>
            <a:ext cx="9144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buFont typeface="+mj-lt"/>
              <a:buAutoNum type="arabicPeriod"/>
            </a:pPr>
            <a:r>
              <a:rPr kumimoji="1" lang="en-US" altLang="x-none" sz="900" dirty="0">
                <a:solidFill>
                  <a:sysClr val="windowText" lastClr="000000"/>
                </a:solidFill>
              </a:rPr>
              <a:t>Tx</a:t>
            </a:r>
            <a:r>
              <a:rPr kumimoji="1" lang="ko-KR" altLang="en-US" sz="900" dirty="0">
                <a:solidFill>
                  <a:sysClr val="windowText" lastClr="000000"/>
                </a:solidFill>
              </a:rPr>
              <a:t> 생성</a:t>
            </a:r>
            <a:endParaRPr kumimoji="1" lang="en-US" altLang="ko-KR" sz="900" dirty="0">
              <a:solidFill>
                <a:sysClr val="windowText" lastClr="000000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kumimoji="1" lang="en-US" altLang="ko-KR" sz="900" dirty="0" err="1">
                <a:solidFill>
                  <a:sysClr val="windowText" lastClr="000000"/>
                </a:solidFill>
              </a:rPr>
              <a:t>Txs</a:t>
            </a:r>
            <a:r>
              <a:rPr kumimoji="1" lang="en-US" altLang="ko-KR" sz="900" dirty="0">
                <a:solidFill>
                  <a:sysClr val="windowText" lastClr="000000"/>
                </a:solidFill>
              </a:rPr>
              <a:t> </a:t>
            </a:r>
            <a:r>
              <a:rPr kumimoji="1" lang="ko-KR" altLang="en-US" sz="900" dirty="0">
                <a:solidFill>
                  <a:sysClr val="windowText" lastClr="000000"/>
                </a:solidFill>
              </a:rPr>
              <a:t>관리</a:t>
            </a:r>
            <a:endParaRPr kumimoji="1" lang="en-US" altLang="ko-KR" sz="900" dirty="0">
              <a:solidFill>
                <a:sysClr val="windowText" lastClr="000000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DB0C7A2-632B-45D5-8707-C4004F151A9E}"/>
              </a:ext>
            </a:extLst>
          </p:cNvPr>
          <p:cNvSpPr txBox="1"/>
          <p:nvPr/>
        </p:nvSpPr>
        <p:spPr>
          <a:xfrm>
            <a:off x="8269499" y="3661861"/>
            <a:ext cx="924491" cy="246221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000" b="1" dirty="0"/>
              <a:t>Http</a:t>
            </a:r>
            <a:r>
              <a:rPr kumimoji="1" lang="ko-KR" altLang="en-US" sz="1000" b="1" dirty="0"/>
              <a:t> 서버</a:t>
            </a:r>
            <a:endParaRPr kumimoji="1" lang="x-none" altLang="en-US" sz="1000" b="1" dirty="0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ECEB5B42-A8C8-4D69-84B9-6FBBCE3CFC7A}"/>
              </a:ext>
            </a:extLst>
          </p:cNvPr>
          <p:cNvCxnSpPr>
            <a:stCxn id="40" idx="2"/>
            <a:endCxn id="16" idx="0"/>
          </p:cNvCxnSpPr>
          <p:nvPr/>
        </p:nvCxnSpPr>
        <p:spPr>
          <a:xfrm>
            <a:off x="8725690" y="4836861"/>
            <a:ext cx="6055" cy="25051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1D646A6C-F6F5-42DE-9990-F461F4606557}"/>
              </a:ext>
            </a:extLst>
          </p:cNvPr>
          <p:cNvSpPr/>
          <p:nvPr/>
        </p:nvSpPr>
        <p:spPr>
          <a:xfrm>
            <a:off x="769462" y="2456264"/>
            <a:ext cx="3539515" cy="3934809"/>
          </a:xfrm>
          <a:prstGeom prst="rect">
            <a:avLst/>
          </a:prstGeom>
          <a:noFill/>
          <a:ln w="28575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x-none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8273C51-3CA9-4FAF-8863-ABB0E27F5654}"/>
              </a:ext>
            </a:extLst>
          </p:cNvPr>
          <p:cNvSpPr txBox="1"/>
          <p:nvPr/>
        </p:nvSpPr>
        <p:spPr>
          <a:xfrm>
            <a:off x="7927277" y="2039288"/>
            <a:ext cx="3539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0070C0"/>
                </a:solidFill>
              </a:rPr>
              <a:t>블록체인 코어 시스템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58EA456F-CCFC-494F-8BB9-56B3616B220E}"/>
              </a:ext>
            </a:extLst>
          </p:cNvPr>
          <p:cNvSpPr/>
          <p:nvPr/>
        </p:nvSpPr>
        <p:spPr>
          <a:xfrm>
            <a:off x="7926076" y="2483119"/>
            <a:ext cx="3539515" cy="3934809"/>
          </a:xfrm>
          <a:prstGeom prst="rect">
            <a:avLst/>
          </a:prstGeom>
          <a:noFill/>
          <a:ln w="28575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x-none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CCB279BF-532D-4DCB-8A27-D92383AE23AE}"/>
              </a:ext>
            </a:extLst>
          </p:cNvPr>
          <p:cNvSpPr/>
          <p:nvPr/>
        </p:nvSpPr>
        <p:spPr>
          <a:xfrm>
            <a:off x="4578824" y="2467848"/>
            <a:ext cx="3217741" cy="3934809"/>
          </a:xfrm>
          <a:prstGeom prst="rect">
            <a:avLst/>
          </a:prstGeom>
          <a:noFill/>
          <a:ln w="28575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x-none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75CD83D-AF1A-443F-9D02-143E6F7DBA96}"/>
              </a:ext>
            </a:extLst>
          </p:cNvPr>
          <p:cNvSpPr txBox="1"/>
          <p:nvPr/>
        </p:nvSpPr>
        <p:spPr>
          <a:xfrm>
            <a:off x="769461" y="2039288"/>
            <a:ext cx="3539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0070C0"/>
                </a:solidFill>
              </a:rPr>
              <a:t>경력 등록 및 결제 웹 플랫폼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6C7D175-E45B-489F-A806-38406BFBA15E}"/>
              </a:ext>
            </a:extLst>
          </p:cNvPr>
          <p:cNvSpPr txBox="1"/>
          <p:nvPr/>
        </p:nvSpPr>
        <p:spPr>
          <a:xfrm>
            <a:off x="4578824" y="2039288"/>
            <a:ext cx="3217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0070C0"/>
                </a:solidFill>
              </a:rPr>
              <a:t>블록체인 미들웨어 시스템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5F28934-D292-4EF9-B0CE-8C7F29541555}"/>
              </a:ext>
            </a:extLst>
          </p:cNvPr>
          <p:cNvSpPr txBox="1"/>
          <p:nvPr/>
        </p:nvSpPr>
        <p:spPr>
          <a:xfrm>
            <a:off x="9776280" y="2497748"/>
            <a:ext cx="1452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pBFT </a:t>
            </a:r>
            <a:r>
              <a:rPr lang="ko-KR" altLang="en-US" sz="1200" dirty="0"/>
              <a:t>합의알고리즘</a:t>
            </a:r>
            <a:endParaRPr lang="ko-KR" alt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6DE421B-886A-4F9E-8442-5F3B54ACF4A3}"/>
              </a:ext>
            </a:extLst>
          </p:cNvPr>
          <p:cNvSpPr txBox="1"/>
          <p:nvPr/>
        </p:nvSpPr>
        <p:spPr>
          <a:xfrm>
            <a:off x="503573" y="1393372"/>
            <a:ext cx="10801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ko-KR" b="1" dirty="0" err="1"/>
              <a:t>PoW</a:t>
            </a:r>
            <a:r>
              <a:rPr lang="en-US" altLang="ko-KR" b="1" dirty="0"/>
              <a:t> + </a:t>
            </a:r>
            <a:r>
              <a:rPr lang="en-US" altLang="ko-KR" b="1" dirty="0" err="1"/>
              <a:t>pBFT</a:t>
            </a:r>
            <a:r>
              <a:rPr lang="en-US" altLang="ko-KR" b="1" dirty="0"/>
              <a:t> </a:t>
            </a:r>
            <a:r>
              <a:rPr lang="ko-KR" altLang="en-US" b="1" dirty="0"/>
              <a:t>기반 프리랜서 경력 보장 웹서비스</a:t>
            </a: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2ECC0920-C58A-0DC2-7614-0F75148A85B5}"/>
              </a:ext>
            </a:extLst>
          </p:cNvPr>
          <p:cNvSpPr/>
          <p:nvPr/>
        </p:nvSpPr>
        <p:spPr>
          <a:xfrm>
            <a:off x="10300787" y="2826978"/>
            <a:ext cx="379860" cy="369332"/>
          </a:xfrm>
          <a:prstGeom prst="ellipse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en-US" sz="900" b="1" dirty="0">
                <a:solidFill>
                  <a:schemeClr val="tx1"/>
                </a:solidFill>
              </a:rPr>
              <a:t>MSP</a:t>
            </a:r>
            <a:endParaRPr kumimoji="1" lang="x-none" altLang="en-US" sz="900" b="1" dirty="0">
              <a:solidFill>
                <a:schemeClr val="tx1"/>
              </a:solidFill>
            </a:endParaRP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14F144DC-A437-4F93-9B5E-3E9FC6CBE08A}"/>
              </a:ext>
            </a:extLst>
          </p:cNvPr>
          <p:cNvCxnSpPr>
            <a:cxnSpLocks/>
            <a:stCxn id="52" idx="4"/>
            <a:endCxn id="27" idx="7"/>
          </p:cNvCxnSpPr>
          <p:nvPr/>
        </p:nvCxnSpPr>
        <p:spPr>
          <a:xfrm flipH="1">
            <a:off x="10231409" y="3196310"/>
            <a:ext cx="259308" cy="126559"/>
          </a:xfrm>
          <a:prstGeom prst="straightConnector1">
            <a:avLst/>
          </a:prstGeom>
          <a:ln>
            <a:solidFill>
              <a:srgbClr val="F0904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AA28558F-51A8-6D31-B74A-B90996E6E91C}"/>
              </a:ext>
            </a:extLst>
          </p:cNvPr>
          <p:cNvCxnSpPr>
            <a:cxnSpLocks/>
            <a:stCxn id="52" idx="4"/>
            <a:endCxn id="28" idx="1"/>
          </p:cNvCxnSpPr>
          <p:nvPr/>
        </p:nvCxnSpPr>
        <p:spPr>
          <a:xfrm>
            <a:off x="10490717" y="3196310"/>
            <a:ext cx="211887" cy="122017"/>
          </a:xfrm>
          <a:prstGeom prst="straightConnector1">
            <a:avLst/>
          </a:prstGeom>
          <a:ln>
            <a:solidFill>
              <a:srgbClr val="F0904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D1B37294-C9FC-FA0E-EE12-BDA378E03C9A}"/>
              </a:ext>
            </a:extLst>
          </p:cNvPr>
          <p:cNvCxnSpPr>
            <a:cxnSpLocks/>
            <a:stCxn id="52" idx="4"/>
            <a:endCxn id="29" idx="0"/>
          </p:cNvCxnSpPr>
          <p:nvPr/>
        </p:nvCxnSpPr>
        <p:spPr>
          <a:xfrm flipH="1">
            <a:off x="10097108" y="3196310"/>
            <a:ext cx="393609" cy="728717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3333FFF8-EF09-42E9-E3A0-A5761AC76BC7}"/>
              </a:ext>
            </a:extLst>
          </p:cNvPr>
          <p:cNvCxnSpPr>
            <a:cxnSpLocks/>
            <a:stCxn id="52" idx="4"/>
            <a:endCxn id="30" idx="0"/>
          </p:cNvCxnSpPr>
          <p:nvPr/>
        </p:nvCxnSpPr>
        <p:spPr>
          <a:xfrm>
            <a:off x="10490717" y="3196310"/>
            <a:ext cx="341961" cy="728717"/>
          </a:xfrm>
          <a:prstGeom prst="straightConnector1">
            <a:avLst/>
          </a:prstGeom>
          <a:ln>
            <a:solidFill>
              <a:srgbClr val="F0904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16456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01C05C-8A51-4E45-B0EB-D5F4A1C2D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3200" b="1" dirty="0"/>
              <a:t>5-1. How it works </a:t>
            </a:r>
            <a:endParaRPr lang="ko-KR" altLang="en-US" sz="3200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FAC3567-42D3-3EE7-C4CE-350CF95682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093" y="1375037"/>
            <a:ext cx="4972050" cy="5276850"/>
          </a:xfrm>
          <a:prstGeom prst="rect">
            <a:avLst/>
          </a:prstGeom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32D6681-D54C-E1F7-B347-321495C40599}"/>
              </a:ext>
            </a:extLst>
          </p:cNvPr>
          <p:cNvCxnSpPr/>
          <p:nvPr/>
        </p:nvCxnSpPr>
        <p:spPr>
          <a:xfrm>
            <a:off x="6127426" y="1282045"/>
            <a:ext cx="0" cy="53698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40A0B62-CD1E-9247-223C-4414B52A8D07}"/>
              </a:ext>
            </a:extLst>
          </p:cNvPr>
          <p:cNvSpPr txBox="1"/>
          <p:nvPr/>
        </p:nvSpPr>
        <p:spPr>
          <a:xfrm>
            <a:off x="3849609" y="1375037"/>
            <a:ext cx="1622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프로세스 순서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331B0F9-4E9B-85BE-674C-B8B65BB6A491}"/>
              </a:ext>
            </a:extLst>
          </p:cNvPr>
          <p:cNvSpPr/>
          <p:nvPr/>
        </p:nvSpPr>
        <p:spPr>
          <a:xfrm>
            <a:off x="212846" y="1295342"/>
            <a:ext cx="5758516" cy="5482739"/>
          </a:xfrm>
          <a:prstGeom prst="rect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5358F8A-92F9-29AB-82BD-992631C83A78}"/>
              </a:ext>
            </a:extLst>
          </p:cNvPr>
          <p:cNvSpPr/>
          <p:nvPr/>
        </p:nvSpPr>
        <p:spPr>
          <a:xfrm>
            <a:off x="6211583" y="1295342"/>
            <a:ext cx="5758516" cy="5482739"/>
          </a:xfrm>
          <a:prstGeom prst="rect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4EBBD0A-96B8-4C2A-FBFC-747DB16BEE7D}"/>
              </a:ext>
            </a:extLst>
          </p:cNvPr>
          <p:cNvSpPr txBox="1"/>
          <p:nvPr/>
        </p:nvSpPr>
        <p:spPr>
          <a:xfrm>
            <a:off x="6261910" y="1327230"/>
            <a:ext cx="565786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&lt;Front Scenario&gt;</a:t>
            </a:r>
          </a:p>
          <a:p>
            <a:endParaRPr lang="en-US" altLang="ko-KR" sz="1400" dirty="0"/>
          </a:p>
          <a:p>
            <a:r>
              <a:rPr lang="ko-KR" altLang="en-US" sz="1400" dirty="0"/>
              <a:t>메인 페이지에 들어와서 지갑을 생성하려고 하거나 </a:t>
            </a:r>
            <a:r>
              <a:rPr lang="en-US" altLang="ko-KR" sz="1400" dirty="0"/>
              <a:t>, </a:t>
            </a:r>
            <a:r>
              <a:rPr lang="ko-KR" altLang="en-US" sz="1400" dirty="0"/>
              <a:t>경력을 추가하려고 </a:t>
            </a:r>
            <a:r>
              <a:rPr lang="ko-KR" altLang="en-US" sz="1400" dirty="0" err="1"/>
              <a:t>했을떄는</a:t>
            </a:r>
            <a:r>
              <a:rPr lang="ko-KR" altLang="en-US" sz="1400" dirty="0"/>
              <a:t> 로그인이 필요하고 </a:t>
            </a:r>
            <a:r>
              <a:rPr lang="en-US" altLang="ko-KR" sz="1400" dirty="0"/>
              <a:t>, </a:t>
            </a:r>
          </a:p>
          <a:p>
            <a:endParaRPr lang="en-US" altLang="ko-KR" sz="1400" dirty="0"/>
          </a:p>
          <a:p>
            <a:r>
              <a:rPr lang="ko-KR" altLang="en-US" sz="1400" dirty="0"/>
              <a:t>로그인을 하지 않아도 타인의 이메일 주소만 가지고 지갑 주소를 검색할 수 있고 </a:t>
            </a:r>
            <a:r>
              <a:rPr lang="en-US" altLang="ko-KR" sz="1400" dirty="0"/>
              <a:t>, </a:t>
            </a:r>
          </a:p>
          <a:p>
            <a:endParaRPr lang="en-US" altLang="ko-KR" sz="1400" dirty="0"/>
          </a:p>
          <a:p>
            <a:r>
              <a:rPr lang="ko-KR" altLang="en-US" sz="1400" dirty="0"/>
              <a:t>지갑 주소로 타인의 경력들을 </a:t>
            </a:r>
            <a:r>
              <a:rPr lang="ko-KR" altLang="en-US" sz="1400" dirty="0" err="1"/>
              <a:t>조회할수</a:t>
            </a:r>
            <a:r>
              <a:rPr lang="ko-KR" altLang="en-US" sz="1400" dirty="0"/>
              <a:t> 있고 </a:t>
            </a:r>
            <a:r>
              <a:rPr lang="en-US" altLang="ko-KR" sz="1400" dirty="0"/>
              <a:t>, </a:t>
            </a:r>
            <a:r>
              <a:rPr lang="ko-KR" altLang="en-US" sz="1400" dirty="0"/>
              <a:t>그 경력들을 각각 상세 조회도 가능함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r>
              <a:rPr lang="ko-KR" altLang="en-US" sz="1400" dirty="0"/>
              <a:t>회원가입은 따로 없고 구글 아이디만 있으면 로그인이 가능하며 </a:t>
            </a:r>
            <a:r>
              <a:rPr lang="en-US" altLang="ko-KR" sz="1400" dirty="0"/>
              <a:t>, </a:t>
            </a:r>
          </a:p>
          <a:p>
            <a:endParaRPr lang="en-US" altLang="ko-KR" sz="1400" dirty="0"/>
          </a:p>
          <a:p>
            <a:r>
              <a:rPr lang="ko-KR" altLang="en-US" sz="1400" dirty="0"/>
              <a:t>로그인 했어도 경력을 추가하기 위해서는 지갑 주소를 생성 </a:t>
            </a:r>
            <a:r>
              <a:rPr lang="ko-KR" altLang="en-US" sz="1400" dirty="0" err="1"/>
              <a:t>해야하며</a:t>
            </a:r>
            <a:r>
              <a:rPr lang="ko-KR" altLang="en-US" sz="1400" dirty="0"/>
              <a:t> </a:t>
            </a:r>
            <a:r>
              <a:rPr lang="en-US" altLang="ko-KR" sz="1400" dirty="0"/>
              <a:t>, </a:t>
            </a:r>
            <a:r>
              <a:rPr lang="ko-KR" altLang="en-US" sz="1400" dirty="0"/>
              <a:t>지갑 주소를 생성한 후에 </a:t>
            </a:r>
          </a:p>
          <a:p>
            <a:endParaRPr lang="ko-KR" altLang="en-US" sz="1400" dirty="0"/>
          </a:p>
          <a:p>
            <a:r>
              <a:rPr lang="ko-KR" altLang="en-US" sz="1400" dirty="0"/>
              <a:t>경력 추가를 할 때 서명을 해야지 등록을 할 수 있다는 동의서를 받고 </a:t>
            </a:r>
            <a:r>
              <a:rPr lang="en-US" altLang="ko-KR" sz="1400" dirty="0"/>
              <a:t>, </a:t>
            </a:r>
            <a:r>
              <a:rPr lang="ko-KR" altLang="en-US" sz="1400" dirty="0"/>
              <a:t>결제를 완료한 후에 </a:t>
            </a:r>
            <a:r>
              <a:rPr lang="en-US" altLang="ko-KR" sz="1400" dirty="0"/>
              <a:t>,</a:t>
            </a:r>
          </a:p>
          <a:p>
            <a:endParaRPr lang="en-US" altLang="ko-KR" sz="1400" dirty="0"/>
          </a:p>
          <a:p>
            <a:r>
              <a:rPr lang="ko-KR" altLang="en-US" sz="1400" dirty="0"/>
              <a:t>그 경력이 관리자에게 넘어가고 관리자는 그 경력이 사실 이라는 것 을 검증을 마친 후에 승인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r>
              <a:rPr lang="ko-KR" altLang="en-US" sz="1400" dirty="0"/>
              <a:t>승인이 완료되면 그 데이터는 코어로 넘어가서 블록으로 만들어 블록체인에 넣음</a:t>
            </a:r>
            <a:r>
              <a:rPr lang="en-US" altLang="ko-KR" sz="1400" dirty="0"/>
              <a:t>. </a:t>
            </a:r>
            <a:endParaRPr lang="ko-KR" altLang="en-US" sz="1400" dirty="0"/>
          </a:p>
        </p:txBody>
      </p:sp>
      <p:sp>
        <p:nvSpPr>
          <p:cNvPr id="23" name="순서도: 대체 처리 22">
            <a:extLst>
              <a:ext uri="{FF2B5EF4-FFF2-40B4-BE49-F238E27FC236}">
                <a16:creationId xmlns:a16="http://schemas.microsoft.com/office/drawing/2014/main" id="{B2641097-D09A-D143-3A3C-776F4645A737}"/>
              </a:ext>
            </a:extLst>
          </p:cNvPr>
          <p:cNvSpPr/>
          <p:nvPr/>
        </p:nvSpPr>
        <p:spPr>
          <a:xfrm>
            <a:off x="2856869" y="3436702"/>
            <a:ext cx="1168164" cy="374183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블록조회</a:t>
            </a:r>
            <a:endParaRPr lang="ko-KR" altLang="en-US" sz="1200" dirty="0"/>
          </a:p>
        </p:txBody>
      </p:sp>
      <p:sp>
        <p:nvSpPr>
          <p:cNvPr id="25" name="순서도: 대체 처리 24">
            <a:extLst>
              <a:ext uri="{FF2B5EF4-FFF2-40B4-BE49-F238E27FC236}">
                <a16:creationId xmlns:a16="http://schemas.microsoft.com/office/drawing/2014/main" id="{0A0AD29A-9832-40AF-DAB6-2BE5B9980951}"/>
              </a:ext>
            </a:extLst>
          </p:cNvPr>
          <p:cNvSpPr/>
          <p:nvPr/>
        </p:nvSpPr>
        <p:spPr>
          <a:xfrm>
            <a:off x="4492677" y="3427824"/>
            <a:ext cx="1168164" cy="374183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Tx</a:t>
            </a:r>
            <a:r>
              <a:rPr lang="ko-KR" altLang="en-US" sz="1100" dirty="0"/>
              <a:t>조회</a:t>
            </a:r>
            <a:endParaRPr lang="ko-KR" altLang="en-US" sz="1200" dirty="0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D64BE085-9F5E-6951-9347-9019D6EE4B7A}"/>
              </a:ext>
            </a:extLst>
          </p:cNvPr>
          <p:cNvCxnSpPr>
            <a:cxnSpLocks/>
          </p:cNvCxnSpPr>
          <p:nvPr/>
        </p:nvCxnSpPr>
        <p:spPr>
          <a:xfrm flipV="1">
            <a:off x="3591871" y="2833842"/>
            <a:ext cx="0" cy="5762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167A6153-26F5-7388-A653-0B199A79667F}"/>
              </a:ext>
            </a:extLst>
          </p:cNvPr>
          <p:cNvCxnSpPr>
            <a:cxnSpLocks/>
          </p:cNvCxnSpPr>
          <p:nvPr/>
        </p:nvCxnSpPr>
        <p:spPr>
          <a:xfrm flipV="1">
            <a:off x="5165537" y="2851598"/>
            <a:ext cx="0" cy="5762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8B077CDD-11B9-9D7D-9B51-45E6C6DE0A10}"/>
              </a:ext>
            </a:extLst>
          </p:cNvPr>
          <p:cNvCxnSpPr/>
          <p:nvPr/>
        </p:nvCxnSpPr>
        <p:spPr>
          <a:xfrm>
            <a:off x="3329126" y="2842720"/>
            <a:ext cx="0" cy="5762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87432787-853B-D2BE-DBFE-E2D3F30ABFBD}"/>
              </a:ext>
            </a:extLst>
          </p:cNvPr>
          <p:cNvCxnSpPr/>
          <p:nvPr/>
        </p:nvCxnSpPr>
        <p:spPr>
          <a:xfrm>
            <a:off x="4919709" y="2852774"/>
            <a:ext cx="0" cy="5762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09498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28CBF3-8DB5-1B06-AAA3-1DF55B959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900" b="1" dirty="0"/>
              <a:t>5-2. How it works </a:t>
            </a:r>
            <a:endParaRPr lang="ko-KR" altLang="en-US" sz="29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A751519-810B-31F2-92A2-340CA4C00F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047" y="1420380"/>
            <a:ext cx="4714875" cy="5095875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673AF591-7765-A63D-F885-AA5A7262FA13}"/>
              </a:ext>
            </a:extLst>
          </p:cNvPr>
          <p:cNvSpPr/>
          <p:nvPr/>
        </p:nvSpPr>
        <p:spPr>
          <a:xfrm>
            <a:off x="6211583" y="1295342"/>
            <a:ext cx="5758516" cy="5482739"/>
          </a:xfrm>
          <a:prstGeom prst="rect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287D7E0-FDBD-852B-B98B-0C2553B0EC37}"/>
              </a:ext>
            </a:extLst>
          </p:cNvPr>
          <p:cNvSpPr/>
          <p:nvPr/>
        </p:nvSpPr>
        <p:spPr>
          <a:xfrm>
            <a:off x="212846" y="1295342"/>
            <a:ext cx="5758516" cy="5482739"/>
          </a:xfrm>
          <a:prstGeom prst="rect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6A75159-FDB5-FB79-6791-AC258F3AC080}"/>
              </a:ext>
            </a:extLst>
          </p:cNvPr>
          <p:cNvSpPr txBox="1"/>
          <p:nvPr/>
        </p:nvSpPr>
        <p:spPr>
          <a:xfrm>
            <a:off x="6261910" y="1327230"/>
            <a:ext cx="5657861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&lt;Scenario&gt;</a:t>
            </a:r>
          </a:p>
          <a:p>
            <a:endParaRPr lang="en-US" altLang="ko-KR" sz="1400" dirty="0"/>
          </a:p>
          <a:p>
            <a:r>
              <a:rPr lang="en-US" altLang="ko-KR" sz="1400" dirty="0"/>
              <a:t> Front</a:t>
            </a:r>
            <a:r>
              <a:rPr lang="ko-KR" altLang="en-US" sz="1400" dirty="0"/>
              <a:t>에서 요청이 </a:t>
            </a:r>
            <a:r>
              <a:rPr lang="ko-KR" altLang="en-US" sz="1400" dirty="0" err="1"/>
              <a:t>들어왔을떄</a:t>
            </a:r>
            <a:r>
              <a:rPr lang="ko-KR" altLang="en-US" sz="1400" dirty="0"/>
              <a:t> 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MiddleWare</a:t>
            </a:r>
            <a:r>
              <a:rPr lang="ko-KR" altLang="en-US" sz="1400" dirty="0"/>
              <a:t>가 그 요청을 받아서 </a:t>
            </a:r>
            <a:r>
              <a:rPr lang="en-US" altLang="ko-KR" sz="1400" dirty="0"/>
              <a:t>,</a:t>
            </a:r>
          </a:p>
          <a:p>
            <a:r>
              <a:rPr lang="en-US" altLang="ko-KR" sz="1400" dirty="0"/>
              <a:t> </a:t>
            </a:r>
            <a:r>
              <a:rPr lang="ko-KR" altLang="en-US" sz="1400" dirty="0"/>
              <a:t>그 요청에 맞는 </a:t>
            </a:r>
            <a:r>
              <a:rPr lang="en-US" altLang="ko-KR" sz="1400" dirty="0"/>
              <a:t>Core</a:t>
            </a:r>
            <a:r>
              <a:rPr lang="ko-KR" altLang="en-US" sz="1400" dirty="0"/>
              <a:t>에 요청을 보냄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/>
              <a:t>블록 생성의 요청의 경우 </a:t>
            </a:r>
            <a:r>
              <a:rPr lang="en-US" altLang="ko-KR" sz="1400" dirty="0"/>
              <a:t>, </a:t>
            </a:r>
            <a:r>
              <a:rPr lang="ko-KR" altLang="en-US" sz="1400" dirty="0"/>
              <a:t>요청 들어온 데이터를 받아서 </a:t>
            </a:r>
            <a:r>
              <a:rPr lang="en-US" altLang="ko-KR" sz="1400" dirty="0"/>
              <a:t>Transaction</a:t>
            </a:r>
            <a:r>
              <a:rPr lang="ko-KR" altLang="en-US" sz="1400" dirty="0"/>
              <a:t>을 만들고 그 </a:t>
            </a:r>
            <a:r>
              <a:rPr lang="en-US" altLang="ko-KR" sz="1400" dirty="0"/>
              <a:t>Transaction </a:t>
            </a:r>
            <a:r>
              <a:rPr lang="ko-KR" altLang="en-US" sz="1400" dirty="0"/>
              <a:t>데이터를 </a:t>
            </a:r>
            <a:r>
              <a:rPr lang="ko-KR" altLang="en-US" sz="1400" dirty="0" err="1"/>
              <a:t>대표할수있는</a:t>
            </a:r>
            <a:r>
              <a:rPr lang="ko-KR" altLang="en-US" sz="1400" dirty="0"/>
              <a:t> </a:t>
            </a:r>
            <a:r>
              <a:rPr lang="en-US" altLang="ko-KR" sz="1400" dirty="0" err="1"/>
              <a:t>Txid</a:t>
            </a:r>
            <a:r>
              <a:rPr lang="ko-KR" altLang="en-US" sz="1400" dirty="0"/>
              <a:t>를 생성하고 </a:t>
            </a:r>
            <a:endParaRPr lang="en-US" altLang="ko-KR" sz="1400" dirty="0"/>
          </a:p>
          <a:p>
            <a:r>
              <a:rPr lang="en-US" altLang="ko-KR" sz="1400" dirty="0"/>
              <a:t>, </a:t>
            </a:r>
          </a:p>
          <a:p>
            <a:r>
              <a:rPr lang="en-US" altLang="ko-KR" sz="1400" dirty="0"/>
              <a:t>MSP</a:t>
            </a:r>
            <a:r>
              <a:rPr lang="ko-KR" altLang="en-US" sz="1400" dirty="0"/>
              <a:t>로부터 </a:t>
            </a:r>
            <a:r>
              <a:rPr lang="en-US" altLang="ko-KR" sz="1400" dirty="0" err="1"/>
              <a:t>LeaderNode</a:t>
            </a:r>
            <a:r>
              <a:rPr lang="ko-KR" altLang="en-US" sz="1400" dirty="0"/>
              <a:t>의 주소를 받아서 </a:t>
            </a:r>
            <a:r>
              <a:rPr lang="en-US" altLang="ko-KR" sz="1400" dirty="0"/>
              <a:t>, </a:t>
            </a:r>
            <a:r>
              <a:rPr lang="ko-KR" altLang="en-US" sz="1400" dirty="0"/>
              <a:t>그 주소에 합의 요청을 보냄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r>
              <a:rPr lang="ko-KR" altLang="en-US" sz="1400" dirty="0"/>
              <a:t>합의 요청을 받은 </a:t>
            </a:r>
            <a:r>
              <a:rPr lang="en-US" altLang="ko-KR" sz="1400" dirty="0" err="1"/>
              <a:t>LeaderNode</a:t>
            </a:r>
            <a:r>
              <a:rPr lang="ko-KR" altLang="en-US" sz="1400" dirty="0"/>
              <a:t>는 합의를 진행하고 </a:t>
            </a:r>
            <a:r>
              <a:rPr lang="en-US" altLang="ko-KR" sz="1400" dirty="0"/>
              <a:t>, </a:t>
            </a:r>
            <a:r>
              <a:rPr lang="ko-KR" altLang="en-US" sz="1400" dirty="0"/>
              <a:t>합의가 완료된 데이터를 응답으로 돌려줌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r>
              <a:rPr lang="ko-KR" altLang="en-US" sz="1400" dirty="0"/>
              <a:t>응답 받은 데이터를 </a:t>
            </a:r>
            <a:r>
              <a:rPr lang="en-US" altLang="ko-KR" sz="1400" dirty="0"/>
              <a:t>Base</a:t>
            </a:r>
            <a:r>
              <a:rPr lang="ko-KR" altLang="en-US" sz="1400" dirty="0"/>
              <a:t>로 블록을 생성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/>
              <a:t>만약 합의가 실패되었다면 </a:t>
            </a:r>
            <a:r>
              <a:rPr lang="en-US" altLang="ko-KR" sz="1400" dirty="0"/>
              <a:t>,</a:t>
            </a:r>
            <a:r>
              <a:rPr lang="ko-KR" altLang="en-US" sz="1400" dirty="0"/>
              <a:t>응답으로 합의 실패를 보내주고 </a:t>
            </a:r>
            <a:r>
              <a:rPr lang="en-US" altLang="ko-KR" sz="1400" dirty="0"/>
              <a:t>, </a:t>
            </a:r>
            <a:r>
              <a:rPr lang="ko-KR" altLang="en-US" sz="1400" dirty="0"/>
              <a:t>합의 실패 응답을 돌려받은 경우 </a:t>
            </a:r>
            <a:r>
              <a:rPr lang="en-US" altLang="ko-KR" sz="1400" dirty="0"/>
              <a:t>,</a:t>
            </a:r>
            <a:r>
              <a:rPr lang="ko-KR" altLang="en-US" sz="1400" dirty="0"/>
              <a:t>마지막 합의 요청을 다시 보냄 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r>
              <a:rPr lang="ko-KR" altLang="en-US" sz="1400" dirty="0"/>
              <a:t>블록 조회의 경우 지갑 주소를 받아서 그 주소에 해당하는 모든 블록을  리턴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/>
              <a:t>트랜잭션 조회의 경우 지갑 주소를 받아서 그 주소에 해당하는 모든 </a:t>
            </a:r>
            <a:endParaRPr lang="en-US" altLang="ko-KR" sz="1400" dirty="0"/>
          </a:p>
          <a:p>
            <a:r>
              <a:rPr lang="ko-KR" altLang="en-US" sz="1400" dirty="0"/>
              <a:t>데이터를 리턴 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7438877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478201-C160-2B98-A665-FC41705B9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MSP(Membership Service Provider)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87B9A82-3741-EAAD-045C-2D183827049E}"/>
              </a:ext>
            </a:extLst>
          </p:cNvPr>
          <p:cNvSpPr txBox="1"/>
          <p:nvPr/>
        </p:nvSpPr>
        <p:spPr>
          <a:xfrm>
            <a:off x="449344" y="1850042"/>
            <a:ext cx="11293311" cy="3696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MSP </a:t>
            </a:r>
            <a:r>
              <a:rPr lang="ko-KR" altLang="en-US" sz="1400" dirty="0"/>
              <a:t> 는 </a:t>
            </a:r>
            <a:r>
              <a:rPr lang="ko-KR" altLang="en-US" sz="1400" dirty="0" err="1"/>
              <a:t>멤버쉽</a:t>
            </a:r>
            <a:r>
              <a:rPr lang="ko-KR" altLang="en-US" sz="1400" dirty="0"/>
              <a:t> 전체를 관장하며 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멤버쉽의</a:t>
            </a:r>
            <a:r>
              <a:rPr lang="ko-KR" altLang="en-US" sz="1400" dirty="0"/>
              <a:t> 변경 </a:t>
            </a:r>
            <a:r>
              <a:rPr lang="en-US" altLang="ko-KR" sz="1400" dirty="0"/>
              <a:t>(</a:t>
            </a:r>
            <a:r>
              <a:rPr lang="ko-KR" altLang="en-US" sz="1400" dirty="0"/>
              <a:t>추가</a:t>
            </a:r>
            <a:r>
              <a:rPr lang="en-US" altLang="ko-KR" sz="1400" dirty="0"/>
              <a:t>/</a:t>
            </a:r>
            <a:r>
              <a:rPr lang="ko-KR" altLang="en-US" sz="1400" dirty="0"/>
              <a:t>제거</a:t>
            </a:r>
            <a:r>
              <a:rPr lang="en-US" altLang="ko-KR" sz="1400" dirty="0"/>
              <a:t>)</a:t>
            </a:r>
            <a:r>
              <a:rPr lang="ko-KR" altLang="en-US" sz="1400" dirty="0"/>
              <a:t>에 있어서 그 멤버들이 들어있는 주소록을 </a:t>
            </a:r>
            <a:r>
              <a:rPr lang="en-US" altLang="ko-KR" sz="1400" dirty="0"/>
              <a:t>Control </a:t>
            </a:r>
            <a:r>
              <a:rPr lang="ko-KR" altLang="en-US" sz="1400" dirty="0"/>
              <a:t>함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r>
              <a:rPr lang="en-US" altLang="ko-KR" sz="1400" dirty="0"/>
              <a:t> 1. </a:t>
            </a:r>
            <a:r>
              <a:rPr lang="ko-KR" altLang="en-US" sz="1400" dirty="0"/>
              <a:t>멤버 추가의 경우 새로운 멤버를 먼저 검증하고 </a:t>
            </a:r>
            <a:r>
              <a:rPr lang="en-US" altLang="ko-KR" sz="1400" dirty="0"/>
              <a:t>, </a:t>
            </a:r>
            <a:r>
              <a:rPr lang="ko-KR" altLang="en-US" sz="1400" dirty="0"/>
              <a:t>그것이 통과되면 기존의 멤버들에게 그 사실을 알림 </a:t>
            </a:r>
            <a:r>
              <a:rPr lang="en-US" altLang="ko-KR" sz="1400" dirty="0"/>
              <a:t>(FLOW CHART </a:t>
            </a:r>
            <a:r>
              <a:rPr lang="ko-KR" altLang="en-US" sz="1400" dirty="0"/>
              <a:t>참조</a:t>
            </a:r>
            <a:r>
              <a:rPr lang="en-US" altLang="ko-KR" sz="1400" dirty="0"/>
              <a:t>)</a:t>
            </a:r>
          </a:p>
          <a:p>
            <a:endParaRPr lang="en-US" altLang="ko-KR" sz="1400" dirty="0"/>
          </a:p>
          <a:p>
            <a:r>
              <a:rPr lang="ko-KR" altLang="en-US" sz="1400" dirty="0"/>
              <a:t> </a:t>
            </a:r>
            <a:endParaRPr lang="en-US" altLang="ko-KR" sz="1400" dirty="0"/>
          </a:p>
          <a:p>
            <a:r>
              <a:rPr lang="en-US" altLang="ko-KR" sz="1400" dirty="0"/>
              <a:t> 2. </a:t>
            </a:r>
            <a:r>
              <a:rPr lang="ko-KR" altLang="en-US" sz="1400" dirty="0"/>
              <a:t>멤버 제거의 경우 기존의 멤버가 응답이 </a:t>
            </a:r>
            <a:r>
              <a:rPr lang="ko-KR" altLang="en-US" sz="1400" dirty="0" err="1"/>
              <a:t>없을경우</a:t>
            </a:r>
            <a:r>
              <a:rPr lang="ko-KR" altLang="en-US" sz="1400" dirty="0"/>
              <a:t> 그 멤버를 주소록에서 제거 하고 </a:t>
            </a:r>
            <a:r>
              <a:rPr lang="en-US" altLang="ko-KR" sz="1400" dirty="0"/>
              <a:t>, </a:t>
            </a:r>
            <a:r>
              <a:rPr lang="ko-KR" altLang="en-US" sz="1400" dirty="0"/>
              <a:t>갱신된 주소록을 전파</a:t>
            </a:r>
            <a:r>
              <a:rPr lang="en-US" altLang="ko-KR" sz="1400" dirty="0"/>
              <a:t>.</a:t>
            </a:r>
            <a:r>
              <a:rPr lang="ko-KR" altLang="en-US" sz="1400" dirty="0"/>
              <a:t> 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3. Status</a:t>
            </a:r>
            <a:r>
              <a:rPr lang="ko-KR" altLang="en-US" sz="1400" dirty="0"/>
              <a:t> 요청에 대해 응답하며 </a:t>
            </a:r>
            <a:r>
              <a:rPr lang="en-US" altLang="ko-KR" sz="1400" dirty="0"/>
              <a:t>, </a:t>
            </a:r>
            <a:r>
              <a:rPr lang="ko-KR" altLang="en-US" sz="1400" dirty="0"/>
              <a:t>응답의 내용은 현재 주소록 데이터</a:t>
            </a:r>
            <a:r>
              <a:rPr lang="en-US" altLang="ko-KR" sz="14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4. </a:t>
            </a:r>
            <a:r>
              <a:rPr lang="ko-KR" altLang="en-US" sz="1400" dirty="0" err="1"/>
              <a:t>리더노드가</a:t>
            </a:r>
            <a:r>
              <a:rPr lang="ko-KR" altLang="en-US" sz="1400" dirty="0"/>
              <a:t> 어떠한 요인으로 오작동을 하거나 응답을 하는 경우</a:t>
            </a:r>
            <a:r>
              <a:rPr lang="en-US" altLang="ko-KR" sz="1400" dirty="0"/>
              <a:t>, MSP</a:t>
            </a:r>
            <a:r>
              <a:rPr lang="ko-KR" altLang="en-US" sz="1400" dirty="0"/>
              <a:t>가 판단하여 리더를 재 선출하고 </a:t>
            </a:r>
            <a:r>
              <a:rPr lang="en-US" altLang="ko-KR" sz="1400" dirty="0"/>
              <a:t>, </a:t>
            </a:r>
            <a:r>
              <a:rPr lang="ko-KR" altLang="en-US" sz="1400" dirty="0"/>
              <a:t>기존에 있던 리더를 주소록에서 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       </a:t>
            </a:r>
            <a:r>
              <a:rPr lang="ko-KR" altLang="en-US" sz="1400" dirty="0"/>
              <a:t>제거하여 </a:t>
            </a:r>
            <a:r>
              <a:rPr lang="en-US" altLang="ko-KR" sz="1400" dirty="0"/>
              <a:t>, </a:t>
            </a:r>
            <a:r>
              <a:rPr lang="ko-KR" altLang="en-US" sz="1400" dirty="0"/>
              <a:t>서비스를 멈추지 않고 </a:t>
            </a:r>
            <a:r>
              <a:rPr lang="en-US" altLang="ko-KR" sz="1400" dirty="0"/>
              <a:t>Sustainable </a:t>
            </a:r>
            <a:r>
              <a:rPr lang="ko-KR" altLang="en-US" sz="1400" dirty="0"/>
              <a:t>하게 </a:t>
            </a:r>
            <a:r>
              <a:rPr lang="ko-KR" altLang="en-US" sz="1400" dirty="0" err="1"/>
              <a:t>유지할수있도록</a:t>
            </a:r>
            <a:r>
              <a:rPr lang="ko-KR" altLang="en-US" sz="1400" dirty="0"/>
              <a:t> 함</a:t>
            </a:r>
            <a:r>
              <a:rPr lang="en-US" altLang="ko-KR" sz="14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119007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3FB8AB-8D92-30BD-EBFB-139D4B2AA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MSP Mechanism FLOW CHART ( MSP </a:t>
            </a:r>
            <a:r>
              <a:rPr lang="en-US" altLang="ko-KR" dirty="0">
                <a:sym typeface="Wingdings" panose="05000000000000000000" pitchFamily="2" charset="2"/>
              </a:rPr>
              <a:t> NODE(CORE))  - Commencing Phase </a:t>
            </a:r>
            <a:endParaRPr lang="ko-KR" altLang="en-US" dirty="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8CC07EF8-B2F7-EC02-C768-F7E40E8A1315}"/>
              </a:ext>
            </a:extLst>
          </p:cNvPr>
          <p:cNvSpPr/>
          <p:nvPr/>
        </p:nvSpPr>
        <p:spPr>
          <a:xfrm>
            <a:off x="118320" y="1453896"/>
            <a:ext cx="7554897" cy="5044313"/>
          </a:xfrm>
          <a:prstGeom prst="roundRect">
            <a:avLst>
              <a:gd name="adj" fmla="val 4703"/>
            </a:avLst>
          </a:prstGeom>
          <a:noFill/>
          <a:ln w="3810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86D72DA-F042-103E-5446-C73500F92929}"/>
              </a:ext>
            </a:extLst>
          </p:cNvPr>
          <p:cNvSpPr/>
          <p:nvPr/>
        </p:nvSpPr>
        <p:spPr>
          <a:xfrm>
            <a:off x="7806613" y="1453896"/>
            <a:ext cx="4385387" cy="3689755"/>
          </a:xfrm>
          <a:prstGeom prst="rect">
            <a:avLst/>
          </a:prstGeom>
          <a:noFill/>
          <a:ln>
            <a:solidFill>
              <a:srgbClr val="C0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95E87A74-DBED-3729-41FD-FE3FA657E787}"/>
              </a:ext>
            </a:extLst>
          </p:cNvPr>
          <p:cNvCxnSpPr/>
          <p:nvPr/>
        </p:nvCxnSpPr>
        <p:spPr>
          <a:xfrm>
            <a:off x="1012202" y="3351222"/>
            <a:ext cx="12981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6" name="그림 45">
            <a:extLst>
              <a:ext uri="{FF2B5EF4-FFF2-40B4-BE49-F238E27FC236}">
                <a16:creationId xmlns:a16="http://schemas.microsoft.com/office/drawing/2014/main" id="{112BB416-7F23-26A4-781D-40549DF067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309" y="1514882"/>
            <a:ext cx="7418822" cy="4884952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B4A4BC74-C83C-A799-9040-F7836972FD2F}"/>
              </a:ext>
            </a:extLst>
          </p:cNvPr>
          <p:cNvCxnSpPr/>
          <p:nvPr/>
        </p:nvCxnSpPr>
        <p:spPr>
          <a:xfrm>
            <a:off x="1131088" y="2951820"/>
            <a:ext cx="13671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77386974-C5EE-C338-7371-9390F4A57429}"/>
              </a:ext>
            </a:extLst>
          </p:cNvPr>
          <p:cNvSpPr/>
          <p:nvPr/>
        </p:nvSpPr>
        <p:spPr>
          <a:xfrm>
            <a:off x="130309" y="2707689"/>
            <a:ext cx="1041543" cy="3284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Commence</a:t>
            </a:r>
            <a:endParaRPr lang="ko-KR" altLang="en-US" sz="14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AEBE087-F16F-487B-1C93-2F08B6EDB33A}"/>
              </a:ext>
            </a:extLst>
          </p:cNvPr>
          <p:cNvSpPr/>
          <p:nvPr/>
        </p:nvSpPr>
        <p:spPr>
          <a:xfrm>
            <a:off x="1281079" y="2527926"/>
            <a:ext cx="1080979" cy="3284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/</a:t>
            </a:r>
            <a:r>
              <a:rPr lang="en-US" altLang="ko-KR" sz="1400" dirty="0" err="1"/>
              <a:t>newnode</a:t>
            </a:r>
            <a:endParaRPr lang="ko-KR" altLang="en-US" sz="14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CE66BBD-923F-BC0D-CB35-96BDFC86C795}"/>
              </a:ext>
            </a:extLst>
          </p:cNvPr>
          <p:cNvSpPr/>
          <p:nvPr/>
        </p:nvSpPr>
        <p:spPr>
          <a:xfrm>
            <a:off x="1267279" y="3626394"/>
            <a:ext cx="1094779" cy="3134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Response</a:t>
            </a:r>
            <a:endParaRPr lang="ko-KR" altLang="en-US" sz="1400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D8EFDC04-D9CC-8189-9E37-98FD6C2493FA}"/>
              </a:ext>
            </a:extLst>
          </p:cNvPr>
          <p:cNvCxnSpPr/>
          <p:nvPr/>
        </p:nvCxnSpPr>
        <p:spPr>
          <a:xfrm flipH="1">
            <a:off x="1160777" y="4038195"/>
            <a:ext cx="13671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FE500B01-9095-5F78-0F60-53B7D5F13146}"/>
              </a:ext>
            </a:extLst>
          </p:cNvPr>
          <p:cNvCxnSpPr/>
          <p:nvPr/>
        </p:nvCxnSpPr>
        <p:spPr>
          <a:xfrm>
            <a:off x="2527939" y="4793945"/>
            <a:ext cx="13975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F8CD60E-A415-522A-A61B-1F834EEB250D}"/>
              </a:ext>
            </a:extLst>
          </p:cNvPr>
          <p:cNvSpPr/>
          <p:nvPr/>
        </p:nvSpPr>
        <p:spPr>
          <a:xfrm>
            <a:off x="2527939" y="4386242"/>
            <a:ext cx="1484768" cy="2645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/</a:t>
            </a:r>
            <a:r>
              <a:rPr lang="en-US" altLang="ko-KR" sz="1400" dirty="0" err="1"/>
              <a:t>newNodeAlarm</a:t>
            </a:r>
            <a:endParaRPr lang="ko-KR" altLang="en-US" sz="1400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BAB4F880-5723-1E33-1249-B8C1A0A8EB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0822" y="1453895"/>
            <a:ext cx="4400629" cy="3689753"/>
          </a:xfrm>
          <a:prstGeom prst="rect">
            <a:avLst/>
          </a:prstGeom>
        </p:spPr>
      </p:pic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438368E1-CB43-0655-5D35-7F97644D26CA}"/>
              </a:ext>
            </a:extLst>
          </p:cNvPr>
          <p:cNvCxnSpPr/>
          <p:nvPr/>
        </p:nvCxnSpPr>
        <p:spPr>
          <a:xfrm flipH="1">
            <a:off x="1171852" y="3511022"/>
            <a:ext cx="1326398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1DB29C2-7EFF-E9AD-251F-81BC784F9461}"/>
              </a:ext>
            </a:extLst>
          </p:cNvPr>
          <p:cNvSpPr/>
          <p:nvPr/>
        </p:nvSpPr>
        <p:spPr>
          <a:xfrm>
            <a:off x="1267279" y="3075177"/>
            <a:ext cx="1094779" cy="3134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Error</a:t>
            </a:r>
            <a:endParaRPr lang="ko-KR" altLang="en-US" sz="140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B4648BD-9F58-D8B6-7079-E9C5902A0D2A}"/>
              </a:ext>
            </a:extLst>
          </p:cNvPr>
          <p:cNvSpPr/>
          <p:nvPr/>
        </p:nvSpPr>
        <p:spPr>
          <a:xfrm>
            <a:off x="2527939" y="4974763"/>
            <a:ext cx="1484768" cy="2645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Error</a:t>
            </a:r>
            <a:endParaRPr lang="ko-KR" altLang="en-US" sz="1400" dirty="0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7F39057C-2906-22AD-62ED-CEEF07536B2E}"/>
              </a:ext>
            </a:extLst>
          </p:cNvPr>
          <p:cNvCxnSpPr/>
          <p:nvPr/>
        </p:nvCxnSpPr>
        <p:spPr>
          <a:xfrm flipH="1">
            <a:off x="2527939" y="5379869"/>
            <a:ext cx="1397518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E2C79D5-CB68-8165-C930-FE4971559149}"/>
              </a:ext>
            </a:extLst>
          </p:cNvPr>
          <p:cNvSpPr/>
          <p:nvPr/>
        </p:nvSpPr>
        <p:spPr>
          <a:xfrm>
            <a:off x="2541383" y="5587771"/>
            <a:ext cx="1484768" cy="2645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Response</a:t>
            </a:r>
            <a:endParaRPr lang="ko-KR" altLang="en-US" sz="1400" dirty="0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4EE38871-F737-0DFC-62B7-166688F42404}"/>
              </a:ext>
            </a:extLst>
          </p:cNvPr>
          <p:cNvCxnSpPr/>
          <p:nvPr/>
        </p:nvCxnSpPr>
        <p:spPr>
          <a:xfrm flipH="1">
            <a:off x="2527939" y="6011663"/>
            <a:ext cx="1397518" cy="0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0E0E9BCF-7248-A451-CF9B-C03A4701A8F5}"/>
              </a:ext>
            </a:extLst>
          </p:cNvPr>
          <p:cNvSpPr/>
          <p:nvPr/>
        </p:nvSpPr>
        <p:spPr>
          <a:xfrm>
            <a:off x="2440462" y="4239642"/>
            <a:ext cx="1686610" cy="1911987"/>
          </a:xfrm>
          <a:prstGeom prst="rect">
            <a:avLst/>
          </a:prstGeom>
          <a:noFill/>
          <a:ln w="5715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837E1F88-12B2-7CF7-B28A-5FA48273C9DE}"/>
              </a:ext>
            </a:extLst>
          </p:cNvPr>
          <p:cNvSpPr/>
          <p:nvPr/>
        </p:nvSpPr>
        <p:spPr>
          <a:xfrm>
            <a:off x="1148596" y="2440450"/>
            <a:ext cx="1440133" cy="1708783"/>
          </a:xfrm>
          <a:prstGeom prst="rect">
            <a:avLst/>
          </a:prstGeom>
          <a:noFill/>
          <a:ln w="5715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60639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3FB8AB-8D92-30BD-EBFB-139D4B2AA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MSP Mechanism FLOW CHART ( MSP </a:t>
            </a:r>
            <a:r>
              <a:rPr lang="en-US" altLang="ko-KR" dirty="0">
                <a:sym typeface="Wingdings" panose="05000000000000000000" pitchFamily="2" charset="2"/>
              </a:rPr>
              <a:t> NODE(CORE))  - PHASE 1  </a:t>
            </a:r>
            <a:endParaRPr lang="ko-KR" altLang="en-US" dirty="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8CC07EF8-B2F7-EC02-C768-F7E40E8A1315}"/>
              </a:ext>
            </a:extLst>
          </p:cNvPr>
          <p:cNvSpPr/>
          <p:nvPr/>
        </p:nvSpPr>
        <p:spPr>
          <a:xfrm>
            <a:off x="118320" y="1453896"/>
            <a:ext cx="7554897" cy="5044313"/>
          </a:xfrm>
          <a:prstGeom prst="roundRect">
            <a:avLst>
              <a:gd name="adj" fmla="val 4703"/>
            </a:avLst>
          </a:prstGeom>
          <a:noFill/>
          <a:ln w="3810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86D72DA-F042-103E-5446-C73500F92929}"/>
              </a:ext>
            </a:extLst>
          </p:cNvPr>
          <p:cNvSpPr/>
          <p:nvPr/>
        </p:nvSpPr>
        <p:spPr>
          <a:xfrm>
            <a:off x="7806613" y="1453896"/>
            <a:ext cx="4385387" cy="3689755"/>
          </a:xfrm>
          <a:prstGeom prst="rect">
            <a:avLst/>
          </a:prstGeom>
          <a:noFill/>
          <a:ln>
            <a:solidFill>
              <a:srgbClr val="C0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95E87A74-DBED-3729-41FD-FE3FA657E787}"/>
              </a:ext>
            </a:extLst>
          </p:cNvPr>
          <p:cNvCxnSpPr/>
          <p:nvPr/>
        </p:nvCxnSpPr>
        <p:spPr>
          <a:xfrm>
            <a:off x="1012202" y="3351222"/>
            <a:ext cx="12981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6" name="그림 45">
            <a:extLst>
              <a:ext uri="{FF2B5EF4-FFF2-40B4-BE49-F238E27FC236}">
                <a16:creationId xmlns:a16="http://schemas.microsoft.com/office/drawing/2014/main" id="{112BB416-7F23-26A4-781D-40549DF067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309" y="1514882"/>
            <a:ext cx="7418822" cy="4884952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88B169B5-3AE2-6C87-CA96-3EE07C44681C}"/>
              </a:ext>
            </a:extLst>
          </p:cNvPr>
          <p:cNvSpPr/>
          <p:nvPr/>
        </p:nvSpPr>
        <p:spPr>
          <a:xfrm>
            <a:off x="246334" y="2823971"/>
            <a:ext cx="792122" cy="2749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PHASE 1</a:t>
            </a:r>
            <a:endParaRPr lang="ko-KR" altLang="en-US" sz="14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FE32A33-E53D-3D28-5981-52A36C473613}"/>
              </a:ext>
            </a:extLst>
          </p:cNvPr>
          <p:cNvSpPr/>
          <p:nvPr/>
        </p:nvSpPr>
        <p:spPr>
          <a:xfrm>
            <a:off x="2521948" y="2623135"/>
            <a:ext cx="1650504" cy="3134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/</a:t>
            </a:r>
            <a:r>
              <a:rPr lang="en-US" altLang="ko-KR" sz="1400" dirty="0" err="1"/>
              <a:t>tableUpdateAlarm</a:t>
            </a:r>
            <a:endParaRPr lang="ko-KR" altLang="en-US" sz="1400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FD1A9689-B9C8-C520-F3C2-ABB59895D703}"/>
              </a:ext>
            </a:extLst>
          </p:cNvPr>
          <p:cNvCxnSpPr/>
          <p:nvPr/>
        </p:nvCxnSpPr>
        <p:spPr>
          <a:xfrm flipH="1">
            <a:off x="2521947" y="2992338"/>
            <a:ext cx="14204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C26C39C-CBB9-96C5-42DE-F4255E3A137B}"/>
              </a:ext>
            </a:extLst>
          </p:cNvPr>
          <p:cNvSpPr/>
          <p:nvPr/>
        </p:nvSpPr>
        <p:spPr>
          <a:xfrm>
            <a:off x="2685975" y="3139533"/>
            <a:ext cx="1112798" cy="2415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/</a:t>
            </a:r>
            <a:r>
              <a:rPr lang="en-US" altLang="ko-KR" sz="1400" dirty="0" err="1"/>
              <a:t>getTable</a:t>
            </a:r>
            <a:endParaRPr lang="ko-KR" altLang="en-US" sz="14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394B694-B5C7-6728-292E-FFDD6C1A4FBE}"/>
              </a:ext>
            </a:extLst>
          </p:cNvPr>
          <p:cNvSpPr/>
          <p:nvPr/>
        </p:nvSpPr>
        <p:spPr>
          <a:xfrm>
            <a:off x="4048510" y="3138596"/>
            <a:ext cx="1112798" cy="2415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/</a:t>
            </a:r>
            <a:r>
              <a:rPr lang="en-US" altLang="ko-KR" sz="1400" dirty="0" err="1"/>
              <a:t>getView</a:t>
            </a:r>
            <a:endParaRPr lang="ko-KR" altLang="en-US" sz="1400" dirty="0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DE6C5183-3F48-D418-A82B-67C97C19D394}"/>
              </a:ext>
            </a:extLst>
          </p:cNvPr>
          <p:cNvCxnSpPr/>
          <p:nvPr/>
        </p:nvCxnSpPr>
        <p:spPr>
          <a:xfrm>
            <a:off x="2534573" y="3460207"/>
            <a:ext cx="27476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EC7BDC7-724C-5CD4-D11A-8BE756D3D400}"/>
              </a:ext>
            </a:extLst>
          </p:cNvPr>
          <p:cNvSpPr/>
          <p:nvPr/>
        </p:nvSpPr>
        <p:spPr>
          <a:xfrm>
            <a:off x="4005961" y="4557863"/>
            <a:ext cx="1112798" cy="2415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/</a:t>
            </a:r>
            <a:r>
              <a:rPr lang="en-US" altLang="ko-KR" sz="1400" dirty="0" err="1"/>
              <a:t>getView</a:t>
            </a:r>
            <a:endParaRPr lang="ko-KR" altLang="en-US" sz="1400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2B410054-8864-9E39-BFE8-9F582A0093DE}"/>
              </a:ext>
            </a:extLst>
          </p:cNvPr>
          <p:cNvSpPr/>
          <p:nvPr/>
        </p:nvSpPr>
        <p:spPr>
          <a:xfrm>
            <a:off x="2685976" y="4557330"/>
            <a:ext cx="1112798" cy="2415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/</a:t>
            </a:r>
            <a:r>
              <a:rPr lang="en-US" altLang="ko-KR" sz="1400" dirty="0" err="1"/>
              <a:t>getTable</a:t>
            </a:r>
            <a:endParaRPr lang="ko-KR" altLang="en-US" sz="1400" dirty="0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748FA546-7F61-3CFA-7D9E-523C4E462CC1}"/>
              </a:ext>
            </a:extLst>
          </p:cNvPr>
          <p:cNvCxnSpPr/>
          <p:nvPr/>
        </p:nvCxnSpPr>
        <p:spPr>
          <a:xfrm>
            <a:off x="2534571" y="4898868"/>
            <a:ext cx="42035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E37CD87-3FAC-E9A1-3E5A-4559F9D3E7C2}"/>
              </a:ext>
            </a:extLst>
          </p:cNvPr>
          <p:cNvSpPr/>
          <p:nvPr/>
        </p:nvSpPr>
        <p:spPr>
          <a:xfrm>
            <a:off x="3422663" y="3906450"/>
            <a:ext cx="946209" cy="2707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Response</a:t>
            </a:r>
            <a:endParaRPr lang="ko-KR" altLang="en-US" sz="1400" dirty="0"/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39ACD79F-026D-2198-7980-0A8DAD311CC0}"/>
              </a:ext>
            </a:extLst>
          </p:cNvPr>
          <p:cNvCxnSpPr/>
          <p:nvPr/>
        </p:nvCxnSpPr>
        <p:spPr>
          <a:xfrm flipH="1">
            <a:off x="2539994" y="4245061"/>
            <a:ext cx="27476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8AFBD09-BD96-DBDA-2587-D86A142B897D}"/>
              </a:ext>
            </a:extLst>
          </p:cNvPr>
          <p:cNvSpPr/>
          <p:nvPr/>
        </p:nvSpPr>
        <p:spPr>
          <a:xfrm>
            <a:off x="3435288" y="5336781"/>
            <a:ext cx="946209" cy="2707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Response</a:t>
            </a:r>
            <a:endParaRPr lang="ko-KR" altLang="en-US" sz="1400" dirty="0"/>
          </a:p>
        </p:txBody>
      </p:sp>
      <p:pic>
        <p:nvPicPr>
          <p:cNvPr id="50" name="그림 49">
            <a:extLst>
              <a:ext uri="{FF2B5EF4-FFF2-40B4-BE49-F238E27FC236}">
                <a16:creationId xmlns:a16="http://schemas.microsoft.com/office/drawing/2014/main" id="{3F3CA9FE-AEC3-C6C2-A82C-848FAB9650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2562" y="1498586"/>
            <a:ext cx="4349438" cy="3622230"/>
          </a:xfrm>
          <a:prstGeom prst="rect">
            <a:avLst/>
          </a:prstGeom>
        </p:spPr>
      </p:pic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C3101FFA-4D72-295D-5FF6-E4F3B8196A35}"/>
              </a:ext>
            </a:extLst>
          </p:cNvPr>
          <p:cNvCxnSpPr/>
          <p:nvPr/>
        </p:nvCxnSpPr>
        <p:spPr>
          <a:xfrm flipH="1">
            <a:off x="2521947" y="5651965"/>
            <a:ext cx="41406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E9532E0E-CE75-6A7C-5E89-DDF60CEA0F00}"/>
              </a:ext>
            </a:extLst>
          </p:cNvPr>
          <p:cNvSpPr/>
          <p:nvPr/>
        </p:nvSpPr>
        <p:spPr>
          <a:xfrm>
            <a:off x="3440710" y="4959967"/>
            <a:ext cx="946209" cy="2707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Error</a:t>
            </a:r>
            <a:endParaRPr lang="ko-KR" altLang="en-US" sz="1400" dirty="0"/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5B4B7FB0-61B6-125A-8397-C3D770464DA1}"/>
              </a:ext>
            </a:extLst>
          </p:cNvPr>
          <p:cNvCxnSpPr/>
          <p:nvPr/>
        </p:nvCxnSpPr>
        <p:spPr>
          <a:xfrm flipH="1">
            <a:off x="2534574" y="5292565"/>
            <a:ext cx="4140671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34E67F2E-67BD-E1A9-36CA-2636957F7291}"/>
              </a:ext>
            </a:extLst>
          </p:cNvPr>
          <p:cNvSpPr/>
          <p:nvPr/>
        </p:nvSpPr>
        <p:spPr>
          <a:xfrm>
            <a:off x="3431831" y="3530114"/>
            <a:ext cx="946209" cy="2707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Error</a:t>
            </a:r>
            <a:endParaRPr lang="ko-KR" altLang="en-US" sz="1400" dirty="0"/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4ABB184F-A950-BF83-F1A3-D0CBBBEAD08B}"/>
              </a:ext>
            </a:extLst>
          </p:cNvPr>
          <p:cNvCxnSpPr/>
          <p:nvPr/>
        </p:nvCxnSpPr>
        <p:spPr>
          <a:xfrm flipH="1">
            <a:off x="2534574" y="3852650"/>
            <a:ext cx="2747640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241CFDF7-D1C5-B64A-E25F-6E69DF0DA3BD}"/>
              </a:ext>
            </a:extLst>
          </p:cNvPr>
          <p:cNvSpPr/>
          <p:nvPr/>
        </p:nvSpPr>
        <p:spPr>
          <a:xfrm>
            <a:off x="2434691" y="3054482"/>
            <a:ext cx="3087224" cy="1285494"/>
          </a:xfrm>
          <a:prstGeom prst="rect">
            <a:avLst/>
          </a:prstGeom>
          <a:noFill/>
          <a:ln w="57150">
            <a:solidFill>
              <a:schemeClr val="accent4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256AAAAE-7750-C02C-57CC-1B6FDE88ABF1}"/>
              </a:ext>
            </a:extLst>
          </p:cNvPr>
          <p:cNvSpPr/>
          <p:nvPr/>
        </p:nvSpPr>
        <p:spPr>
          <a:xfrm>
            <a:off x="2434456" y="4458596"/>
            <a:ext cx="4303692" cy="1307512"/>
          </a:xfrm>
          <a:prstGeom prst="rect">
            <a:avLst/>
          </a:prstGeom>
          <a:noFill/>
          <a:ln w="57150">
            <a:solidFill>
              <a:schemeClr val="accent4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85E87603-9F33-F7E0-BFD9-68AE4FB65FEE}"/>
              </a:ext>
            </a:extLst>
          </p:cNvPr>
          <p:cNvSpPr/>
          <p:nvPr/>
        </p:nvSpPr>
        <p:spPr>
          <a:xfrm>
            <a:off x="1340527" y="2494625"/>
            <a:ext cx="5548545" cy="3808810"/>
          </a:xfrm>
          <a:prstGeom prst="rect">
            <a:avLst/>
          </a:prstGeom>
          <a:noFill/>
          <a:ln w="3810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5B809303-2B14-BA7E-98AC-58CD88EEE369}"/>
              </a:ext>
            </a:extLst>
          </p:cNvPr>
          <p:cNvSpPr/>
          <p:nvPr/>
        </p:nvSpPr>
        <p:spPr>
          <a:xfrm>
            <a:off x="1426922" y="3049931"/>
            <a:ext cx="946209" cy="2707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Function</a:t>
            </a:r>
            <a:r>
              <a:rPr lang="ko-KR" altLang="en-US" sz="1400" dirty="0"/>
              <a:t> </a:t>
            </a:r>
            <a:r>
              <a:rPr lang="en-US" altLang="ko-KR" sz="1400" dirty="0"/>
              <a:t>1</a:t>
            </a:r>
            <a:endParaRPr lang="ko-KR" altLang="en-US" sz="1400" dirty="0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C2CA3BB4-35B2-906B-ED88-BC85740A6E6A}"/>
              </a:ext>
            </a:extLst>
          </p:cNvPr>
          <p:cNvSpPr/>
          <p:nvPr/>
        </p:nvSpPr>
        <p:spPr>
          <a:xfrm>
            <a:off x="1411680" y="4674834"/>
            <a:ext cx="946209" cy="2707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Function</a:t>
            </a:r>
            <a:r>
              <a:rPr lang="ko-KR" altLang="en-US" sz="1400" dirty="0"/>
              <a:t> </a:t>
            </a:r>
            <a:r>
              <a:rPr lang="en-US" altLang="ko-KR" sz="1400" dirty="0"/>
              <a:t>2</a:t>
            </a:r>
            <a:endParaRPr lang="ko-KR" altLang="en-US" sz="1400" dirty="0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0D131F3B-3ECB-BA8E-6D6C-08540014538F}"/>
              </a:ext>
            </a:extLst>
          </p:cNvPr>
          <p:cNvSpPr/>
          <p:nvPr/>
        </p:nvSpPr>
        <p:spPr>
          <a:xfrm>
            <a:off x="2685976" y="5881520"/>
            <a:ext cx="1112798" cy="2415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Response</a:t>
            </a:r>
            <a:endParaRPr lang="ko-KR" altLang="en-US" sz="1400" dirty="0"/>
          </a:p>
        </p:txBody>
      </p: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BC2C197D-26CE-C620-0BDC-0C903A4E024F}"/>
              </a:ext>
            </a:extLst>
          </p:cNvPr>
          <p:cNvCxnSpPr/>
          <p:nvPr/>
        </p:nvCxnSpPr>
        <p:spPr>
          <a:xfrm>
            <a:off x="2530825" y="6161101"/>
            <a:ext cx="14204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01379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3FB8AB-8D92-30BD-EBFB-139D4B2AA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MSP Mechanism FLOW CHART ( MSP </a:t>
            </a:r>
            <a:r>
              <a:rPr lang="en-US" altLang="ko-KR" dirty="0">
                <a:sym typeface="Wingdings" panose="05000000000000000000" pitchFamily="2" charset="2"/>
              </a:rPr>
              <a:t> NODE(CORE)  - PHASE 2 to Close </a:t>
            </a:r>
            <a:endParaRPr lang="ko-KR" altLang="en-US" dirty="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8CC07EF8-B2F7-EC02-C768-F7E40E8A1315}"/>
              </a:ext>
            </a:extLst>
          </p:cNvPr>
          <p:cNvSpPr/>
          <p:nvPr/>
        </p:nvSpPr>
        <p:spPr>
          <a:xfrm>
            <a:off x="118320" y="1453896"/>
            <a:ext cx="7554897" cy="5044313"/>
          </a:xfrm>
          <a:prstGeom prst="roundRect">
            <a:avLst>
              <a:gd name="adj" fmla="val 4703"/>
            </a:avLst>
          </a:prstGeom>
          <a:noFill/>
          <a:ln w="3810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86D72DA-F042-103E-5446-C73500F92929}"/>
              </a:ext>
            </a:extLst>
          </p:cNvPr>
          <p:cNvSpPr/>
          <p:nvPr/>
        </p:nvSpPr>
        <p:spPr>
          <a:xfrm>
            <a:off x="7806613" y="1453896"/>
            <a:ext cx="4385387" cy="3689755"/>
          </a:xfrm>
          <a:prstGeom prst="rect">
            <a:avLst/>
          </a:prstGeom>
          <a:noFill/>
          <a:ln>
            <a:solidFill>
              <a:srgbClr val="C0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95E87A74-DBED-3729-41FD-FE3FA657E787}"/>
              </a:ext>
            </a:extLst>
          </p:cNvPr>
          <p:cNvCxnSpPr/>
          <p:nvPr/>
        </p:nvCxnSpPr>
        <p:spPr>
          <a:xfrm>
            <a:off x="1012202" y="3351222"/>
            <a:ext cx="12981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6" name="그림 45">
            <a:extLst>
              <a:ext uri="{FF2B5EF4-FFF2-40B4-BE49-F238E27FC236}">
                <a16:creationId xmlns:a16="http://schemas.microsoft.com/office/drawing/2014/main" id="{112BB416-7F23-26A4-781D-40549DF067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309" y="1514882"/>
            <a:ext cx="7418822" cy="4884952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5B4D11AC-9635-B229-CF46-4D0CC50273F3}"/>
              </a:ext>
            </a:extLst>
          </p:cNvPr>
          <p:cNvSpPr/>
          <p:nvPr/>
        </p:nvSpPr>
        <p:spPr>
          <a:xfrm>
            <a:off x="251716" y="2577880"/>
            <a:ext cx="760486" cy="5520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PHASE 3</a:t>
            </a:r>
            <a:endParaRPr lang="ko-KR" altLang="en-US" sz="14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6CDFF5B-65C2-B1BB-25F4-3FEE9AB9C300}"/>
              </a:ext>
            </a:extLst>
          </p:cNvPr>
          <p:cNvSpPr/>
          <p:nvPr/>
        </p:nvSpPr>
        <p:spPr>
          <a:xfrm>
            <a:off x="1274967" y="2663392"/>
            <a:ext cx="1086845" cy="225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/Approval</a:t>
            </a:r>
            <a:endParaRPr lang="ko-KR" altLang="en-US" sz="1400" dirty="0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3F66921D-2865-BFDB-4974-E9A985DA50F9}"/>
              </a:ext>
            </a:extLst>
          </p:cNvPr>
          <p:cNvCxnSpPr/>
          <p:nvPr/>
        </p:nvCxnSpPr>
        <p:spPr>
          <a:xfrm flipH="1">
            <a:off x="1180730" y="3060399"/>
            <a:ext cx="13405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F905207F-9204-ED7B-E505-26BE6BEC7A9E}"/>
              </a:ext>
            </a:extLst>
          </p:cNvPr>
          <p:cNvCxnSpPr/>
          <p:nvPr/>
        </p:nvCxnSpPr>
        <p:spPr>
          <a:xfrm>
            <a:off x="1180730" y="4075709"/>
            <a:ext cx="13405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32D4E2E-0650-EAF8-CD3A-A082B1E59365}"/>
              </a:ext>
            </a:extLst>
          </p:cNvPr>
          <p:cNvSpPr/>
          <p:nvPr/>
        </p:nvSpPr>
        <p:spPr>
          <a:xfrm>
            <a:off x="211476" y="3983644"/>
            <a:ext cx="760486" cy="5520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Close</a:t>
            </a:r>
            <a:endParaRPr lang="ko-KR" altLang="en-US" sz="1400" dirty="0"/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EC9BCB41-51BE-BF84-C986-B100F16EAA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1745" y="1514882"/>
            <a:ext cx="4350255" cy="3611014"/>
          </a:xfrm>
          <a:prstGeom prst="rect">
            <a:avLst/>
          </a:prstGeom>
        </p:spPr>
      </p:pic>
      <p:sp>
        <p:nvSpPr>
          <p:cNvPr id="35" name="직사각형 34">
            <a:extLst>
              <a:ext uri="{FF2B5EF4-FFF2-40B4-BE49-F238E27FC236}">
                <a16:creationId xmlns:a16="http://schemas.microsoft.com/office/drawing/2014/main" id="{64940EF6-3C5A-E2D9-3581-13DCF36B8574}"/>
              </a:ext>
            </a:extLst>
          </p:cNvPr>
          <p:cNvSpPr/>
          <p:nvPr/>
        </p:nvSpPr>
        <p:spPr>
          <a:xfrm>
            <a:off x="1266233" y="3263036"/>
            <a:ext cx="1086845" cy="225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Error</a:t>
            </a:r>
            <a:endParaRPr lang="ko-KR" altLang="en-US" sz="1400" dirty="0"/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EE6B3320-0C2A-F4BB-9171-5D9AEFB9DF6A}"/>
              </a:ext>
            </a:extLst>
          </p:cNvPr>
          <p:cNvCxnSpPr/>
          <p:nvPr/>
        </p:nvCxnSpPr>
        <p:spPr>
          <a:xfrm>
            <a:off x="1180730" y="3615554"/>
            <a:ext cx="1340528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41C26566-E311-DCF5-496A-0606949C9F07}"/>
              </a:ext>
            </a:extLst>
          </p:cNvPr>
          <p:cNvSpPr/>
          <p:nvPr/>
        </p:nvSpPr>
        <p:spPr>
          <a:xfrm>
            <a:off x="1274967" y="3767275"/>
            <a:ext cx="1086845" cy="225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Response</a:t>
            </a:r>
            <a:endParaRPr lang="ko-KR" altLang="en-US" sz="1400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4CEAADA5-3AAA-5D2D-916F-620A5F9DC573}"/>
              </a:ext>
            </a:extLst>
          </p:cNvPr>
          <p:cNvSpPr/>
          <p:nvPr/>
        </p:nvSpPr>
        <p:spPr>
          <a:xfrm>
            <a:off x="1131088" y="2590881"/>
            <a:ext cx="1440133" cy="1643768"/>
          </a:xfrm>
          <a:prstGeom prst="rect">
            <a:avLst/>
          </a:prstGeom>
          <a:noFill/>
          <a:ln w="5715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54511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3FB8AB-8D92-30BD-EBFB-139D4B2AA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MSP Mechanism FLOW CHART ( MSP </a:t>
            </a:r>
            <a:r>
              <a:rPr lang="en-US" altLang="ko-KR" dirty="0">
                <a:sym typeface="Wingdings" panose="05000000000000000000" pitchFamily="2" charset="2"/>
              </a:rPr>
              <a:t> NODE(CORE)  -  New Consensus </a:t>
            </a:r>
            <a:endParaRPr lang="ko-KR" altLang="en-US" dirty="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8CC07EF8-B2F7-EC02-C768-F7E40E8A1315}"/>
              </a:ext>
            </a:extLst>
          </p:cNvPr>
          <p:cNvSpPr/>
          <p:nvPr/>
        </p:nvSpPr>
        <p:spPr>
          <a:xfrm>
            <a:off x="118320" y="1453896"/>
            <a:ext cx="7554897" cy="5044313"/>
          </a:xfrm>
          <a:prstGeom prst="roundRect">
            <a:avLst>
              <a:gd name="adj" fmla="val 4703"/>
            </a:avLst>
          </a:prstGeom>
          <a:noFill/>
          <a:ln w="3810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86D72DA-F042-103E-5446-C73500F92929}"/>
              </a:ext>
            </a:extLst>
          </p:cNvPr>
          <p:cNvSpPr/>
          <p:nvPr/>
        </p:nvSpPr>
        <p:spPr>
          <a:xfrm>
            <a:off x="7806613" y="1453896"/>
            <a:ext cx="4385387" cy="3689755"/>
          </a:xfrm>
          <a:prstGeom prst="rect">
            <a:avLst/>
          </a:prstGeom>
          <a:noFill/>
          <a:ln>
            <a:solidFill>
              <a:srgbClr val="C0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95E87A74-DBED-3729-41FD-FE3FA657E787}"/>
              </a:ext>
            </a:extLst>
          </p:cNvPr>
          <p:cNvCxnSpPr/>
          <p:nvPr/>
        </p:nvCxnSpPr>
        <p:spPr>
          <a:xfrm>
            <a:off x="1012202" y="3351222"/>
            <a:ext cx="12981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6" name="그림 45">
            <a:extLst>
              <a:ext uri="{FF2B5EF4-FFF2-40B4-BE49-F238E27FC236}">
                <a16:creationId xmlns:a16="http://schemas.microsoft.com/office/drawing/2014/main" id="{112BB416-7F23-26A4-781D-40549DF067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309" y="1514882"/>
            <a:ext cx="7418822" cy="4884952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70436B63-B4B5-F584-2F1F-2A509D1CF80D}"/>
              </a:ext>
            </a:extLst>
          </p:cNvPr>
          <p:cNvCxnSpPr/>
          <p:nvPr/>
        </p:nvCxnSpPr>
        <p:spPr>
          <a:xfrm flipH="1">
            <a:off x="1154097" y="2956263"/>
            <a:ext cx="28053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10E5398E-AA27-DACF-F838-435AE299D1B7}"/>
              </a:ext>
            </a:extLst>
          </p:cNvPr>
          <p:cNvCxnSpPr/>
          <p:nvPr/>
        </p:nvCxnSpPr>
        <p:spPr>
          <a:xfrm>
            <a:off x="3959441" y="3160450"/>
            <a:ext cx="13494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A3581718-E2CE-0FC6-0EA7-B5C746034AF7}"/>
              </a:ext>
            </a:extLst>
          </p:cNvPr>
          <p:cNvCxnSpPr/>
          <p:nvPr/>
        </p:nvCxnSpPr>
        <p:spPr>
          <a:xfrm>
            <a:off x="3959441" y="3675356"/>
            <a:ext cx="27875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16932EF-42CD-C486-D606-B6B0EAACB36E}"/>
              </a:ext>
            </a:extLst>
          </p:cNvPr>
          <p:cNvSpPr/>
          <p:nvPr/>
        </p:nvSpPr>
        <p:spPr>
          <a:xfrm>
            <a:off x="2032986" y="2574524"/>
            <a:ext cx="1029810" cy="2929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PrePrePare</a:t>
            </a:r>
            <a:endParaRPr lang="ko-KR" altLang="en-US" sz="14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AE9DBD8-D52D-D61A-E81F-4A5E54FFFF27}"/>
              </a:ext>
            </a:extLst>
          </p:cNvPr>
          <p:cNvSpPr/>
          <p:nvPr/>
        </p:nvSpPr>
        <p:spPr>
          <a:xfrm>
            <a:off x="4069087" y="2782040"/>
            <a:ext cx="1029810" cy="2929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PrePrePare</a:t>
            </a:r>
            <a:endParaRPr lang="ko-KR" altLang="en-US" sz="14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4A32AB3-5672-AF8D-CB7F-2A0ECB55A6A3}"/>
              </a:ext>
            </a:extLst>
          </p:cNvPr>
          <p:cNvSpPr/>
          <p:nvPr/>
        </p:nvSpPr>
        <p:spPr>
          <a:xfrm>
            <a:off x="4793942" y="3282518"/>
            <a:ext cx="1029810" cy="2929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PrePrePare</a:t>
            </a:r>
            <a:endParaRPr lang="ko-KR" altLang="en-US" sz="1400" dirty="0"/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AA0DC9CE-6F3C-8C9E-AE22-7A8CFB7B4D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6613" y="1453896"/>
            <a:ext cx="4364838" cy="3689755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A4010E85-F036-8AD4-F6CA-4AB45E5B967B}"/>
              </a:ext>
            </a:extLst>
          </p:cNvPr>
          <p:cNvSpPr/>
          <p:nvPr/>
        </p:nvSpPr>
        <p:spPr>
          <a:xfrm>
            <a:off x="1065470" y="2485748"/>
            <a:ext cx="5752580" cy="1429304"/>
          </a:xfrm>
          <a:prstGeom prst="rect">
            <a:avLst/>
          </a:prstGeom>
          <a:noFill/>
          <a:ln w="5715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81663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01C05C-8A51-4E45-B0EB-D5F4A1C2D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3200" b="1" dirty="0"/>
              <a:t>7. Who we are</a:t>
            </a:r>
            <a:endParaRPr lang="ko-KR" altLang="en-US" sz="3200" b="1" dirty="0"/>
          </a:p>
        </p:txBody>
      </p:sp>
      <p:pic>
        <p:nvPicPr>
          <p:cNvPr id="1026" name="Picture 2" descr="무료 사람 일러스트 모음 다운로드 PNG, AI (2022년) - 리틀딥">
            <a:extLst>
              <a:ext uri="{FF2B5EF4-FFF2-40B4-BE49-F238E27FC236}">
                <a16:creationId xmlns:a16="http://schemas.microsoft.com/office/drawing/2014/main" id="{2A758774-FF8F-412C-B378-B3E49643113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225" r="49773" b="50567"/>
          <a:stretch/>
        </p:blipFill>
        <p:spPr bwMode="auto">
          <a:xfrm>
            <a:off x="1146079" y="1612642"/>
            <a:ext cx="4135048" cy="1934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무료 사람 일러스트 모음 다운로드 PNG, AI (2022년) - 리틀딥">
            <a:extLst>
              <a:ext uri="{FF2B5EF4-FFF2-40B4-BE49-F238E27FC236}">
                <a16:creationId xmlns:a16="http://schemas.microsoft.com/office/drawing/2014/main" id="{F47F8326-11EC-4E46-BA5E-0A01B15F3A3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56" t="49796" r="49773" b="21996"/>
          <a:stretch/>
        </p:blipFill>
        <p:spPr bwMode="auto">
          <a:xfrm>
            <a:off x="8484636" y="1494454"/>
            <a:ext cx="1973457" cy="1934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무료 사람 일러스트 모음 다운로드 PNG, AI (2022년) - 리틀딥">
            <a:extLst>
              <a:ext uri="{FF2B5EF4-FFF2-40B4-BE49-F238E27FC236}">
                <a16:creationId xmlns:a16="http://schemas.microsoft.com/office/drawing/2014/main" id="{E9816331-1D0C-4AD3-AF06-6DC0D909DFA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567" r="49773" b="21996"/>
          <a:stretch/>
        </p:blipFill>
        <p:spPr bwMode="auto">
          <a:xfrm>
            <a:off x="200571" y="4265986"/>
            <a:ext cx="4135048" cy="1881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4AD5DD2-B7D4-4A86-BE0F-96FBE23FD1FF}"/>
              </a:ext>
            </a:extLst>
          </p:cNvPr>
          <p:cNvSpPr txBox="1"/>
          <p:nvPr/>
        </p:nvSpPr>
        <p:spPr>
          <a:xfrm>
            <a:off x="1573609" y="1290737"/>
            <a:ext cx="3539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0070C0"/>
                </a:solidFill>
              </a:rPr>
              <a:t>Team Member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61F670-76E8-4346-BA04-DD89CFD1DE1A}"/>
              </a:ext>
            </a:extLst>
          </p:cNvPr>
          <p:cNvSpPr txBox="1"/>
          <p:nvPr/>
        </p:nvSpPr>
        <p:spPr>
          <a:xfrm>
            <a:off x="7701606" y="1243310"/>
            <a:ext cx="3539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0070C0"/>
                </a:solidFill>
              </a:rPr>
              <a:t>Who I am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03E5A3-98E5-4929-80C5-768B2DC1F8BB}"/>
              </a:ext>
            </a:extLst>
          </p:cNvPr>
          <p:cNvSpPr txBox="1"/>
          <p:nvPr/>
        </p:nvSpPr>
        <p:spPr>
          <a:xfrm>
            <a:off x="1146079" y="3437927"/>
            <a:ext cx="246644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/>
              <a:t>진재호</a:t>
            </a:r>
            <a:r>
              <a:rPr lang="en-US" altLang="ko-KR" sz="1600" b="1" dirty="0"/>
              <a:t> (</a:t>
            </a:r>
            <a:r>
              <a:rPr lang="ko-KR" altLang="en-US" sz="1600" b="1" dirty="0"/>
              <a:t>팀원</a:t>
            </a:r>
            <a:r>
              <a:rPr lang="en-US" altLang="ko-KR" sz="1600" b="1" dirty="0"/>
              <a:t>)</a:t>
            </a:r>
          </a:p>
          <a:p>
            <a:pPr algn="ctr"/>
            <a:r>
              <a:rPr lang="en-US" altLang="ko-KR" sz="1600" b="1" dirty="0"/>
              <a:t>MSP / Core</a:t>
            </a:r>
          </a:p>
          <a:p>
            <a:pPr algn="ctr"/>
            <a:r>
              <a:rPr lang="en-US" altLang="ko-KR" sz="1400" b="1" dirty="0">
                <a:solidFill>
                  <a:srgbClr val="0070C0"/>
                </a:solidFill>
              </a:rPr>
              <a:t>Go</a:t>
            </a:r>
            <a:endParaRPr lang="ko-KR" altLang="en-US" sz="1400" b="1" dirty="0">
              <a:solidFill>
                <a:srgbClr val="0070C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AC7E77-C7BA-4776-90B0-E57371FD77EA}"/>
              </a:ext>
            </a:extLst>
          </p:cNvPr>
          <p:cNvSpPr txBox="1"/>
          <p:nvPr/>
        </p:nvSpPr>
        <p:spPr>
          <a:xfrm>
            <a:off x="3102397" y="3437927"/>
            <a:ext cx="24664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err="1"/>
              <a:t>허진혁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(</a:t>
            </a:r>
            <a:r>
              <a:rPr lang="ko-KR" altLang="en-US" sz="1600" b="1" dirty="0"/>
              <a:t>팀원</a:t>
            </a:r>
            <a:r>
              <a:rPr lang="en-US" altLang="ko-KR" sz="1600" b="1" dirty="0"/>
              <a:t>)</a:t>
            </a:r>
          </a:p>
          <a:p>
            <a:pPr algn="ctr"/>
            <a:r>
              <a:rPr lang="en-US" altLang="ko-KR" sz="1400" b="1" dirty="0"/>
              <a:t>CORE</a:t>
            </a:r>
          </a:p>
          <a:p>
            <a:pPr algn="ctr"/>
            <a:r>
              <a:rPr lang="en-US" altLang="ko-KR" sz="1400" b="1" dirty="0">
                <a:solidFill>
                  <a:srgbClr val="0070C0"/>
                </a:solidFill>
              </a:rPr>
              <a:t>GO</a:t>
            </a:r>
            <a:endParaRPr lang="ko-KR" altLang="en-US" sz="1400" b="1" dirty="0">
              <a:solidFill>
                <a:srgbClr val="0070C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5475754-11B5-BC25-E14A-127CA4155EDA}"/>
              </a:ext>
            </a:extLst>
          </p:cNvPr>
          <p:cNvSpPr txBox="1"/>
          <p:nvPr/>
        </p:nvSpPr>
        <p:spPr>
          <a:xfrm>
            <a:off x="200571" y="6085332"/>
            <a:ext cx="24664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/>
              <a:t>이민아 </a:t>
            </a:r>
            <a:r>
              <a:rPr lang="en-US" altLang="ko-KR" sz="1600" b="1" dirty="0"/>
              <a:t>(</a:t>
            </a:r>
            <a:r>
              <a:rPr lang="ko-KR" altLang="en-US" sz="1600" b="1" dirty="0"/>
              <a:t>팀원</a:t>
            </a:r>
            <a:r>
              <a:rPr lang="en-US" altLang="ko-KR" sz="1600" b="1" dirty="0"/>
              <a:t>)</a:t>
            </a:r>
          </a:p>
          <a:p>
            <a:pPr algn="ctr"/>
            <a:r>
              <a:rPr lang="en-US" altLang="ko-KR" sz="1400" b="1" dirty="0"/>
              <a:t>Front(</a:t>
            </a:r>
            <a:r>
              <a:rPr lang="en-US" altLang="ko-KR" sz="1400" b="1" dirty="0" err="1"/>
              <a:t>SpringBoot</a:t>
            </a:r>
            <a:r>
              <a:rPr lang="en-US" altLang="ko-KR" sz="1400" b="1" dirty="0"/>
              <a:t>)</a:t>
            </a:r>
          </a:p>
          <a:p>
            <a:pPr algn="ctr"/>
            <a:r>
              <a:rPr lang="en-US" altLang="ko-KR" sz="1400" b="1" dirty="0" err="1">
                <a:solidFill>
                  <a:srgbClr val="0070C0"/>
                </a:solidFill>
              </a:rPr>
              <a:t>Java,Mysql</a:t>
            </a:r>
            <a:endParaRPr lang="ko-KR" altLang="en-US" sz="1400" b="1" dirty="0">
              <a:solidFill>
                <a:srgbClr val="0070C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1FE3C8-0CAE-D3D5-098E-1F4624807412}"/>
              </a:ext>
            </a:extLst>
          </p:cNvPr>
          <p:cNvSpPr txBox="1"/>
          <p:nvPr/>
        </p:nvSpPr>
        <p:spPr>
          <a:xfrm>
            <a:off x="8390540" y="3590326"/>
            <a:ext cx="246644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/>
              <a:t>박광범 </a:t>
            </a:r>
            <a:r>
              <a:rPr lang="en-US" altLang="ko-KR" sz="1600" b="1" dirty="0"/>
              <a:t>(</a:t>
            </a:r>
            <a:r>
              <a:rPr lang="ko-KR" altLang="en-US" sz="1600" b="1" dirty="0"/>
              <a:t>리더</a:t>
            </a:r>
            <a:r>
              <a:rPr lang="en-US" altLang="ko-KR" sz="1600" b="1" dirty="0"/>
              <a:t>)</a:t>
            </a:r>
          </a:p>
          <a:p>
            <a:pPr algn="ctr"/>
            <a:r>
              <a:rPr lang="en-US" altLang="ko-KR" sz="1200" b="1" dirty="0" err="1"/>
              <a:t>OverAll</a:t>
            </a:r>
            <a:r>
              <a:rPr lang="en-US" altLang="ko-KR" sz="1200" b="1" dirty="0"/>
              <a:t>(Front/Middleware/Core)</a:t>
            </a:r>
          </a:p>
          <a:p>
            <a:pPr algn="ctr"/>
            <a:r>
              <a:rPr lang="en-US" altLang="ko-KR" sz="1400" b="1" dirty="0" err="1">
                <a:solidFill>
                  <a:srgbClr val="0070C0"/>
                </a:solidFill>
              </a:rPr>
              <a:t>GO,Java,SpringBoot</a:t>
            </a:r>
            <a:endParaRPr lang="ko-KR" altLang="en-US" sz="1400" b="1" dirty="0">
              <a:solidFill>
                <a:srgbClr val="0070C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5B3E55-0F12-FD74-4147-984D89DE1458}"/>
              </a:ext>
            </a:extLst>
          </p:cNvPr>
          <p:cNvSpPr txBox="1"/>
          <p:nvPr/>
        </p:nvSpPr>
        <p:spPr>
          <a:xfrm>
            <a:off x="2110143" y="6147658"/>
            <a:ext cx="24664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/>
              <a:t>박재현 </a:t>
            </a:r>
            <a:r>
              <a:rPr lang="en-US" altLang="ko-KR" sz="1600" b="1" dirty="0"/>
              <a:t>(</a:t>
            </a:r>
            <a:r>
              <a:rPr lang="ko-KR" altLang="en-US" sz="1600" b="1" dirty="0"/>
              <a:t>팀원</a:t>
            </a:r>
            <a:r>
              <a:rPr lang="en-US" altLang="ko-KR" sz="1600" b="1" dirty="0"/>
              <a:t>)</a:t>
            </a:r>
          </a:p>
          <a:p>
            <a:pPr algn="ctr"/>
            <a:r>
              <a:rPr lang="en-US" altLang="ko-KR" sz="1400" b="1" dirty="0"/>
              <a:t>Front(</a:t>
            </a:r>
            <a:r>
              <a:rPr lang="en-US" altLang="ko-KR" sz="1400" b="1" dirty="0" err="1"/>
              <a:t>SpringBoot</a:t>
            </a:r>
            <a:r>
              <a:rPr lang="en-US" altLang="ko-KR" sz="1400" b="1" dirty="0"/>
              <a:t>)</a:t>
            </a:r>
          </a:p>
          <a:p>
            <a:pPr algn="ctr"/>
            <a:r>
              <a:rPr lang="en-US" altLang="ko-KR" sz="1400" b="1" dirty="0" err="1">
                <a:solidFill>
                  <a:srgbClr val="0070C0"/>
                </a:solidFill>
              </a:rPr>
              <a:t>Java,Mysql</a:t>
            </a:r>
            <a:endParaRPr lang="ko-KR" altLang="en-US" sz="1400" b="1" dirty="0">
              <a:solidFill>
                <a:srgbClr val="0070C0"/>
              </a:solidFill>
            </a:endParaRPr>
          </a:p>
        </p:txBody>
      </p:sp>
      <p:pic>
        <p:nvPicPr>
          <p:cNvPr id="13" name="Picture 2" descr="무료 사람 일러스트 모음 다운로드 PNG, AI (2022년) - 리틀딥">
            <a:extLst>
              <a:ext uri="{FF2B5EF4-FFF2-40B4-BE49-F238E27FC236}">
                <a16:creationId xmlns:a16="http://schemas.microsoft.com/office/drawing/2014/main" id="{F89D7B74-F354-DCD4-15A9-7276728F93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56" t="49796" r="49773" b="21996"/>
          <a:stretch/>
        </p:blipFill>
        <p:spPr bwMode="auto">
          <a:xfrm>
            <a:off x="4361141" y="4181949"/>
            <a:ext cx="1973457" cy="1934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713823C-D61C-BD4F-C2CD-B0DE8FAD3D74}"/>
              </a:ext>
            </a:extLst>
          </p:cNvPr>
          <p:cNvSpPr txBox="1"/>
          <p:nvPr/>
        </p:nvSpPr>
        <p:spPr>
          <a:xfrm>
            <a:off x="4114646" y="6127686"/>
            <a:ext cx="246644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err="1"/>
              <a:t>김태오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(</a:t>
            </a:r>
            <a:r>
              <a:rPr lang="ko-KR" altLang="en-US" sz="1600" b="1" dirty="0"/>
              <a:t>팀원</a:t>
            </a:r>
            <a:r>
              <a:rPr lang="en-US" altLang="ko-KR" sz="1600" b="1" dirty="0"/>
              <a:t>)</a:t>
            </a:r>
          </a:p>
          <a:p>
            <a:pPr algn="ctr"/>
            <a:r>
              <a:rPr lang="en-US" altLang="ko-KR" sz="1600" b="1" dirty="0"/>
              <a:t>Middleware/Document</a:t>
            </a:r>
          </a:p>
          <a:p>
            <a:pPr algn="ctr"/>
            <a:r>
              <a:rPr lang="en-US" altLang="ko-KR" sz="1400" b="1" dirty="0">
                <a:solidFill>
                  <a:srgbClr val="0070C0"/>
                </a:solidFill>
              </a:rPr>
              <a:t>Go</a:t>
            </a:r>
            <a:endParaRPr lang="ko-KR" altLang="en-US" sz="1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27281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01C05C-8A51-4E45-B0EB-D5F4A1C2D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3200" b="1" dirty="0"/>
              <a:t>8. Future Goal </a:t>
            </a:r>
            <a:endParaRPr lang="ko-KR" altLang="en-US" sz="32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B7F825-BA28-9F25-DF15-5BB4E7CE2665}"/>
              </a:ext>
            </a:extLst>
          </p:cNvPr>
          <p:cNvSpPr txBox="1"/>
          <p:nvPr/>
        </p:nvSpPr>
        <p:spPr>
          <a:xfrm>
            <a:off x="437239" y="1245879"/>
            <a:ext cx="1131752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현재는 관리자라는 순수 인력을 사용하여 사용자가 등록한 경력의 진위 여부를 판단하도록 설계되어 있지만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서비스를 운영하며 경력 인증서에 대한 빅데이터를 모아서</a:t>
            </a:r>
            <a:r>
              <a:rPr lang="en-US" altLang="ko-KR" dirty="0"/>
              <a:t>, </a:t>
            </a:r>
            <a:r>
              <a:rPr lang="ko-KR" altLang="en-US" dirty="0"/>
              <a:t>여러 경력 인증서들에 대한 딥러닝 모델을 개발하여</a:t>
            </a:r>
            <a:endParaRPr lang="en-US" altLang="ko-KR" dirty="0"/>
          </a:p>
          <a:p>
            <a:r>
              <a:rPr lang="ko-KR" altLang="en-US" dirty="0"/>
              <a:t>서비스에 적용한다면</a:t>
            </a:r>
            <a:r>
              <a:rPr lang="en-US" altLang="ko-KR" dirty="0"/>
              <a:t> </a:t>
            </a:r>
            <a:r>
              <a:rPr lang="ko-KR" altLang="en-US" dirty="0"/>
              <a:t>더 퀄리티 높은 비즈니스 모델이 될 것 이라고 생각한다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A30B42C-7987-4445-98C4-C568321FD0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9263" y="2322441"/>
            <a:ext cx="1030051" cy="1030051"/>
          </a:xfrm>
          <a:prstGeom prst="rect">
            <a:avLst/>
          </a:prstGeom>
        </p:spPr>
      </p:pic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E463B9A1-E372-F711-EBA7-680DA6FED515}"/>
              </a:ext>
            </a:extLst>
          </p:cNvPr>
          <p:cNvSpPr/>
          <p:nvPr/>
        </p:nvSpPr>
        <p:spPr>
          <a:xfrm>
            <a:off x="3526369" y="2557080"/>
            <a:ext cx="1300899" cy="6221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51A2DA8-CE33-82E1-F8FD-AC6F3FE446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3404" y="2322441"/>
            <a:ext cx="1030051" cy="1030051"/>
          </a:xfrm>
          <a:prstGeom prst="rect">
            <a:avLst/>
          </a:prstGeom>
        </p:spPr>
      </p:pic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6B936150-92A5-C580-A3A4-8281342C0AC0}"/>
              </a:ext>
            </a:extLst>
          </p:cNvPr>
          <p:cNvSpPr/>
          <p:nvPr/>
        </p:nvSpPr>
        <p:spPr>
          <a:xfrm>
            <a:off x="6729591" y="2526382"/>
            <a:ext cx="1300899" cy="6221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37B5F792-B43F-CD90-DEF1-5F84951A95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8618" y="2327114"/>
            <a:ext cx="1107996" cy="110799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5215EAE-921B-E728-6E57-5FAB222F3BFC}"/>
              </a:ext>
            </a:extLst>
          </p:cNvPr>
          <p:cNvSpPr txBox="1"/>
          <p:nvPr/>
        </p:nvSpPr>
        <p:spPr>
          <a:xfrm>
            <a:off x="2315706" y="347360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사용자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B7E3599-7FF8-D7BA-B370-6BF34C7A6980}"/>
              </a:ext>
            </a:extLst>
          </p:cNvPr>
          <p:cNvSpPr txBox="1"/>
          <p:nvPr/>
        </p:nvSpPr>
        <p:spPr>
          <a:xfrm>
            <a:off x="5340024" y="345963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관리자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99F0E61-DE70-B284-7081-4AD227715598}"/>
              </a:ext>
            </a:extLst>
          </p:cNvPr>
          <p:cNvSpPr txBox="1"/>
          <p:nvPr/>
        </p:nvSpPr>
        <p:spPr>
          <a:xfrm>
            <a:off x="8788618" y="345963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블록체인</a:t>
            </a:r>
          </a:p>
        </p:txBody>
      </p:sp>
      <p:sp>
        <p:nvSpPr>
          <p:cNvPr id="15" name="화살표: 아래쪽 14">
            <a:extLst>
              <a:ext uri="{FF2B5EF4-FFF2-40B4-BE49-F238E27FC236}">
                <a16:creationId xmlns:a16="http://schemas.microsoft.com/office/drawing/2014/main" id="{2D0108B0-60CA-F191-1207-02734009D3AF}"/>
              </a:ext>
            </a:extLst>
          </p:cNvPr>
          <p:cNvSpPr/>
          <p:nvPr/>
        </p:nvSpPr>
        <p:spPr>
          <a:xfrm>
            <a:off x="5489541" y="4023991"/>
            <a:ext cx="612742" cy="622169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A0D912F1-2D3B-388B-60B8-AD402E81AA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0012" y="4810295"/>
            <a:ext cx="1378844" cy="137884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1D62A80-09E0-C5E7-7D95-A06C64C4FB2B}"/>
              </a:ext>
            </a:extLst>
          </p:cNvPr>
          <p:cNvSpPr txBox="1"/>
          <p:nvPr/>
        </p:nvSpPr>
        <p:spPr>
          <a:xfrm>
            <a:off x="2672571" y="629704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사용자</a:t>
            </a:r>
          </a:p>
        </p:txBody>
      </p: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06931A6A-1EC9-3791-1F7C-3311A03CCEC4}"/>
              </a:ext>
            </a:extLst>
          </p:cNvPr>
          <p:cNvSpPr/>
          <p:nvPr/>
        </p:nvSpPr>
        <p:spPr>
          <a:xfrm>
            <a:off x="4550004" y="5403130"/>
            <a:ext cx="1300899" cy="6221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680180D7-5D1A-7C83-4DBD-F9B69C6A41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11831" y="5032386"/>
            <a:ext cx="1053177" cy="1053177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DB2F2644-A181-075A-8FAC-0AFD662D14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5936" y="4810295"/>
            <a:ext cx="1378844" cy="1378844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5E9C1E61-1AA6-F4D4-C5C9-BF8BD5D48E0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22094" y="5291653"/>
            <a:ext cx="546755" cy="54675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334B1FD-CC13-FA32-4276-FB20089BE737}"/>
              </a:ext>
            </a:extLst>
          </p:cNvPr>
          <p:cNvSpPr txBox="1"/>
          <p:nvPr/>
        </p:nvSpPr>
        <p:spPr>
          <a:xfrm>
            <a:off x="7325136" y="6251714"/>
            <a:ext cx="1519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AI + </a:t>
            </a:r>
            <a:r>
              <a:rPr lang="ko-KR" altLang="en-US" dirty="0"/>
              <a:t>블록체인</a:t>
            </a:r>
          </a:p>
        </p:txBody>
      </p:sp>
    </p:spTree>
    <p:extLst>
      <p:ext uri="{BB962C8B-B14F-4D97-AF65-F5344CB8AC3E}">
        <p14:creationId xmlns:p14="http://schemas.microsoft.com/office/powerpoint/2010/main" val="2153918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Box 56">
            <a:extLst>
              <a:ext uri="{FF2B5EF4-FFF2-40B4-BE49-F238E27FC236}">
                <a16:creationId xmlns:a16="http://schemas.microsoft.com/office/drawing/2014/main" id="{81FDA557-25DF-4A54-AAD6-964623BE2A6D}"/>
              </a:ext>
            </a:extLst>
          </p:cNvPr>
          <p:cNvSpPr txBox="1"/>
          <p:nvPr/>
        </p:nvSpPr>
        <p:spPr>
          <a:xfrm>
            <a:off x="0" y="380871"/>
            <a:ext cx="178907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latin typeface="+mn-ea"/>
              </a:rPr>
              <a:t>개발 목표</a:t>
            </a:r>
            <a:endParaRPr lang="en-US" altLang="ko-KR" sz="1600" dirty="0">
              <a:latin typeface="+mn-ea"/>
            </a:endParaRPr>
          </a:p>
          <a:p>
            <a:endParaRPr lang="en-US" altLang="ko-KR" sz="160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600" dirty="0">
                <a:latin typeface="+mn-ea"/>
              </a:rPr>
              <a:t>전체 시스템 구조  </a:t>
            </a:r>
            <a:endParaRPr lang="en-US" altLang="ko-KR" sz="160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600" dirty="0">
                <a:latin typeface="+mn-ea"/>
              </a:rPr>
              <a:t>Front-End vs</a:t>
            </a:r>
          </a:p>
          <a:p>
            <a:r>
              <a:rPr lang="en-US" altLang="ko-KR" sz="1600" dirty="0">
                <a:latin typeface="+mn-ea"/>
              </a:rPr>
              <a:t>   Back-End </a:t>
            </a:r>
            <a:r>
              <a:rPr lang="ko-KR" altLang="en-US" sz="1600" dirty="0">
                <a:latin typeface="+mn-ea"/>
              </a:rPr>
              <a:t>구분</a:t>
            </a:r>
            <a:endParaRPr lang="en-US" altLang="ko-KR" sz="160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600" dirty="0">
                <a:latin typeface="+mn-ea"/>
              </a:rPr>
              <a:t>Team</a:t>
            </a:r>
            <a:r>
              <a:rPr lang="ko-KR" altLang="en-US" sz="1600" dirty="0">
                <a:latin typeface="+mn-ea"/>
              </a:rPr>
              <a:t> </a:t>
            </a:r>
            <a:r>
              <a:rPr lang="en-US" altLang="ko-KR" sz="1600" dirty="0">
                <a:latin typeface="+mn-ea"/>
              </a:rPr>
              <a:t>organization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600" dirty="0">
                <a:latin typeface="+mn-ea"/>
              </a:rPr>
              <a:t>R&amp;R in team</a:t>
            </a:r>
          </a:p>
          <a:p>
            <a:pPr algn="r"/>
            <a:endParaRPr lang="en-US" altLang="ko-KR" sz="1600" dirty="0">
              <a:latin typeface="+mn-ea"/>
            </a:endParaRPr>
          </a:p>
          <a:p>
            <a:pPr algn="r"/>
            <a:endParaRPr lang="en-US" altLang="ko-KR" sz="1600" dirty="0">
              <a:latin typeface="+mn-ea"/>
            </a:endParaRPr>
          </a:p>
          <a:p>
            <a:pPr algn="r"/>
            <a:endParaRPr lang="en-US" altLang="ko-KR" sz="1600" dirty="0">
              <a:latin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C9B428F-B325-DD72-ACC7-2EF933324C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1221" y="564335"/>
            <a:ext cx="10120386" cy="5729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9748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B4D868-E97C-F25C-E2DA-A4A83FEED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Future Work 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7C3E150-D9F7-D05C-114C-D0684908B63F}"/>
              </a:ext>
            </a:extLst>
          </p:cNvPr>
          <p:cNvSpPr/>
          <p:nvPr/>
        </p:nvSpPr>
        <p:spPr>
          <a:xfrm>
            <a:off x="211675" y="4030464"/>
            <a:ext cx="11768649" cy="166900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현재 결제는 카카오페이로만 할 수 있도록 되어있지만 </a:t>
            </a:r>
            <a:r>
              <a:rPr lang="en-US" altLang="ko-KR" dirty="0"/>
              <a:t>, </a:t>
            </a:r>
            <a:r>
              <a:rPr lang="ko-KR" altLang="en-US" dirty="0"/>
              <a:t>다양한 결제 방식을 지원하도록 해야함</a:t>
            </a:r>
            <a:r>
              <a:rPr lang="en-US" altLang="ko-KR" dirty="0"/>
              <a:t>. </a:t>
            </a:r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관리자가 </a:t>
            </a:r>
            <a:r>
              <a:rPr lang="ko-KR" altLang="en-US" dirty="0" err="1"/>
              <a:t>리더노드를</a:t>
            </a:r>
            <a:r>
              <a:rPr lang="ko-KR" altLang="en-US" dirty="0"/>
              <a:t> 교체하고 싶을 경우 </a:t>
            </a:r>
            <a:r>
              <a:rPr lang="ko-KR" altLang="en-US" dirty="0" err="1"/>
              <a:t>교체할수</a:t>
            </a:r>
            <a:r>
              <a:rPr lang="ko-KR" altLang="en-US" dirty="0"/>
              <a:t> 있도록 해야함</a:t>
            </a:r>
            <a:r>
              <a:rPr lang="en-US" altLang="ko-KR" dirty="0"/>
              <a:t>. </a:t>
            </a:r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노드들의 </a:t>
            </a:r>
            <a:r>
              <a:rPr lang="en-US" altLang="ko-KR" dirty="0"/>
              <a:t>Status </a:t>
            </a:r>
            <a:r>
              <a:rPr lang="ko-KR" altLang="en-US" dirty="0"/>
              <a:t>나 </a:t>
            </a:r>
            <a:r>
              <a:rPr lang="en-US" altLang="ko-KR" dirty="0"/>
              <a:t>MSP</a:t>
            </a:r>
            <a:r>
              <a:rPr lang="ko-KR" altLang="en-US" dirty="0"/>
              <a:t>의 </a:t>
            </a:r>
            <a:r>
              <a:rPr lang="en-US" altLang="ko-KR" dirty="0"/>
              <a:t>Status</a:t>
            </a:r>
            <a:r>
              <a:rPr lang="ko-KR" altLang="en-US" dirty="0"/>
              <a:t>를 </a:t>
            </a:r>
            <a:r>
              <a:rPr lang="en-US" altLang="ko-KR" dirty="0"/>
              <a:t>Log</a:t>
            </a:r>
            <a:r>
              <a:rPr lang="ko-KR" altLang="en-US" dirty="0"/>
              <a:t>나 </a:t>
            </a:r>
            <a:r>
              <a:rPr lang="en-US" altLang="ko-KR" dirty="0"/>
              <a:t>Web</a:t>
            </a:r>
            <a:r>
              <a:rPr lang="ko-KR" altLang="en-US" dirty="0"/>
              <a:t>으로 </a:t>
            </a:r>
            <a:r>
              <a:rPr lang="ko-KR" altLang="en-US" dirty="0" err="1"/>
              <a:t>보기쉽게</a:t>
            </a:r>
            <a:r>
              <a:rPr lang="ko-KR" altLang="en-US" dirty="0"/>
              <a:t> </a:t>
            </a:r>
            <a:r>
              <a:rPr lang="en-US" altLang="ko-KR" dirty="0"/>
              <a:t>Visualize </a:t>
            </a:r>
            <a:r>
              <a:rPr lang="ko-KR" altLang="en-US" dirty="0"/>
              <a:t>작업을 해야함</a:t>
            </a:r>
            <a:r>
              <a:rPr lang="en-US" altLang="ko-KR" dirty="0"/>
              <a:t>.</a:t>
            </a:r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미숙한 </a:t>
            </a:r>
            <a:r>
              <a:rPr lang="en-US" altLang="ko-KR" dirty="0"/>
              <a:t>Error Handling </a:t>
            </a:r>
            <a:r>
              <a:rPr lang="ko-KR" altLang="en-US" dirty="0"/>
              <a:t>을 좀 더 바꿔야함 </a:t>
            </a:r>
            <a:r>
              <a:rPr lang="en-US" altLang="ko-KR" dirty="0"/>
              <a:t>. </a:t>
            </a:r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83015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1425DC78-E7A1-46C8-9A0D-EF095FD3D79A}"/>
              </a:ext>
            </a:extLst>
          </p:cNvPr>
          <p:cNvSpPr txBox="1"/>
          <p:nvPr/>
        </p:nvSpPr>
        <p:spPr>
          <a:xfrm>
            <a:off x="0" y="380871"/>
            <a:ext cx="17145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latin typeface="+mn-ea"/>
              </a:rPr>
              <a:t>개발일정</a:t>
            </a:r>
            <a:endParaRPr lang="en-US" altLang="ko-KR" sz="2400" b="1" dirty="0">
              <a:latin typeface="+mn-ea"/>
            </a:endParaRPr>
          </a:p>
          <a:p>
            <a:endParaRPr lang="en-US" altLang="ko-KR" sz="1600" dirty="0">
              <a:latin typeface="+mn-ea"/>
            </a:endParaRPr>
          </a:p>
          <a:p>
            <a:endParaRPr lang="en-US" altLang="ko-KR" sz="1600" dirty="0">
              <a:latin typeface="+mn-ea"/>
            </a:endParaRPr>
          </a:p>
          <a:p>
            <a:pPr algn="r"/>
            <a:r>
              <a:rPr lang="en-US" altLang="ko-KR" sz="1600" dirty="0">
                <a:latin typeface="+mn-ea"/>
              </a:rPr>
              <a:t>-.</a:t>
            </a:r>
            <a:r>
              <a:rPr lang="ko-KR" altLang="en-US" sz="1600" dirty="0">
                <a:latin typeface="+mn-ea"/>
              </a:rPr>
              <a:t>진도대비 현황 </a:t>
            </a:r>
            <a:endParaRPr lang="en-US" altLang="ko-KR" sz="1600" dirty="0">
              <a:latin typeface="+mn-ea"/>
            </a:endParaRPr>
          </a:p>
          <a:p>
            <a:pPr algn="r"/>
            <a:r>
              <a:rPr lang="en-US" altLang="ko-KR" sz="1600" dirty="0">
                <a:latin typeface="+mn-ea"/>
              </a:rPr>
              <a:t>-.</a:t>
            </a:r>
            <a:r>
              <a:rPr lang="ko-KR" altLang="en-US" sz="1600" dirty="0">
                <a:latin typeface="+mn-ea"/>
              </a:rPr>
              <a:t>진행 이슈공유</a:t>
            </a:r>
            <a:endParaRPr lang="en-US" altLang="ko-KR" sz="1600" dirty="0">
              <a:latin typeface="+mn-ea"/>
            </a:endParaRPr>
          </a:p>
          <a:p>
            <a:pPr algn="r"/>
            <a:endParaRPr lang="en-US" altLang="ko-KR" sz="1600" dirty="0">
              <a:latin typeface="+mn-ea"/>
            </a:endParaRPr>
          </a:p>
          <a:p>
            <a:pPr algn="r"/>
            <a:endParaRPr lang="en-US" altLang="ko-KR" sz="1600" dirty="0">
              <a:latin typeface="+mn-ea"/>
            </a:endParaRPr>
          </a:p>
          <a:p>
            <a:pPr algn="r"/>
            <a:endParaRPr lang="en-US" altLang="ko-KR" sz="1600" dirty="0">
              <a:latin typeface="+mn-ea"/>
            </a:endParaRPr>
          </a:p>
          <a:p>
            <a:pPr algn="r"/>
            <a:endParaRPr lang="en-US" altLang="ko-KR" sz="1600" dirty="0">
              <a:latin typeface="+mn-ea"/>
            </a:endParaRPr>
          </a:p>
          <a:p>
            <a:pPr algn="r"/>
            <a:endParaRPr lang="en-US" altLang="ko-KR" sz="1600" dirty="0">
              <a:latin typeface="+mn-ea"/>
            </a:endParaRP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40EF0AE9-6FA3-AE05-6067-0F75737BB1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3994" y="1457786"/>
            <a:ext cx="9753671" cy="4033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5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DBC8166-481C-4473-95F5-9A5B9073B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5A5CE6E-90AF-4D43-A014-1F9EC83EB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4512467" cy="6858000"/>
          </a:xfrm>
          <a:custGeom>
            <a:avLst/>
            <a:gdLst>
              <a:gd name="connsiteX0" fmla="*/ 0 w 4512467"/>
              <a:gd name="connsiteY0" fmla="*/ 0 h 6858000"/>
              <a:gd name="connsiteX1" fmla="*/ 2579526 w 4512467"/>
              <a:gd name="connsiteY1" fmla="*/ 0 h 6858000"/>
              <a:gd name="connsiteX2" fmla="*/ 2583267 w 4512467"/>
              <a:gd name="connsiteY2" fmla="*/ 2151 h 6858000"/>
              <a:gd name="connsiteX3" fmla="*/ 4512467 w 4512467"/>
              <a:gd name="connsiteY3" fmla="*/ 3429000 h 6858000"/>
              <a:gd name="connsiteX4" fmla="*/ 2583267 w 4512467"/>
              <a:gd name="connsiteY4" fmla="*/ 6855849 h 6858000"/>
              <a:gd name="connsiteX5" fmla="*/ 2579526 w 4512467"/>
              <a:gd name="connsiteY5" fmla="*/ 6858000 h 6858000"/>
              <a:gd name="connsiteX6" fmla="*/ 0 w 451246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12467" h="6858000">
                <a:moveTo>
                  <a:pt x="0" y="0"/>
                </a:moveTo>
                <a:lnTo>
                  <a:pt x="2579526" y="0"/>
                </a:lnTo>
                <a:lnTo>
                  <a:pt x="2583267" y="2151"/>
                </a:lnTo>
                <a:cubicBezTo>
                  <a:pt x="3739868" y="704919"/>
                  <a:pt x="4512467" y="1976735"/>
                  <a:pt x="4512467" y="3429000"/>
                </a:cubicBezTo>
                <a:cubicBezTo>
                  <a:pt x="4512467" y="4881266"/>
                  <a:pt x="3739868" y="6153081"/>
                  <a:pt x="2583267" y="6855849"/>
                </a:cubicBezTo>
                <a:lnTo>
                  <a:pt x="257952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AFBEE504-5C38-824D-AB35-0E1145428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3467"/>
            <a:ext cx="2951205" cy="557106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목차</a:t>
            </a:r>
          </a:p>
        </p:txBody>
      </p:sp>
      <p:graphicFrame>
        <p:nvGraphicFramePr>
          <p:cNvPr id="14" name="TextBox 4">
            <a:extLst>
              <a:ext uri="{FF2B5EF4-FFF2-40B4-BE49-F238E27FC236}">
                <a16:creationId xmlns:a16="http://schemas.microsoft.com/office/drawing/2014/main" id="{75F9919A-A976-2D32-07D0-6A12844EFC6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39691198"/>
              </p:ext>
            </p:extLst>
          </p:nvPr>
        </p:nvGraphicFramePr>
        <p:xfrm>
          <a:off x="5207640" y="643466"/>
          <a:ext cx="6291714" cy="55307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207763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01C05C-8A51-4E45-B0EB-D5F4A1C2D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3200" b="1" dirty="0"/>
              <a:t>1. Project Overview</a:t>
            </a:r>
            <a:endParaRPr lang="ko-KR" altLang="en-US" sz="32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A8E4F0-FE05-01A2-790A-607FEB2C5C09}"/>
              </a:ext>
            </a:extLst>
          </p:cNvPr>
          <p:cNvSpPr txBox="1"/>
          <p:nvPr/>
        </p:nvSpPr>
        <p:spPr>
          <a:xfrm>
            <a:off x="461913" y="1718416"/>
            <a:ext cx="11293311" cy="32888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/>
              <a:t>프리랜서들의 경력을 보장해주는 웹서비스이다</a:t>
            </a:r>
            <a:r>
              <a:rPr lang="en-US" altLang="ko-KR" sz="14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en-US" sz="1400" dirty="0"/>
              <a:t>중앙 데이터베이스를 통한 프리랜서 경력 웹서비스는 이미 존재한다</a:t>
            </a:r>
            <a:r>
              <a:rPr lang="en-US" altLang="ko-KR" sz="14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en-US" sz="1400" dirty="0"/>
              <a:t>하지만 중앙 데이터베이스는 서비스 제공자를 전적으로 신뢰해야만 하는 방법이다</a:t>
            </a:r>
            <a:r>
              <a:rPr lang="en-US" altLang="ko-KR" sz="1400" dirty="0"/>
              <a:t>. </a:t>
            </a:r>
            <a:r>
              <a:rPr lang="ko-KR" altLang="en-US" sz="1400" dirty="0"/>
              <a:t>만약 서비스 제공자가 데이터 베이스를 조작하여 경력을 조작한다고 해도 사용자들은 이를 알 수 가 없는 것이다</a:t>
            </a:r>
            <a:r>
              <a:rPr lang="en-US" altLang="ko-KR" sz="14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en-US" sz="1400" dirty="0"/>
              <a:t>이를 해결하기 위해 중앙 데이터베이스가 아닌 블록체인을 이용하여 경력에 대한 신뢰성을 보장해주는 웹 서비스를 계획했다</a:t>
            </a:r>
            <a:r>
              <a:rPr lang="en-US" altLang="ko-KR" sz="14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en-US" sz="1400" dirty="0"/>
              <a:t>결과적으로 </a:t>
            </a:r>
            <a:r>
              <a:rPr lang="en-US" altLang="ko-KR" sz="1400" dirty="0"/>
              <a:t>PBFT </a:t>
            </a:r>
            <a:r>
              <a:rPr lang="ko-KR" altLang="en-US" sz="1400" dirty="0"/>
              <a:t>합의 과정을 적용한 블록체인을 활용한 프리랜서 경력 보장 웹서비스가 프로젝트의 목표이다</a:t>
            </a:r>
            <a:r>
              <a:rPr lang="en-US" altLang="ko-KR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452032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46580A-8D0E-8A81-CF52-151DC248A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400" dirty="0"/>
              <a:t>프로젝트 선정 배경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1B57EE6-1B23-6B71-DE24-097B0F29F150}"/>
              </a:ext>
            </a:extLst>
          </p:cNvPr>
          <p:cNvSpPr/>
          <p:nvPr/>
        </p:nvSpPr>
        <p:spPr>
          <a:xfrm>
            <a:off x="251716" y="1256190"/>
            <a:ext cx="8279725" cy="56018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altLang="ko-KR" sz="1400" b="0" i="0" dirty="0">
              <a:solidFill>
                <a:srgbClr val="212529"/>
              </a:solidFill>
              <a:effectLst/>
              <a:latin typeface="Open Sans" panose="020B0606030504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400" b="1" i="0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59 million Americans</a:t>
            </a:r>
            <a:r>
              <a:rPr lang="en-US" altLang="ko-KR" sz="1400" b="0" i="0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 did freelance work in 2020.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ko-KR" sz="1400" b="0" i="0" dirty="0">
              <a:solidFill>
                <a:srgbClr val="212529"/>
              </a:solidFill>
              <a:effectLst/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212529"/>
                </a:solidFill>
                <a:latin typeface="Open Sans" panose="020B0606030504020204" pitchFamily="34" charset="0"/>
              </a:rPr>
              <a:t>       </a:t>
            </a:r>
            <a:r>
              <a:rPr lang="en-US" altLang="ko-KR" sz="1400" b="0" i="0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A number that has stayed fairly steady, as </a:t>
            </a:r>
            <a:r>
              <a:rPr lang="en-US" altLang="ko-KR" sz="1400" b="1" i="0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58 million</a:t>
            </a:r>
            <a:r>
              <a:rPr lang="en-US" altLang="ko-KR" sz="1400" b="0" i="0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 are still freelancers as of 2021.</a:t>
            </a:r>
          </a:p>
          <a:p>
            <a:pPr marL="0" indent="0">
              <a:buNone/>
            </a:pPr>
            <a:endParaRPr lang="en-US" altLang="ko-KR" sz="1400" b="0" i="0" dirty="0">
              <a:solidFill>
                <a:srgbClr val="212529"/>
              </a:solidFill>
              <a:effectLst/>
              <a:latin typeface="Open Sans" panose="020B0606030504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400" b="0" i="0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Freelancers contribute </a:t>
            </a:r>
            <a:r>
              <a:rPr lang="en-US" altLang="ko-KR" sz="1400" b="1" i="0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$1.2 trillion</a:t>
            </a:r>
            <a:r>
              <a:rPr lang="en-US" altLang="ko-KR" sz="1400" b="0" i="0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 to the United States’ economy each year.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ko-KR" sz="1400" b="0" i="0" dirty="0">
              <a:solidFill>
                <a:srgbClr val="212529"/>
              </a:solidFill>
              <a:effectLst/>
              <a:latin typeface="Open Sans" panose="020B0606030504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400" b="0" i="0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As of 2022, </a:t>
            </a:r>
            <a:r>
              <a:rPr lang="en-US" altLang="ko-KR" sz="1400" b="1" i="0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36% of the U.S. workforce</a:t>
            </a:r>
            <a:r>
              <a:rPr lang="en-US" altLang="ko-KR" sz="1400" b="0" i="0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 does freelance work.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ko-KR" sz="1400" b="0" i="0" dirty="0">
              <a:solidFill>
                <a:srgbClr val="212529"/>
              </a:solidFill>
              <a:effectLst/>
              <a:latin typeface="Open Sans" panose="020B0606030504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400" b="0" i="0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The number of freelancers in the United States has increased by almost </a:t>
            </a:r>
            <a:r>
              <a:rPr lang="en-US" altLang="ko-KR" sz="1400" b="1" i="0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12%</a:t>
            </a:r>
            <a:r>
              <a:rPr lang="en-US" altLang="ko-KR" sz="1400" b="0" i="0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 between 2014 and 2021.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ko-KR" sz="1400" b="0" i="0" dirty="0">
              <a:solidFill>
                <a:srgbClr val="212529"/>
              </a:solidFill>
              <a:effectLst/>
              <a:latin typeface="Open Sans" panose="020B0606030504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400" b="0" i="0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Freelancers earn, on average, </a:t>
            </a:r>
            <a:r>
              <a:rPr lang="en-US" altLang="ko-KR" sz="1400" b="1" i="0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$28 an hour</a:t>
            </a:r>
            <a:r>
              <a:rPr lang="en-US" altLang="ko-KR" sz="1400" b="0" i="0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 for performing skilled services.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ko-KR" sz="1400" b="0" i="0" dirty="0">
              <a:solidFill>
                <a:srgbClr val="212529"/>
              </a:solidFill>
              <a:effectLst/>
              <a:latin typeface="Open Sans" panose="020B0606030504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400" b="0" i="0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Computer programming, marketing, IT, and business consulting are top industries for freelancing, with </a:t>
            </a:r>
            <a:r>
              <a:rPr lang="en-US" altLang="ko-KR" sz="1400" b="1" i="0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50% of freelancers</a:t>
            </a:r>
            <a:r>
              <a:rPr lang="en-US" altLang="ko-KR" sz="1400" b="0" i="0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 providing such services.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ko-KR" sz="1400" b="0" i="0" dirty="0">
              <a:solidFill>
                <a:srgbClr val="212529"/>
              </a:solidFill>
              <a:effectLst/>
              <a:latin typeface="Open Sans" panose="020B0606030504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400" b="0" i="0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Freelancing is expected to grow by approximately </a:t>
            </a:r>
            <a:r>
              <a:rPr lang="en-US" altLang="ko-KR" sz="1400" b="1" i="0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14% over the next six years</a:t>
            </a:r>
            <a:r>
              <a:rPr lang="en-US" altLang="ko-KR" sz="1400" b="0" i="0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ko-KR" sz="1400" b="0" i="0" dirty="0">
              <a:solidFill>
                <a:srgbClr val="212529"/>
              </a:solidFill>
              <a:effectLst/>
              <a:latin typeface="Open Sans" panose="020B0606030504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400" b="0" i="0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There are an estimated </a:t>
            </a:r>
            <a:r>
              <a:rPr lang="en-US" altLang="ko-KR" sz="1400" b="1" i="0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1.2 billion freelancers</a:t>
            </a:r>
            <a:r>
              <a:rPr lang="en-US" altLang="ko-KR" sz="1400" b="0" i="0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 in the world — that’s over </a:t>
            </a:r>
            <a:r>
              <a:rPr lang="en-US" altLang="ko-KR" sz="1400" b="1" i="0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34% of the global workforce</a:t>
            </a:r>
            <a:r>
              <a:rPr lang="en-US" altLang="ko-KR" sz="1400" b="0" i="0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.</a:t>
            </a:r>
          </a:p>
          <a:p>
            <a:pPr algn="ctr"/>
            <a:endParaRPr lang="ko-KR" altLang="en-US" sz="14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AF3E848-9FDF-9487-53AE-57A67F99C9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6690" y="1393794"/>
            <a:ext cx="3196634" cy="2953896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F5F75FF0-038A-363D-B4BD-A594553E787C}"/>
              </a:ext>
            </a:extLst>
          </p:cNvPr>
          <p:cNvSpPr/>
          <p:nvPr/>
        </p:nvSpPr>
        <p:spPr>
          <a:xfrm>
            <a:off x="8531441" y="6176513"/>
            <a:ext cx="3660559" cy="6814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/>
              <a:t> footnote : https://www.zippia.com/advice/freelancing-statistics/#:~:text=Freelancing%20is%20expected%20to%20grow,34%25%20of%20the%20global%20workforce.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5880408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개체 3">
            <a:extLst>
              <a:ext uri="{FF2B5EF4-FFF2-40B4-BE49-F238E27FC236}">
                <a16:creationId xmlns:a16="http://schemas.microsoft.com/office/drawing/2014/main" id="{1E5939E5-D4A6-9D6D-2E3D-33741264FDA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4946903"/>
              </p:ext>
            </p:extLst>
          </p:nvPr>
        </p:nvGraphicFramePr>
        <p:xfrm>
          <a:off x="195308" y="0"/>
          <a:ext cx="11336291" cy="685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13744708" imgH="7305902" progId="Excel.Sheet.12">
                  <p:embed/>
                </p:oleObj>
              </mc:Choice>
              <mc:Fallback>
                <p:oleObj name="Worksheet" r:id="rId2" imgW="13744708" imgH="7305902" progId="Excel.Sheet.12">
                  <p:embed/>
                  <p:pic>
                    <p:nvPicPr>
                      <p:cNvPr id="4" name="개체 3">
                        <a:extLst>
                          <a:ext uri="{FF2B5EF4-FFF2-40B4-BE49-F238E27FC236}">
                            <a16:creationId xmlns:a16="http://schemas.microsoft.com/office/drawing/2014/main" id="{1E5939E5-D4A6-9D6D-2E3D-33741264FDA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95308" y="0"/>
                        <a:ext cx="11336291" cy="685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그림 1">
            <a:extLst>
              <a:ext uri="{FF2B5EF4-FFF2-40B4-BE49-F238E27FC236}">
                <a16:creationId xmlns:a16="http://schemas.microsoft.com/office/drawing/2014/main" id="{A08F869B-06D8-CA87-3E31-C1D1CDCDF4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414" y="3429000"/>
            <a:ext cx="3196634" cy="2953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5452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01C05C-8A51-4E45-B0EB-D5F4A1C2D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3200" b="1" dirty="0"/>
              <a:t>2. What is the problem</a:t>
            </a:r>
            <a:endParaRPr lang="ko-KR" altLang="en-US" sz="32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C0CAA9-50B0-1566-8BEC-E1B553562BA6}"/>
              </a:ext>
            </a:extLst>
          </p:cNvPr>
          <p:cNvSpPr txBox="1"/>
          <p:nvPr/>
        </p:nvSpPr>
        <p:spPr>
          <a:xfrm>
            <a:off x="461913" y="2557400"/>
            <a:ext cx="11293311" cy="19961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/>
              <a:t>사용자가 등록한 경력을 중앙 데이터 베이스를 통해 관리했을 때</a:t>
            </a:r>
            <a:r>
              <a:rPr lang="en-US" altLang="ko-KR" sz="1400" dirty="0"/>
              <a:t>, </a:t>
            </a:r>
            <a:r>
              <a:rPr lang="ko-KR" altLang="en-US" sz="1400" dirty="0"/>
              <a:t>어떠한 이유로 서비스 제공자가 경력 조작을 할 가능성이 존재하고 사용자는 이를 하나하나 검증해보지 않는다면 조작의 사실을 알아차리기 힘들다는 큰 문제점이 존재한다</a:t>
            </a:r>
            <a:r>
              <a:rPr lang="en-US" altLang="ko-KR" sz="14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1400" dirty="0"/>
          </a:p>
          <a:p>
            <a:pPr>
              <a:lnSpc>
                <a:spcPct val="150000"/>
              </a:lnSpc>
            </a:pP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en-US" sz="1400" dirty="0"/>
              <a:t>하지만 블록체인을 적용한다면 탈중앙화를 통해 경력에 대한 수정과 삭제를 신뢰할 수 있게 된다</a:t>
            </a:r>
            <a:r>
              <a:rPr lang="en-US" altLang="ko-KR" sz="1400" dirty="0"/>
              <a:t>. </a:t>
            </a:r>
            <a:r>
              <a:rPr lang="ko-KR" altLang="en-US" sz="1400" dirty="0"/>
              <a:t>또한 </a:t>
            </a:r>
            <a:r>
              <a:rPr lang="en-US" altLang="ko-KR" sz="1400" dirty="0" err="1"/>
              <a:t>PoW</a:t>
            </a:r>
            <a:r>
              <a:rPr lang="ko-KR" altLang="en-US" sz="1400" dirty="0"/>
              <a:t>와 </a:t>
            </a:r>
            <a:r>
              <a:rPr lang="en-US" altLang="ko-KR" sz="1400" dirty="0"/>
              <a:t>PBFT</a:t>
            </a:r>
            <a:r>
              <a:rPr lang="ko-KR" altLang="en-US" sz="1400" dirty="0"/>
              <a:t> 의 합의 과정을 통해 트랜잭션과 블록에 관한 거래 생성을 보장할 수 있다</a:t>
            </a:r>
            <a:r>
              <a:rPr lang="en-US" altLang="ko-KR" sz="1400" dirty="0"/>
              <a:t>.</a:t>
            </a:r>
            <a:r>
              <a:rPr lang="ko-KR" altLang="en-US" sz="1400" dirty="0"/>
              <a:t> 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37873630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01C05C-8A51-4E45-B0EB-D5F4A1C2D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3200" b="1" dirty="0"/>
              <a:t>3. What is needed</a:t>
            </a:r>
            <a:endParaRPr lang="ko-KR" altLang="en-US" sz="3200" b="1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D7BC220A-07E9-BA14-5A35-6AFA29DA68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9771119"/>
              </p:ext>
            </p:extLst>
          </p:nvPr>
        </p:nvGraphicFramePr>
        <p:xfrm>
          <a:off x="1105844" y="1711929"/>
          <a:ext cx="9951795" cy="425523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97612">
                  <a:extLst>
                    <a:ext uri="{9D8B030D-6E8A-4147-A177-3AD203B41FA5}">
                      <a16:colId xmlns:a16="http://schemas.microsoft.com/office/drawing/2014/main" val="1950789454"/>
                    </a:ext>
                  </a:extLst>
                </a:gridCol>
                <a:gridCol w="2705641">
                  <a:extLst>
                    <a:ext uri="{9D8B030D-6E8A-4147-A177-3AD203B41FA5}">
                      <a16:colId xmlns:a16="http://schemas.microsoft.com/office/drawing/2014/main" val="539165401"/>
                    </a:ext>
                  </a:extLst>
                </a:gridCol>
                <a:gridCol w="5048542">
                  <a:extLst>
                    <a:ext uri="{9D8B030D-6E8A-4147-A177-3AD203B41FA5}">
                      <a16:colId xmlns:a16="http://schemas.microsoft.com/office/drawing/2014/main" val="3730630001"/>
                    </a:ext>
                  </a:extLst>
                </a:gridCol>
              </a:tblGrid>
              <a:tr h="528938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kern="100" dirty="0">
                          <a:effectLst/>
                        </a:rPr>
                        <a:t>요구사항 번호</a:t>
                      </a: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kern="100" dirty="0">
                          <a:effectLst/>
                        </a:rPr>
                        <a:t>요구사항 명</a:t>
                      </a: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kern="100" dirty="0">
                          <a:effectLst/>
                        </a:rPr>
                        <a:t>요구사항 내용</a:t>
                      </a: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17923021"/>
                  </a:ext>
                </a:extLst>
              </a:tr>
              <a:tr h="931575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effectLst/>
                        </a:rPr>
                        <a:t>RQ-1</a:t>
                      </a: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kern="100" dirty="0" err="1">
                          <a:effectLst/>
                        </a:rPr>
                        <a:t>월렛</a:t>
                      </a:r>
                      <a:r>
                        <a:rPr lang="ko-KR" sz="1400" kern="100" dirty="0">
                          <a:effectLst/>
                        </a:rPr>
                        <a:t> 생성</a:t>
                      </a: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kern="100" dirty="0" err="1">
                          <a:effectLst/>
                        </a:rPr>
                        <a:t>입력값</a:t>
                      </a:r>
                      <a:r>
                        <a:rPr lang="en-US" sz="1400" kern="100" dirty="0">
                          <a:effectLst/>
                        </a:rPr>
                        <a:t> =&gt; </a:t>
                      </a:r>
                      <a:r>
                        <a:rPr lang="ko-KR" sz="1400" kern="100" dirty="0" err="1">
                          <a:effectLst/>
                        </a:rPr>
                        <a:t>월렛생성</a:t>
                      </a:r>
                      <a:r>
                        <a:rPr lang="en-US" sz="1400" kern="100" dirty="0">
                          <a:effectLst/>
                        </a:rPr>
                        <a:t> signal </a:t>
                      </a:r>
                      <a:r>
                        <a:rPr lang="ko-KR" sz="1400" kern="100" dirty="0" err="1">
                          <a:effectLst/>
                        </a:rPr>
                        <a:t>출력값</a:t>
                      </a:r>
                      <a:r>
                        <a:rPr lang="en-US" sz="1400" kern="100" dirty="0">
                          <a:effectLst/>
                        </a:rPr>
                        <a:t> =&gt; </a:t>
                      </a:r>
                      <a:r>
                        <a:rPr lang="en-US" sz="1400" kern="100" dirty="0" err="1">
                          <a:effectLst/>
                        </a:rPr>
                        <a:t>PrivateKey</a:t>
                      </a:r>
                      <a:r>
                        <a:rPr lang="en-US" sz="1400" kern="100" dirty="0">
                          <a:effectLst/>
                        </a:rPr>
                        <a:t> , </a:t>
                      </a:r>
                      <a:r>
                        <a:rPr lang="en-US" sz="1400" kern="100" dirty="0" err="1">
                          <a:effectLst/>
                        </a:rPr>
                        <a:t>PublicKey</a:t>
                      </a:r>
                      <a:r>
                        <a:rPr lang="en-US" sz="1400" kern="100" dirty="0">
                          <a:effectLst/>
                        </a:rPr>
                        <a:t>, Address</a:t>
                      </a: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21917547"/>
                  </a:ext>
                </a:extLst>
              </a:tr>
              <a:tr h="931575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>
                          <a:effectLst/>
                        </a:rPr>
                        <a:t>RQ-3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kern="100" dirty="0">
                          <a:effectLst/>
                        </a:rPr>
                        <a:t>경력 등록 요청</a:t>
                      </a: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kern="100" dirty="0">
                          <a:effectLst/>
                        </a:rPr>
                        <a:t>입력 값</a:t>
                      </a:r>
                      <a:r>
                        <a:rPr lang="en-US" sz="1400" kern="100" dirty="0">
                          <a:effectLst/>
                        </a:rPr>
                        <a:t> Address != nil &amp; </a:t>
                      </a:r>
                      <a:r>
                        <a:rPr lang="en-US" sz="1400" kern="100" dirty="0" err="1">
                          <a:effectLst/>
                        </a:rPr>
                        <a:t>TxID</a:t>
                      </a:r>
                      <a:r>
                        <a:rPr lang="en-US" sz="1400" kern="100" dirty="0">
                          <a:effectLst/>
                        </a:rPr>
                        <a:t> == nil &amp; </a:t>
                      </a:r>
                      <a:r>
                        <a:rPr lang="en-US" sz="1400" kern="100" dirty="0" err="1">
                          <a:effectLst/>
                        </a:rPr>
                        <a:t>PrivateKey</a:t>
                      </a:r>
                      <a:r>
                        <a:rPr lang="en-US" sz="1400" kern="100" dirty="0">
                          <a:effectLst/>
                        </a:rPr>
                        <a:t> </a:t>
                      </a:r>
                      <a:r>
                        <a:rPr lang="ko-KR" sz="1400" kern="100" dirty="0" err="1">
                          <a:effectLst/>
                        </a:rPr>
                        <a:t>출력값</a:t>
                      </a:r>
                      <a:r>
                        <a:rPr lang="en-US" sz="1400" kern="100" dirty="0">
                          <a:effectLst/>
                        </a:rPr>
                        <a:t> =&gt; </a:t>
                      </a:r>
                      <a:r>
                        <a:rPr lang="ko-KR" sz="1400" kern="100" dirty="0">
                          <a:effectLst/>
                        </a:rPr>
                        <a:t>경력 등록된</a:t>
                      </a:r>
                      <a:r>
                        <a:rPr lang="en-US" sz="1400" kern="100" dirty="0">
                          <a:effectLst/>
                        </a:rPr>
                        <a:t> </a:t>
                      </a:r>
                      <a:r>
                        <a:rPr lang="en-US" sz="1400" kern="100" dirty="0" err="1">
                          <a:effectLst/>
                        </a:rPr>
                        <a:t>TxID</a:t>
                      </a: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42423576"/>
                  </a:ext>
                </a:extLst>
              </a:tr>
              <a:tr h="931575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>
                          <a:effectLst/>
                        </a:rPr>
                        <a:t>RQ-4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kern="100" dirty="0">
                          <a:effectLst/>
                        </a:rPr>
                        <a:t>경력 조회</a:t>
                      </a: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kern="100" dirty="0">
                          <a:effectLst/>
                        </a:rPr>
                        <a:t>비회원도 조회 가능 </a:t>
                      </a:r>
                      <a:r>
                        <a:rPr lang="ko-KR" sz="1400" kern="100" dirty="0" err="1">
                          <a:effectLst/>
                        </a:rPr>
                        <a:t>입력값</a:t>
                      </a:r>
                      <a:r>
                        <a:rPr lang="en-US" sz="1400" kern="100" dirty="0">
                          <a:effectLst/>
                        </a:rPr>
                        <a:t> =&gt; Address </a:t>
                      </a:r>
                      <a:r>
                        <a:rPr lang="ko-KR" sz="1400" kern="100" dirty="0" err="1">
                          <a:effectLst/>
                        </a:rPr>
                        <a:t>출력값</a:t>
                      </a:r>
                      <a:r>
                        <a:rPr lang="en-US" sz="1400" kern="100" dirty="0">
                          <a:effectLst/>
                        </a:rPr>
                        <a:t> =&gt; TXs</a:t>
                      </a: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25095040"/>
                  </a:ext>
                </a:extLst>
              </a:tr>
              <a:tr h="931575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effectLst/>
                        </a:rPr>
                        <a:t>RQ-5</a:t>
                      </a: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kern="100" dirty="0">
                          <a:effectLst/>
                        </a:rPr>
                        <a:t>상세 경력 조회</a:t>
                      </a: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kern="100" dirty="0" err="1">
                          <a:effectLst/>
                        </a:rPr>
                        <a:t>입력값</a:t>
                      </a:r>
                      <a:r>
                        <a:rPr lang="en-US" sz="1400" kern="100" dirty="0">
                          <a:effectLst/>
                        </a:rPr>
                        <a:t> =&gt; </a:t>
                      </a:r>
                      <a:r>
                        <a:rPr lang="en-US" sz="1400" kern="100" dirty="0" err="1">
                          <a:effectLst/>
                        </a:rPr>
                        <a:t>TxID</a:t>
                      </a:r>
                      <a:r>
                        <a:rPr lang="en-US" sz="1400" kern="100" dirty="0">
                          <a:effectLst/>
                        </a:rPr>
                        <a:t> (</a:t>
                      </a:r>
                      <a:r>
                        <a:rPr lang="ko-KR" sz="1400" kern="100" dirty="0">
                          <a:effectLst/>
                        </a:rPr>
                        <a:t>받아와서 가공해</a:t>
                      </a:r>
                      <a:r>
                        <a:rPr lang="en-US" sz="1400" kern="100" dirty="0">
                          <a:effectLst/>
                        </a:rPr>
                        <a:t> Block ID </a:t>
                      </a:r>
                      <a:r>
                        <a:rPr lang="ko-KR" sz="1400" kern="100" dirty="0">
                          <a:effectLst/>
                        </a:rPr>
                        <a:t>추출</a:t>
                      </a:r>
                      <a:r>
                        <a:rPr lang="en-US" sz="1400" kern="100" dirty="0">
                          <a:effectLst/>
                        </a:rPr>
                        <a:t>) </a:t>
                      </a:r>
                      <a:r>
                        <a:rPr lang="ko-KR" sz="1400" kern="100" dirty="0" err="1">
                          <a:effectLst/>
                        </a:rPr>
                        <a:t>출력값</a:t>
                      </a:r>
                      <a:r>
                        <a:rPr lang="en-US" sz="1400" kern="100" dirty="0">
                          <a:effectLst/>
                        </a:rPr>
                        <a:t> =&gt; Block, TX</a:t>
                      </a: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155717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01939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AccentBoxVTI">
  <a:themeElements>
    <a:clrScheme name="AnalogousFromLightSeedRightStep">
      <a:dk1>
        <a:srgbClr val="000000"/>
      </a:dk1>
      <a:lt1>
        <a:srgbClr val="FFFFFF"/>
      </a:lt1>
      <a:dk2>
        <a:srgbClr val="412824"/>
      </a:dk2>
      <a:lt2>
        <a:srgbClr val="E2E7E8"/>
      </a:lt2>
      <a:accent1>
        <a:srgbClr val="C39790"/>
      </a:accent1>
      <a:accent2>
        <a:srgbClr val="BAA07F"/>
      </a:accent2>
      <a:accent3>
        <a:srgbClr val="A6A57E"/>
      </a:accent3>
      <a:accent4>
        <a:srgbClr val="96AB75"/>
      </a:accent4>
      <a:accent5>
        <a:srgbClr val="8BAD83"/>
      </a:accent5>
      <a:accent6>
        <a:srgbClr val="78AF84"/>
      </a:accent6>
      <a:hlink>
        <a:srgbClr val="598C94"/>
      </a:hlink>
      <a:folHlink>
        <a:srgbClr val="7F7F7F"/>
      </a:folHlink>
    </a:clrScheme>
    <a:fontScheme name="Avenir">
      <a:majorFont>
        <a:latin typeface="Microsoft GothicNeo"/>
        <a:ea typeface=""/>
        <a:cs typeface=""/>
      </a:majorFont>
      <a:minorFont>
        <a:latin typeface="Microsoft GothicNe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2516</TotalTime>
  <Words>1221</Words>
  <Application>Microsoft Office PowerPoint</Application>
  <PresentationFormat>와이드스크린</PresentationFormat>
  <Paragraphs>256</Paragraphs>
  <Slides>20</Slides>
  <Notes>1</Notes>
  <HiddenSlides>0</HiddenSlides>
  <MMClips>0</MMClips>
  <ScaleCrop>false</ScaleCrop>
  <HeadingPairs>
    <vt:vector size="8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2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30" baseType="lpstr">
      <vt:lpstr>Microsoft GothicNeo</vt:lpstr>
      <vt:lpstr>맑은 고딕</vt:lpstr>
      <vt:lpstr>Arial</vt:lpstr>
      <vt:lpstr>Calibri</vt:lpstr>
      <vt:lpstr>Calibri Light</vt:lpstr>
      <vt:lpstr>Open Sans</vt:lpstr>
      <vt:lpstr>Wingdings</vt:lpstr>
      <vt:lpstr>Office 테마</vt:lpstr>
      <vt:lpstr>AccentBoxVTI</vt:lpstr>
      <vt:lpstr>Worksheet</vt:lpstr>
      <vt:lpstr>경력 보장을 위한 pBFT 합의 알고리즘 기반   블록체인 코어 플랫폼 구현</vt:lpstr>
      <vt:lpstr>PowerPoint 프레젠테이션</vt:lpstr>
      <vt:lpstr>PowerPoint 프레젠테이션</vt:lpstr>
      <vt:lpstr>목차</vt:lpstr>
      <vt:lpstr>1. Project Overview</vt:lpstr>
      <vt:lpstr>프로젝트 선정 배경</vt:lpstr>
      <vt:lpstr>PowerPoint 프레젠테이션</vt:lpstr>
      <vt:lpstr>2. What is the problem</vt:lpstr>
      <vt:lpstr>3. What is needed</vt:lpstr>
      <vt:lpstr>4. What is our solution </vt:lpstr>
      <vt:lpstr>5-1. How it works </vt:lpstr>
      <vt:lpstr>5-2. How it works </vt:lpstr>
      <vt:lpstr>MSP(Membership Service Provider)</vt:lpstr>
      <vt:lpstr>MSP Mechanism FLOW CHART ( MSP  NODE(CORE))  - Commencing Phase </vt:lpstr>
      <vt:lpstr>MSP Mechanism FLOW CHART ( MSP  NODE(CORE))  - PHASE 1  </vt:lpstr>
      <vt:lpstr>MSP Mechanism FLOW CHART ( MSP  NODE(CORE)  - PHASE 2 to Close </vt:lpstr>
      <vt:lpstr>MSP Mechanism FLOW CHART ( MSP  NODE(CORE)  -  New Consensus </vt:lpstr>
      <vt:lpstr>7. Who we are</vt:lpstr>
      <vt:lpstr>8. Future Goal </vt:lpstr>
      <vt:lpstr>Future Work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프로젝트명</dc:title>
  <dc:creator>박 경철</dc:creator>
  <cp:lastModifiedBy>박광범</cp:lastModifiedBy>
  <cp:revision>50</cp:revision>
  <dcterms:created xsi:type="dcterms:W3CDTF">2022-03-15T13:05:08Z</dcterms:created>
  <dcterms:modified xsi:type="dcterms:W3CDTF">2022-08-24T10:09:02Z</dcterms:modified>
</cp:coreProperties>
</file>