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8" cy="302672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5241AF-A1D7-4F16-A7C1-D913F915D28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3E7F67-6962-4517-8B12-72040E74B56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A34E13-5DFC-45D1-92C9-700D6351A21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5161040" y="70822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8182960" y="70822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39480" y="162514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5161040" y="162514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28182960" y="16251480"/>
            <a:ext cx="124012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F31ACF-2D7C-4D1F-8266-8D2D4CF0BF1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6E2736-CB83-4CD8-8F47-EF97AEE2130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0BDAB4-400F-48B8-813C-27A8DF652D6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2533BF-EC89-4382-81FB-D16FC139252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AD917E-96B5-4E7D-B683-17C769BF7A0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58720" y="4381560"/>
            <a:ext cx="39875760" cy="5598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07B10B-E449-46B8-A2A1-AE41DD395FB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A729C9-A236-4C08-B351-2A2820EE7DD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21AC17-AEC1-4271-9579-05B171AF821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2B6E24-9B14-4263-8620-4A81EA1F885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58720" y="4381560"/>
            <a:ext cx="39875760" cy="120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39651120" y="27440280"/>
            <a:ext cx="2567160" cy="2315160"/>
          </a:xfrm>
          <a:prstGeom prst="rect">
            <a:avLst/>
          </a:prstGeom>
          <a:noFill/>
          <a:ln w="0">
            <a:noFill/>
          </a:ln>
        </p:spPr>
        <p:txBody>
          <a:bodyPr lIns="464400" rIns="464400" tIns="464400" bIns="4644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51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3A70D7E-8D32-473D-8A7C-B34C76258670}" type="slidenum">
              <a:rPr b="0" lang="en" sz="51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5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54;p13" descr=""/>
          <p:cNvPicPr/>
          <p:nvPr/>
        </p:nvPicPr>
        <p:blipFill>
          <a:blip r:embed="rId1"/>
          <a:stretch/>
        </p:blipFill>
        <p:spPr>
          <a:xfrm>
            <a:off x="2880360" y="457200"/>
            <a:ext cx="3656880" cy="3656880"/>
          </a:xfrm>
          <a:prstGeom prst="rect">
            <a:avLst/>
          </a:prstGeom>
          <a:ln w="0">
            <a:noFill/>
          </a:ln>
        </p:spPr>
      </p:pic>
      <p:pic>
        <p:nvPicPr>
          <p:cNvPr id="39" name="Google Shape;55;p13" descr=""/>
          <p:cNvPicPr/>
          <p:nvPr/>
        </p:nvPicPr>
        <p:blipFill>
          <a:blip r:embed="rId2"/>
          <a:stretch/>
        </p:blipFill>
        <p:spPr>
          <a:xfrm>
            <a:off x="33741360" y="457200"/>
            <a:ext cx="8594640" cy="365688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6;p13"/>
          <p:cNvSpPr/>
          <p:nvPr/>
        </p:nvSpPr>
        <p:spPr>
          <a:xfrm>
            <a:off x="9418320" y="457200"/>
            <a:ext cx="23956560" cy="36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500" spc="-1" strike="noStrike">
                <a:solidFill>
                  <a:srgbClr val="890000"/>
                </a:solidFill>
                <a:latin typeface="Arial"/>
                <a:ea typeface="Arial"/>
              </a:rPr>
              <a:t>How Much Consistency Is Your Accuracy Worth?</a:t>
            </a:r>
            <a:endParaRPr b="0" lang="en-US" sz="8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0" spc="-1" strike="noStrike">
                <a:solidFill>
                  <a:srgbClr val="000000"/>
                </a:solidFill>
                <a:latin typeface="Arial"/>
                <a:ea typeface="Arial"/>
              </a:rPr>
              <a:t>Jacob Johnson        Ana Marasović</a:t>
            </a:r>
            <a:endParaRPr b="0" lang="en-US" sz="7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UtahNLP, Kahlert School of Computing, University of Utah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jacob.k.johnson@utah.edu, ana.marasovic@utah.edu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Google Shape;57;p13"/>
          <p:cNvSpPr/>
          <p:nvPr/>
        </p:nvSpPr>
        <p:spPr>
          <a:xfrm>
            <a:off x="914400" y="4572000"/>
            <a:ext cx="40964400" cy="90720"/>
          </a:xfrm>
          <a:prstGeom prst="rect">
            <a:avLst/>
          </a:prstGeom>
          <a:solidFill>
            <a:srgbClr val="89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" name="Google Shape;58;p13"/>
          <p:cNvGrpSpPr/>
          <p:nvPr/>
        </p:nvGrpSpPr>
        <p:grpSpPr>
          <a:xfrm>
            <a:off x="457200" y="5029200"/>
            <a:ext cx="9783360" cy="8228880"/>
            <a:chOff x="457200" y="5029200"/>
            <a:chExt cx="9783360" cy="8228880"/>
          </a:xfrm>
        </p:grpSpPr>
        <p:sp>
          <p:nvSpPr>
            <p:cNvPr id="43" name="Google Shape;59;p13"/>
            <p:cNvSpPr/>
            <p:nvPr/>
          </p:nvSpPr>
          <p:spPr>
            <a:xfrm>
              <a:off x="457200" y="5029200"/>
              <a:ext cx="9783360" cy="8228880"/>
            </a:xfrm>
            <a:prstGeom prst="roundRect">
              <a:avLst>
                <a:gd name="adj" fmla="val 16667"/>
              </a:avLst>
            </a:prstGeom>
            <a:solidFill>
              <a:srgbClr val="8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6500" spc="-1" strike="noStrike">
                  <a:solidFill>
                    <a:srgbClr val="ffffff"/>
                  </a:solidFill>
                  <a:latin typeface="Arial"/>
                  <a:ea typeface="Arial"/>
                </a:rPr>
                <a:t>Relative Consistency: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44" name="Google Shape;60;p13"/>
            <p:cNvSpPr/>
            <p:nvPr/>
          </p:nvSpPr>
          <p:spPr>
            <a:xfrm>
              <a:off x="914400" y="6858000"/>
              <a:ext cx="8868960" cy="594288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marL="457200" indent="-482760">
                <a:lnSpc>
                  <a:spcPct val="100000"/>
                </a:lnSpc>
                <a:buClr>
                  <a:srgbClr val="000000"/>
                </a:buClr>
                <a:buFont typeface="Arial"/>
                <a:buChar char="●"/>
              </a:pPr>
              <a:r>
                <a:rPr b="0" lang="en" sz="4000" spc="-1" strike="noStrike">
                  <a:solidFill>
                    <a:srgbClr val="000000"/>
                  </a:solidFill>
                  <a:latin typeface="Arial"/>
                  <a:ea typeface="Arial"/>
                </a:rPr>
                <a:t>Builds on recent work measuring consistency in addition to accuracy</a:t>
              </a:r>
              <a:endParaRPr b="0" lang="en-US" sz="4000" spc="-1" strike="noStrike">
                <a:latin typeface="Arial"/>
              </a:endParaRPr>
            </a:p>
            <a:p>
              <a:pPr marL="457200" indent="-482760">
                <a:lnSpc>
                  <a:spcPct val="100000"/>
                </a:lnSpc>
                <a:buClr>
                  <a:srgbClr val="000000"/>
                </a:buClr>
                <a:buFont typeface="Arial"/>
                <a:buChar char="●"/>
              </a:pPr>
              <a:r>
                <a:rPr b="0" lang="en" sz="4000" spc="-1" strike="noStrike">
                  <a:solidFill>
                    <a:srgbClr val="000000"/>
                  </a:solidFill>
                  <a:latin typeface="Arial"/>
                  <a:ea typeface="Arial"/>
                </a:rPr>
                <a:t>Enables comparison of consistency scores at different accuracies</a:t>
              </a:r>
              <a:endParaRPr b="0" lang="en-US" sz="4000" spc="-1" strike="noStrike">
                <a:latin typeface="Arial"/>
              </a:endParaRPr>
            </a:p>
            <a:p>
              <a:pPr marL="457200" indent="-482760">
                <a:lnSpc>
                  <a:spcPct val="100000"/>
                </a:lnSpc>
                <a:buClr>
                  <a:srgbClr val="000000"/>
                </a:buClr>
                <a:buFont typeface="Arial"/>
                <a:buChar char="●"/>
              </a:pPr>
              <a:r>
                <a:rPr b="0" lang="en" sz="40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Provides a probabilistic interpretation of model behavior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45" name="Google Shape;61;p13"/>
          <p:cNvSpPr/>
          <p:nvPr/>
        </p:nvSpPr>
        <p:spPr>
          <a:xfrm>
            <a:off x="11155680" y="5029200"/>
            <a:ext cx="20481840" cy="34531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rgbClr val="be0000"/>
                </a:solidFill>
                <a:latin typeface="Arial"/>
                <a:ea typeface="Arial"/>
              </a:rPr>
              <a:t>Introduction:</a:t>
            </a:r>
            <a:endParaRPr b="0" lang="en-US" sz="6500" spc="-1" strike="noStrike">
              <a:latin typeface="Arial"/>
            </a:endParaRPr>
          </a:p>
          <a:p>
            <a:pPr marL="457200" indent="-48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Recent works insightfully propose measuring model consistency alongside accuracy</a:t>
            </a:r>
            <a:endParaRPr b="0" lang="en-US" sz="4000" spc="-1" strike="noStrike">
              <a:latin typeface="Arial"/>
            </a:endParaRPr>
          </a:p>
          <a:p>
            <a:pPr marL="457200" indent="-48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They do not consider that increased accuracy naturally results in increased consistency</a:t>
            </a:r>
            <a:endParaRPr b="0" lang="en-US" sz="4000" spc="-1" strike="noStrike">
              <a:latin typeface="Arial"/>
            </a:endParaRPr>
          </a:p>
          <a:p>
            <a:pPr marL="457200" indent="-48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They do not address how to compare consistency across models with different accuracy</a:t>
            </a:r>
            <a:endParaRPr b="0" lang="en-US" sz="4000" spc="-1" strike="noStrike">
              <a:latin typeface="Arial"/>
            </a:endParaRPr>
          </a:p>
          <a:p>
            <a:pPr marL="457200" indent="-48276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We present </a:t>
            </a:r>
            <a:r>
              <a:rPr b="1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Relative Consistency</a:t>
            </a: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 to fill this gap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Google Shape;62;p13"/>
          <p:cNvSpPr/>
          <p:nvPr/>
        </p:nvSpPr>
        <p:spPr>
          <a:xfrm>
            <a:off x="32552640" y="5029200"/>
            <a:ext cx="9783360" cy="247795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63;p13"/>
          <p:cNvSpPr/>
          <p:nvPr/>
        </p:nvSpPr>
        <p:spPr>
          <a:xfrm>
            <a:off x="11155680" y="8686800"/>
            <a:ext cx="20481840" cy="211219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64;p13"/>
          <p:cNvSpPr/>
          <p:nvPr/>
        </p:nvSpPr>
        <p:spPr>
          <a:xfrm>
            <a:off x="456840" y="13716000"/>
            <a:ext cx="9783360" cy="160927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49" name=""/>
              <p:cNvSpPr txBox="1"/>
              <p:nvPr/>
            </p:nvSpPr>
            <p:spPr>
              <a:xfrm>
                <a:off x="21573360" y="1516320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75920" y="13716000"/>
            <a:ext cx="9659880" cy="548604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61;p 1"/>
          <p:cNvSpPr/>
          <p:nvPr/>
        </p:nvSpPr>
        <p:spPr>
          <a:xfrm>
            <a:off x="32552640" y="5004720"/>
            <a:ext cx="9783360" cy="8253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500" spc="-1" strike="noStrike">
                <a:solidFill>
                  <a:srgbClr val="be0000"/>
                </a:solidFill>
                <a:latin typeface="Arial"/>
                <a:ea typeface="Arial"/>
              </a:rPr>
              <a:t>Calculation:</a:t>
            </a:r>
            <a:endParaRPr b="0" lang="en-US" sz="6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6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65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2" name=""/>
              <p:cNvSpPr txBox="1"/>
              <p:nvPr/>
            </p:nvSpPr>
            <p:spPr>
              <a:xfrm>
                <a:off x="23088600" y="16783920"/>
                <a:ext cx="582480" cy="360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B</m:t>
                        </m:r>
                        <m:r>
                          <m:t xml:space="preserve">∈</m:t>
                        </m:r>
                        <m:r>
                          <m:t xml:space="preserve">3</m:t>
                        </m:r>
                      </m:num>
                      <m:den/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3" name=""/>
              <p:cNvSpPr txBox="1"/>
              <p:nvPr/>
            </p:nvSpPr>
            <p:spPr>
              <a:xfrm>
                <a:off x="20309400" y="14583960"/>
                <a:ext cx="994320" cy="31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45</m:t>
                        </m:r>
                        <m:r>
                          <m:t xml:space="preserve">∨</m:t>
                        </m:r>
                      </m:num>
                      <m:den/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2023-11-22T14:14:05Z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