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4" r:id="rId14"/>
    <p:sldId id="267" r:id="rId15"/>
    <p:sldId id="271" r:id="rId16"/>
    <p:sldId id="269" r:id="rId17"/>
    <p:sldId id="272" r:id="rId18"/>
    <p:sldId id="270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007FB-6BF5-4BF4-8AD5-847A080BE0B8}" v="554" dt="2024-12-11T06:01:28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11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BF0F3-B900-482F-82E6-421B9C3389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98A6-DCB8-4FBE-9E08-A6B0CAFA1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most important factors a team should focus on to improve their likelihood of achieving a high win percentage?</a:t>
          </a:r>
        </a:p>
      </dgm:t>
    </dgm:pt>
    <dgm:pt modelId="{6FDC9468-6823-450E-B89C-49E32BBE33A0}" type="parTrans" cxnId="{371EA886-B2C0-4BC2-AFCF-D84E730CEE81}">
      <dgm:prSet/>
      <dgm:spPr/>
      <dgm:t>
        <a:bodyPr/>
        <a:lstStyle/>
        <a:p>
          <a:endParaRPr lang="en-US"/>
        </a:p>
      </dgm:t>
    </dgm:pt>
    <dgm:pt modelId="{ACAE85C7-9468-4279-97CF-F1BA2FFEBEDD}" type="sibTrans" cxnId="{371EA886-B2C0-4BC2-AFCF-D84E730CEE81}">
      <dgm:prSet/>
      <dgm:spPr/>
      <dgm:t>
        <a:bodyPr/>
        <a:lstStyle/>
        <a:p>
          <a:endParaRPr lang="en-US"/>
        </a:p>
      </dgm:t>
    </dgm:pt>
    <dgm:pt modelId="{60E99192-C20C-4085-9F5F-7536124A22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we develop a regression model to predict the win percentage based on various performance factors?</a:t>
          </a:r>
        </a:p>
      </dgm:t>
    </dgm:pt>
    <dgm:pt modelId="{D691629A-40BE-479F-B5D2-A1B78B1444ED}" type="parTrans" cxnId="{A2C95DD6-018F-437A-B20A-C8BF72D3B527}">
      <dgm:prSet/>
      <dgm:spPr/>
      <dgm:t>
        <a:bodyPr/>
        <a:lstStyle/>
        <a:p>
          <a:endParaRPr lang="en-US"/>
        </a:p>
      </dgm:t>
    </dgm:pt>
    <dgm:pt modelId="{65837F54-33CC-4EC7-83E6-B4EC5F209D9D}" type="sibTrans" cxnId="{A2C95DD6-018F-437A-B20A-C8BF72D3B527}">
      <dgm:prSet/>
      <dgm:spPr/>
      <dgm:t>
        <a:bodyPr/>
        <a:lstStyle/>
        <a:p>
          <a:endParaRPr lang="en-US"/>
        </a:p>
      </dgm:t>
    </dgm:pt>
    <dgm:pt modelId="{E9B199A8-0D80-4569-B2A1-7E6E9CB81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performance statistics change across different divisions?</a:t>
          </a:r>
        </a:p>
      </dgm:t>
    </dgm:pt>
    <dgm:pt modelId="{C232C9ED-4082-4B07-8EA9-0BA94361AE8C}" type="parTrans" cxnId="{B7F89906-C52C-474D-A558-257518B30345}">
      <dgm:prSet/>
      <dgm:spPr/>
      <dgm:t>
        <a:bodyPr/>
        <a:lstStyle/>
        <a:p>
          <a:endParaRPr lang="en-US"/>
        </a:p>
      </dgm:t>
    </dgm:pt>
    <dgm:pt modelId="{D6627523-AFE7-463E-8EA5-B0195066D3BA}" type="sibTrans" cxnId="{B7F89906-C52C-474D-A558-257518B30345}">
      <dgm:prSet/>
      <dgm:spPr/>
      <dgm:t>
        <a:bodyPr/>
        <a:lstStyle/>
        <a:p>
          <a:endParaRPr lang="en-US"/>
        </a:p>
      </dgm:t>
    </dgm:pt>
    <dgm:pt modelId="{EA17B6E2-FD2F-4CA1-A215-0582E1894D3E}" type="pres">
      <dgm:prSet presAssocID="{BD7BF0F3-B900-482F-82E6-421B9C33892C}" presName="root" presStyleCnt="0">
        <dgm:presLayoutVars>
          <dgm:dir/>
          <dgm:resizeHandles val="exact"/>
        </dgm:presLayoutVars>
      </dgm:prSet>
      <dgm:spPr/>
    </dgm:pt>
    <dgm:pt modelId="{B4AD9439-8D09-4F81-A66D-9963567FA2D9}" type="pres">
      <dgm:prSet presAssocID="{140D98A6-DCB8-4FBE-9E08-A6B0CAFA1C6F}" presName="compNode" presStyleCnt="0"/>
      <dgm:spPr/>
    </dgm:pt>
    <dgm:pt modelId="{909C27C9-2C97-45A4-A6AF-F56133A51736}" type="pres">
      <dgm:prSet presAssocID="{140D98A6-DCB8-4FBE-9E08-A6B0CAFA1C6F}" presName="bgRect" presStyleLbl="bgShp" presStyleIdx="0" presStyleCnt="3"/>
      <dgm:spPr/>
    </dgm:pt>
    <dgm:pt modelId="{A84CDDCC-FEE2-4DC4-916F-F27CC2AEC1F5}" type="pres">
      <dgm:prSet presAssocID="{140D98A6-DCB8-4FBE-9E08-A6B0CAFA1C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B039EC8-2289-4D43-A63C-7C2F3AF19F95}" type="pres">
      <dgm:prSet presAssocID="{140D98A6-DCB8-4FBE-9E08-A6B0CAFA1C6F}" presName="spaceRect" presStyleCnt="0"/>
      <dgm:spPr/>
    </dgm:pt>
    <dgm:pt modelId="{B46928D6-FD98-4776-BD17-B2E249DA8186}" type="pres">
      <dgm:prSet presAssocID="{140D98A6-DCB8-4FBE-9E08-A6B0CAFA1C6F}" presName="parTx" presStyleLbl="revTx" presStyleIdx="0" presStyleCnt="3">
        <dgm:presLayoutVars>
          <dgm:chMax val="0"/>
          <dgm:chPref val="0"/>
        </dgm:presLayoutVars>
      </dgm:prSet>
      <dgm:spPr/>
    </dgm:pt>
    <dgm:pt modelId="{35D077BA-ECD3-4F17-8C19-8E916E393802}" type="pres">
      <dgm:prSet presAssocID="{ACAE85C7-9468-4279-97CF-F1BA2FFEBEDD}" presName="sibTrans" presStyleCnt="0"/>
      <dgm:spPr/>
    </dgm:pt>
    <dgm:pt modelId="{CA566839-2578-44FE-B9BB-2AFBB5EE6770}" type="pres">
      <dgm:prSet presAssocID="{60E99192-C20C-4085-9F5F-7536124A228C}" presName="compNode" presStyleCnt="0"/>
      <dgm:spPr/>
    </dgm:pt>
    <dgm:pt modelId="{FCE39190-9602-48F4-A7C9-DD8D032FD697}" type="pres">
      <dgm:prSet presAssocID="{60E99192-C20C-4085-9F5F-7536124A228C}" presName="bgRect" presStyleLbl="bgShp" presStyleIdx="1" presStyleCnt="3"/>
      <dgm:spPr/>
    </dgm:pt>
    <dgm:pt modelId="{57A100BF-E37A-413B-9710-FAC2689FB055}" type="pres">
      <dgm:prSet presAssocID="{60E99192-C20C-4085-9F5F-7536124A22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D27E2A-85B4-4D2B-BE0F-52B4983904EA}" type="pres">
      <dgm:prSet presAssocID="{60E99192-C20C-4085-9F5F-7536124A228C}" presName="spaceRect" presStyleCnt="0"/>
      <dgm:spPr/>
    </dgm:pt>
    <dgm:pt modelId="{F37BCB6D-B2CC-4D2F-9E86-091C188BDFFE}" type="pres">
      <dgm:prSet presAssocID="{60E99192-C20C-4085-9F5F-7536124A228C}" presName="parTx" presStyleLbl="revTx" presStyleIdx="1" presStyleCnt="3">
        <dgm:presLayoutVars>
          <dgm:chMax val="0"/>
          <dgm:chPref val="0"/>
        </dgm:presLayoutVars>
      </dgm:prSet>
      <dgm:spPr/>
    </dgm:pt>
    <dgm:pt modelId="{7EBCF76B-0EA5-465B-AC3A-C904BCBCAEB7}" type="pres">
      <dgm:prSet presAssocID="{65837F54-33CC-4EC7-83E6-B4EC5F209D9D}" presName="sibTrans" presStyleCnt="0"/>
      <dgm:spPr/>
    </dgm:pt>
    <dgm:pt modelId="{92B47761-7C9E-4999-92A6-4283B6E82BC6}" type="pres">
      <dgm:prSet presAssocID="{E9B199A8-0D80-4569-B2A1-7E6E9CB814D2}" presName="compNode" presStyleCnt="0"/>
      <dgm:spPr/>
    </dgm:pt>
    <dgm:pt modelId="{B3192F6E-2774-40FD-B74D-C2E512B251CE}" type="pres">
      <dgm:prSet presAssocID="{E9B199A8-0D80-4569-B2A1-7E6E9CB814D2}" presName="bgRect" presStyleLbl="bgShp" presStyleIdx="2" presStyleCnt="3"/>
      <dgm:spPr/>
    </dgm:pt>
    <dgm:pt modelId="{1C76D3AA-1A32-4044-BF5F-210C0306BE41}" type="pres">
      <dgm:prSet presAssocID="{E9B199A8-0D80-4569-B2A1-7E6E9CB814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418201-AA57-4975-ACA5-6D6A0C3DDFD4}" type="pres">
      <dgm:prSet presAssocID="{E9B199A8-0D80-4569-B2A1-7E6E9CB814D2}" presName="spaceRect" presStyleCnt="0"/>
      <dgm:spPr/>
    </dgm:pt>
    <dgm:pt modelId="{96B18CD9-A3A1-4F68-9A1B-DC8AFFC56AEA}" type="pres">
      <dgm:prSet presAssocID="{E9B199A8-0D80-4569-B2A1-7E6E9CB814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F89906-C52C-474D-A558-257518B30345}" srcId="{BD7BF0F3-B900-482F-82E6-421B9C33892C}" destId="{E9B199A8-0D80-4569-B2A1-7E6E9CB814D2}" srcOrd="2" destOrd="0" parTransId="{C232C9ED-4082-4B07-8EA9-0BA94361AE8C}" sibTransId="{D6627523-AFE7-463E-8EA5-B0195066D3BA}"/>
    <dgm:cxn modelId="{0DD31B65-95A7-4D09-9403-EB1133FA2494}" type="presOf" srcId="{BD7BF0F3-B900-482F-82E6-421B9C33892C}" destId="{EA17B6E2-FD2F-4CA1-A215-0582E1894D3E}" srcOrd="0" destOrd="0" presId="urn:microsoft.com/office/officeart/2018/2/layout/IconVerticalSolidList"/>
    <dgm:cxn modelId="{475A6874-4E25-4F8E-ABDE-CE7DF113AFAE}" type="presOf" srcId="{E9B199A8-0D80-4569-B2A1-7E6E9CB814D2}" destId="{96B18CD9-A3A1-4F68-9A1B-DC8AFFC56AEA}" srcOrd="0" destOrd="0" presId="urn:microsoft.com/office/officeart/2018/2/layout/IconVerticalSolidList"/>
    <dgm:cxn modelId="{371EA886-B2C0-4BC2-AFCF-D84E730CEE81}" srcId="{BD7BF0F3-B900-482F-82E6-421B9C33892C}" destId="{140D98A6-DCB8-4FBE-9E08-A6B0CAFA1C6F}" srcOrd="0" destOrd="0" parTransId="{6FDC9468-6823-450E-B89C-49E32BBE33A0}" sibTransId="{ACAE85C7-9468-4279-97CF-F1BA2FFEBEDD}"/>
    <dgm:cxn modelId="{80B1099C-613C-4C75-BBA7-FA63F0FE82A3}" type="presOf" srcId="{140D98A6-DCB8-4FBE-9E08-A6B0CAFA1C6F}" destId="{B46928D6-FD98-4776-BD17-B2E249DA8186}" srcOrd="0" destOrd="0" presId="urn:microsoft.com/office/officeart/2018/2/layout/IconVerticalSolidList"/>
    <dgm:cxn modelId="{A2C95DD6-018F-437A-B20A-C8BF72D3B527}" srcId="{BD7BF0F3-B900-482F-82E6-421B9C33892C}" destId="{60E99192-C20C-4085-9F5F-7536124A228C}" srcOrd="1" destOrd="0" parTransId="{D691629A-40BE-479F-B5D2-A1B78B1444ED}" sibTransId="{65837F54-33CC-4EC7-83E6-B4EC5F209D9D}"/>
    <dgm:cxn modelId="{B692D9F1-70E7-4DDD-98D8-176DFE96C6A3}" type="presOf" srcId="{60E99192-C20C-4085-9F5F-7536124A228C}" destId="{F37BCB6D-B2CC-4D2F-9E86-091C188BDFFE}" srcOrd="0" destOrd="0" presId="urn:microsoft.com/office/officeart/2018/2/layout/IconVerticalSolidList"/>
    <dgm:cxn modelId="{0DBFD50E-0FF3-4ADC-8E5B-9429CDBCC699}" type="presParOf" srcId="{EA17B6E2-FD2F-4CA1-A215-0582E1894D3E}" destId="{B4AD9439-8D09-4F81-A66D-9963567FA2D9}" srcOrd="0" destOrd="0" presId="urn:microsoft.com/office/officeart/2018/2/layout/IconVerticalSolidList"/>
    <dgm:cxn modelId="{34D94FAD-3FE7-4DB4-AFCA-966B3B31B8C6}" type="presParOf" srcId="{B4AD9439-8D09-4F81-A66D-9963567FA2D9}" destId="{909C27C9-2C97-45A4-A6AF-F56133A51736}" srcOrd="0" destOrd="0" presId="urn:microsoft.com/office/officeart/2018/2/layout/IconVerticalSolidList"/>
    <dgm:cxn modelId="{65DEF5D2-0402-4F4A-AD13-F13636EEAEC7}" type="presParOf" srcId="{B4AD9439-8D09-4F81-A66D-9963567FA2D9}" destId="{A84CDDCC-FEE2-4DC4-916F-F27CC2AEC1F5}" srcOrd="1" destOrd="0" presId="urn:microsoft.com/office/officeart/2018/2/layout/IconVerticalSolidList"/>
    <dgm:cxn modelId="{65E0A5B0-7E0A-4EE6-A500-4443BB410304}" type="presParOf" srcId="{B4AD9439-8D09-4F81-A66D-9963567FA2D9}" destId="{0B039EC8-2289-4D43-A63C-7C2F3AF19F95}" srcOrd="2" destOrd="0" presId="urn:microsoft.com/office/officeart/2018/2/layout/IconVerticalSolidList"/>
    <dgm:cxn modelId="{F623BF97-0E77-488D-8417-2F4B1530213B}" type="presParOf" srcId="{B4AD9439-8D09-4F81-A66D-9963567FA2D9}" destId="{B46928D6-FD98-4776-BD17-B2E249DA8186}" srcOrd="3" destOrd="0" presId="urn:microsoft.com/office/officeart/2018/2/layout/IconVerticalSolidList"/>
    <dgm:cxn modelId="{0D113A00-75DC-49B0-9F98-B3C95491427C}" type="presParOf" srcId="{EA17B6E2-FD2F-4CA1-A215-0582E1894D3E}" destId="{35D077BA-ECD3-4F17-8C19-8E916E393802}" srcOrd="1" destOrd="0" presId="urn:microsoft.com/office/officeart/2018/2/layout/IconVerticalSolidList"/>
    <dgm:cxn modelId="{7DE11463-4F6B-4D85-9E34-254B24444736}" type="presParOf" srcId="{EA17B6E2-FD2F-4CA1-A215-0582E1894D3E}" destId="{CA566839-2578-44FE-B9BB-2AFBB5EE6770}" srcOrd="2" destOrd="0" presId="urn:microsoft.com/office/officeart/2018/2/layout/IconVerticalSolidList"/>
    <dgm:cxn modelId="{91305493-2D81-4EEA-8595-43ED6EFA29B5}" type="presParOf" srcId="{CA566839-2578-44FE-B9BB-2AFBB5EE6770}" destId="{FCE39190-9602-48F4-A7C9-DD8D032FD697}" srcOrd="0" destOrd="0" presId="urn:microsoft.com/office/officeart/2018/2/layout/IconVerticalSolidList"/>
    <dgm:cxn modelId="{9CAA37C7-4F5D-4A59-B93F-A24D365702A8}" type="presParOf" srcId="{CA566839-2578-44FE-B9BB-2AFBB5EE6770}" destId="{57A100BF-E37A-413B-9710-FAC2689FB055}" srcOrd="1" destOrd="0" presId="urn:microsoft.com/office/officeart/2018/2/layout/IconVerticalSolidList"/>
    <dgm:cxn modelId="{AFCE7AEA-3916-4076-A07E-CF1971A51188}" type="presParOf" srcId="{CA566839-2578-44FE-B9BB-2AFBB5EE6770}" destId="{34D27E2A-85B4-4D2B-BE0F-52B4983904EA}" srcOrd="2" destOrd="0" presId="urn:microsoft.com/office/officeart/2018/2/layout/IconVerticalSolidList"/>
    <dgm:cxn modelId="{C587346A-AA5F-4A65-90A0-A2337DA9ECDE}" type="presParOf" srcId="{CA566839-2578-44FE-B9BB-2AFBB5EE6770}" destId="{F37BCB6D-B2CC-4D2F-9E86-091C188BDFFE}" srcOrd="3" destOrd="0" presId="urn:microsoft.com/office/officeart/2018/2/layout/IconVerticalSolidList"/>
    <dgm:cxn modelId="{C28A66CD-8E17-4328-B60D-00ED8DD52AD3}" type="presParOf" srcId="{EA17B6E2-FD2F-4CA1-A215-0582E1894D3E}" destId="{7EBCF76B-0EA5-465B-AC3A-C904BCBCAEB7}" srcOrd="3" destOrd="0" presId="urn:microsoft.com/office/officeart/2018/2/layout/IconVerticalSolidList"/>
    <dgm:cxn modelId="{68B325E2-7D20-4204-84AA-774FDA08A6E7}" type="presParOf" srcId="{EA17B6E2-FD2F-4CA1-A215-0582E1894D3E}" destId="{92B47761-7C9E-4999-92A6-4283B6E82BC6}" srcOrd="4" destOrd="0" presId="urn:microsoft.com/office/officeart/2018/2/layout/IconVerticalSolidList"/>
    <dgm:cxn modelId="{157F3CAE-CE7F-433E-BDB9-0CDFCF8E9879}" type="presParOf" srcId="{92B47761-7C9E-4999-92A6-4283B6E82BC6}" destId="{B3192F6E-2774-40FD-B74D-C2E512B251CE}" srcOrd="0" destOrd="0" presId="urn:microsoft.com/office/officeart/2018/2/layout/IconVerticalSolidList"/>
    <dgm:cxn modelId="{A9E1CEE3-C2C1-4DAD-89BB-933EF501A979}" type="presParOf" srcId="{92B47761-7C9E-4999-92A6-4283B6E82BC6}" destId="{1C76D3AA-1A32-4044-BF5F-210C0306BE41}" srcOrd="1" destOrd="0" presId="urn:microsoft.com/office/officeart/2018/2/layout/IconVerticalSolidList"/>
    <dgm:cxn modelId="{77F30447-AEE4-4FD5-9454-EDD5D2813CCC}" type="presParOf" srcId="{92B47761-7C9E-4999-92A6-4283B6E82BC6}" destId="{5E418201-AA57-4975-ACA5-6D6A0C3DDFD4}" srcOrd="2" destOrd="0" presId="urn:microsoft.com/office/officeart/2018/2/layout/IconVerticalSolidList"/>
    <dgm:cxn modelId="{422BA1FC-0215-42BB-B2D7-127AA2A1446B}" type="presParOf" srcId="{92B47761-7C9E-4999-92A6-4283B6E82BC6}" destId="{96B18CD9-A3A1-4F68-9A1B-DC8AFFC56A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1985F-3C7C-4E25-B44F-A0EBACBD12D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551237-11A3-4205-918E-A3FBA6F03D67}">
      <dgm:prSet/>
      <dgm:spPr/>
      <dgm:t>
        <a:bodyPr/>
        <a:lstStyle/>
        <a:p>
          <a:r>
            <a:rPr lang="en-US"/>
            <a:t>Address how teams can improve their performance</a:t>
          </a:r>
        </a:p>
      </dgm:t>
    </dgm:pt>
    <dgm:pt modelId="{76B7ACC6-0B91-4E8C-8DA7-A32504DFA808}" type="parTrans" cxnId="{14A7A07F-CDE4-4E4D-AA76-5EA7DB1D344B}">
      <dgm:prSet/>
      <dgm:spPr/>
      <dgm:t>
        <a:bodyPr/>
        <a:lstStyle/>
        <a:p>
          <a:endParaRPr lang="en-US"/>
        </a:p>
      </dgm:t>
    </dgm:pt>
    <dgm:pt modelId="{9FC2FCFC-E5A9-403D-AF82-2536B36F7866}" type="sibTrans" cxnId="{14A7A07F-CDE4-4E4D-AA76-5EA7DB1D344B}">
      <dgm:prSet/>
      <dgm:spPr/>
      <dgm:t>
        <a:bodyPr/>
        <a:lstStyle/>
        <a:p>
          <a:endParaRPr lang="en-US"/>
        </a:p>
      </dgm:t>
    </dgm:pt>
    <dgm:pt modelId="{FA7C6572-B1C6-4477-A9B8-B3F564F0BEA3}">
      <dgm:prSet/>
      <dgm:spPr/>
      <dgm:t>
        <a:bodyPr/>
        <a:lstStyle/>
        <a:p>
          <a:r>
            <a:rPr lang="en-US"/>
            <a:t>Present results back to Dakota Collegiate Rocket League</a:t>
          </a:r>
        </a:p>
      </dgm:t>
    </dgm:pt>
    <dgm:pt modelId="{89222CEB-C3CB-47E7-B415-94EE82BF934C}" type="parTrans" cxnId="{A99F857D-0FEC-472C-82FA-B9E390D4AA00}">
      <dgm:prSet/>
      <dgm:spPr/>
      <dgm:t>
        <a:bodyPr/>
        <a:lstStyle/>
        <a:p>
          <a:endParaRPr lang="en-US"/>
        </a:p>
      </dgm:t>
    </dgm:pt>
    <dgm:pt modelId="{CE61653B-2514-40F7-8623-AB2A010E434E}" type="sibTrans" cxnId="{A99F857D-0FEC-472C-82FA-B9E390D4AA00}">
      <dgm:prSet/>
      <dgm:spPr/>
      <dgm:t>
        <a:bodyPr/>
        <a:lstStyle/>
        <a:p>
          <a:endParaRPr lang="en-US"/>
        </a:p>
      </dgm:t>
    </dgm:pt>
    <dgm:pt modelId="{7F37814C-90B6-4B6E-8FF2-1F0F9EDE72E4}" type="pres">
      <dgm:prSet presAssocID="{24E1985F-3C7C-4E25-B44F-A0EBACBD12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CEB664-70E4-48AB-ADB4-6ECFEC6DF43D}" type="pres">
      <dgm:prSet presAssocID="{0D551237-11A3-4205-918E-A3FBA6F03D67}" presName="hierRoot1" presStyleCnt="0"/>
      <dgm:spPr/>
    </dgm:pt>
    <dgm:pt modelId="{9932B872-D010-43B7-B8C3-D1CDEFA86CE9}" type="pres">
      <dgm:prSet presAssocID="{0D551237-11A3-4205-918E-A3FBA6F03D67}" presName="composite" presStyleCnt="0"/>
      <dgm:spPr/>
    </dgm:pt>
    <dgm:pt modelId="{C5E81E7C-C240-4330-8CD1-16FAE2CD05D8}" type="pres">
      <dgm:prSet presAssocID="{0D551237-11A3-4205-918E-A3FBA6F03D67}" presName="background" presStyleLbl="node0" presStyleIdx="0" presStyleCnt="2"/>
      <dgm:spPr/>
    </dgm:pt>
    <dgm:pt modelId="{042B80B6-540A-4891-854C-584199BE4A1D}" type="pres">
      <dgm:prSet presAssocID="{0D551237-11A3-4205-918E-A3FBA6F03D67}" presName="text" presStyleLbl="fgAcc0" presStyleIdx="0" presStyleCnt="2">
        <dgm:presLayoutVars>
          <dgm:chPref val="3"/>
        </dgm:presLayoutVars>
      </dgm:prSet>
      <dgm:spPr/>
    </dgm:pt>
    <dgm:pt modelId="{BC1ADFDE-49F3-495B-BCA2-F4F7565A9A60}" type="pres">
      <dgm:prSet presAssocID="{0D551237-11A3-4205-918E-A3FBA6F03D67}" presName="hierChild2" presStyleCnt="0"/>
      <dgm:spPr/>
    </dgm:pt>
    <dgm:pt modelId="{3ABF81B0-CE58-4B23-8ECB-D49C0C0139A2}" type="pres">
      <dgm:prSet presAssocID="{FA7C6572-B1C6-4477-A9B8-B3F564F0BEA3}" presName="hierRoot1" presStyleCnt="0"/>
      <dgm:spPr/>
    </dgm:pt>
    <dgm:pt modelId="{1C8002D8-CC7F-46E5-BECA-8562721D2E82}" type="pres">
      <dgm:prSet presAssocID="{FA7C6572-B1C6-4477-A9B8-B3F564F0BEA3}" presName="composite" presStyleCnt="0"/>
      <dgm:spPr/>
    </dgm:pt>
    <dgm:pt modelId="{324AB165-71BF-44B7-8272-5AF838D602F5}" type="pres">
      <dgm:prSet presAssocID="{FA7C6572-B1C6-4477-A9B8-B3F564F0BEA3}" presName="background" presStyleLbl="node0" presStyleIdx="1" presStyleCnt="2"/>
      <dgm:spPr/>
    </dgm:pt>
    <dgm:pt modelId="{1FD7DDAA-639A-471D-AC2B-553F60A1352C}" type="pres">
      <dgm:prSet presAssocID="{FA7C6572-B1C6-4477-A9B8-B3F564F0BEA3}" presName="text" presStyleLbl="fgAcc0" presStyleIdx="1" presStyleCnt="2">
        <dgm:presLayoutVars>
          <dgm:chPref val="3"/>
        </dgm:presLayoutVars>
      </dgm:prSet>
      <dgm:spPr/>
    </dgm:pt>
    <dgm:pt modelId="{5192D2FA-8A65-4DCD-ADED-5E48F4B032E9}" type="pres">
      <dgm:prSet presAssocID="{FA7C6572-B1C6-4477-A9B8-B3F564F0BEA3}" presName="hierChild2" presStyleCnt="0"/>
      <dgm:spPr/>
    </dgm:pt>
  </dgm:ptLst>
  <dgm:cxnLst>
    <dgm:cxn modelId="{23E9220D-ED2B-449E-AF18-54A12A4C78DA}" type="presOf" srcId="{0D551237-11A3-4205-918E-A3FBA6F03D67}" destId="{042B80B6-540A-4891-854C-584199BE4A1D}" srcOrd="0" destOrd="0" presId="urn:microsoft.com/office/officeart/2005/8/layout/hierarchy1"/>
    <dgm:cxn modelId="{92C67C52-28BE-472E-8AE6-D0C9FC5D7A4C}" type="presOf" srcId="{24E1985F-3C7C-4E25-B44F-A0EBACBD12DE}" destId="{7F37814C-90B6-4B6E-8FF2-1F0F9EDE72E4}" srcOrd="0" destOrd="0" presId="urn:microsoft.com/office/officeart/2005/8/layout/hierarchy1"/>
    <dgm:cxn modelId="{A99F857D-0FEC-472C-82FA-B9E390D4AA00}" srcId="{24E1985F-3C7C-4E25-B44F-A0EBACBD12DE}" destId="{FA7C6572-B1C6-4477-A9B8-B3F564F0BEA3}" srcOrd="1" destOrd="0" parTransId="{89222CEB-C3CB-47E7-B415-94EE82BF934C}" sibTransId="{CE61653B-2514-40F7-8623-AB2A010E434E}"/>
    <dgm:cxn modelId="{14A7A07F-CDE4-4E4D-AA76-5EA7DB1D344B}" srcId="{24E1985F-3C7C-4E25-B44F-A0EBACBD12DE}" destId="{0D551237-11A3-4205-918E-A3FBA6F03D67}" srcOrd="0" destOrd="0" parTransId="{76B7ACC6-0B91-4E8C-8DA7-A32504DFA808}" sibTransId="{9FC2FCFC-E5A9-403D-AF82-2536B36F7866}"/>
    <dgm:cxn modelId="{CD96A7A5-4714-4747-9E98-D518020EBC1C}" type="presOf" srcId="{FA7C6572-B1C6-4477-A9B8-B3F564F0BEA3}" destId="{1FD7DDAA-639A-471D-AC2B-553F60A1352C}" srcOrd="0" destOrd="0" presId="urn:microsoft.com/office/officeart/2005/8/layout/hierarchy1"/>
    <dgm:cxn modelId="{0CEC5B44-FAE8-4689-87DC-0CE69863E871}" type="presParOf" srcId="{7F37814C-90B6-4B6E-8FF2-1F0F9EDE72E4}" destId="{72CEB664-70E4-48AB-ADB4-6ECFEC6DF43D}" srcOrd="0" destOrd="0" presId="urn:microsoft.com/office/officeart/2005/8/layout/hierarchy1"/>
    <dgm:cxn modelId="{D66EF093-1646-475E-ACE3-D657ABB0E213}" type="presParOf" srcId="{72CEB664-70E4-48AB-ADB4-6ECFEC6DF43D}" destId="{9932B872-D010-43B7-B8C3-D1CDEFA86CE9}" srcOrd="0" destOrd="0" presId="urn:microsoft.com/office/officeart/2005/8/layout/hierarchy1"/>
    <dgm:cxn modelId="{FB7C28BE-8781-4F3B-9C34-CF44E392F8E3}" type="presParOf" srcId="{9932B872-D010-43B7-B8C3-D1CDEFA86CE9}" destId="{C5E81E7C-C240-4330-8CD1-16FAE2CD05D8}" srcOrd="0" destOrd="0" presId="urn:microsoft.com/office/officeart/2005/8/layout/hierarchy1"/>
    <dgm:cxn modelId="{55783BA9-B0CA-4CE3-89BE-D541DEEF3D80}" type="presParOf" srcId="{9932B872-D010-43B7-B8C3-D1CDEFA86CE9}" destId="{042B80B6-540A-4891-854C-584199BE4A1D}" srcOrd="1" destOrd="0" presId="urn:microsoft.com/office/officeart/2005/8/layout/hierarchy1"/>
    <dgm:cxn modelId="{6B489CDB-A7EF-4780-8CE9-E8482734C93B}" type="presParOf" srcId="{72CEB664-70E4-48AB-ADB4-6ECFEC6DF43D}" destId="{BC1ADFDE-49F3-495B-BCA2-F4F7565A9A60}" srcOrd="1" destOrd="0" presId="urn:microsoft.com/office/officeart/2005/8/layout/hierarchy1"/>
    <dgm:cxn modelId="{671432E3-E649-43FE-B5B7-893DC6E49171}" type="presParOf" srcId="{7F37814C-90B6-4B6E-8FF2-1F0F9EDE72E4}" destId="{3ABF81B0-CE58-4B23-8ECB-D49C0C0139A2}" srcOrd="1" destOrd="0" presId="urn:microsoft.com/office/officeart/2005/8/layout/hierarchy1"/>
    <dgm:cxn modelId="{FBB437EB-10D1-43B0-B477-E807028A7F51}" type="presParOf" srcId="{3ABF81B0-CE58-4B23-8ECB-D49C0C0139A2}" destId="{1C8002D8-CC7F-46E5-BECA-8562721D2E82}" srcOrd="0" destOrd="0" presId="urn:microsoft.com/office/officeart/2005/8/layout/hierarchy1"/>
    <dgm:cxn modelId="{ABFAC1AE-201F-4879-B428-71B1EBE2EEA8}" type="presParOf" srcId="{1C8002D8-CC7F-46E5-BECA-8562721D2E82}" destId="{324AB165-71BF-44B7-8272-5AF838D602F5}" srcOrd="0" destOrd="0" presId="urn:microsoft.com/office/officeart/2005/8/layout/hierarchy1"/>
    <dgm:cxn modelId="{15412EBE-3E8E-4485-BBB0-395F6965F6E7}" type="presParOf" srcId="{1C8002D8-CC7F-46E5-BECA-8562721D2E82}" destId="{1FD7DDAA-639A-471D-AC2B-553F60A1352C}" srcOrd="1" destOrd="0" presId="urn:microsoft.com/office/officeart/2005/8/layout/hierarchy1"/>
    <dgm:cxn modelId="{EAD7131A-63F0-4989-9EB8-2AFDAB63A27C}" type="presParOf" srcId="{3ABF81B0-CE58-4B23-8ECB-D49C0C0139A2}" destId="{5192D2FA-8A65-4DCD-ADED-5E48F4B032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EFC2C-AC3A-41B1-947C-B9E9C3DB84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47C4C-BCBE-4987-AC12-B12E7EEFB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Population of Interest: </a:t>
          </a:r>
          <a:r>
            <a:rPr lang="en-US"/>
            <a:t>Teams from across the 5-divisions within the Dakota Collegiate Rocket League (43 total teams)</a:t>
          </a:r>
        </a:p>
      </dgm:t>
    </dgm:pt>
    <dgm:pt modelId="{F0D87DF4-5373-4B23-94D2-3C6A4C090ED0}" type="parTrans" cxnId="{186864B0-E365-4399-9B42-5CAE09FD69FF}">
      <dgm:prSet/>
      <dgm:spPr/>
      <dgm:t>
        <a:bodyPr/>
        <a:lstStyle/>
        <a:p>
          <a:endParaRPr lang="en-US"/>
        </a:p>
      </dgm:t>
    </dgm:pt>
    <dgm:pt modelId="{A819D8BE-7D65-4311-889C-0A18F9AC3447}" type="sibTrans" cxnId="{186864B0-E365-4399-9B42-5CAE09FD69FF}">
      <dgm:prSet/>
      <dgm:spPr/>
      <dgm:t>
        <a:bodyPr/>
        <a:lstStyle/>
        <a:p>
          <a:endParaRPr lang="en-US"/>
        </a:p>
      </dgm:t>
    </dgm:pt>
    <dgm:pt modelId="{29944115-0E82-42BC-ADC8-D6C8232E5D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Source: </a:t>
          </a:r>
          <a:r>
            <a:rPr lang="en-US" dirty="0"/>
            <a:t>Data was obtained from post-game statistics for league sanctioned matches only (all games where between two teams from within the same league and division)</a:t>
          </a:r>
        </a:p>
      </dgm:t>
    </dgm:pt>
    <dgm:pt modelId="{FAF27EE6-8679-4C4F-B87F-333AC3B588D9}" type="parTrans" cxnId="{5EC38D32-B700-4411-B23C-DD7407A09FEC}">
      <dgm:prSet/>
      <dgm:spPr/>
      <dgm:t>
        <a:bodyPr/>
        <a:lstStyle/>
        <a:p>
          <a:endParaRPr lang="en-US"/>
        </a:p>
      </dgm:t>
    </dgm:pt>
    <dgm:pt modelId="{A9DA0180-BAD8-472D-AE40-38C3CB5A0AF8}" type="sibTrans" cxnId="{5EC38D32-B700-4411-B23C-DD7407A09FEC}">
      <dgm:prSet/>
      <dgm:spPr/>
      <dgm:t>
        <a:bodyPr/>
        <a:lstStyle/>
        <a:p>
          <a:endParaRPr lang="en-US"/>
        </a:p>
      </dgm:t>
    </dgm:pt>
    <dgm:pt modelId="{787B2FE0-A4BC-4D8B-AB2F-4E71560F8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Experimental Units: </a:t>
          </a:r>
          <a:r>
            <a:rPr lang="en-US" b="0" dirty="0"/>
            <a:t>An individual experimental unit was a single team</a:t>
          </a:r>
          <a:endParaRPr lang="en-US" b="1" dirty="0"/>
        </a:p>
      </dgm:t>
    </dgm:pt>
    <dgm:pt modelId="{F7ABF6F0-6813-4F14-98EC-48360BDBC4D3}" type="parTrans" cxnId="{8DAD192F-4C6F-49A1-ACCE-B0891F301D14}">
      <dgm:prSet/>
      <dgm:spPr/>
      <dgm:t>
        <a:bodyPr/>
        <a:lstStyle/>
        <a:p>
          <a:endParaRPr lang="en-US"/>
        </a:p>
      </dgm:t>
    </dgm:pt>
    <dgm:pt modelId="{4AB97B6D-4C13-42D7-A2B1-6C3072C5AA96}" type="sibTrans" cxnId="{8DAD192F-4C6F-49A1-ACCE-B0891F301D14}">
      <dgm:prSet/>
      <dgm:spPr/>
      <dgm:t>
        <a:bodyPr/>
        <a:lstStyle/>
        <a:p>
          <a:endParaRPr lang="en-US"/>
        </a:p>
      </dgm:t>
    </dgm:pt>
    <dgm:pt modelId="{6247D3B5-15B6-4D4E-8C77-8E440B083774}" type="pres">
      <dgm:prSet presAssocID="{34DEFC2C-AC3A-41B1-947C-B9E9C3DB84BB}" presName="root" presStyleCnt="0">
        <dgm:presLayoutVars>
          <dgm:dir/>
          <dgm:resizeHandles val="exact"/>
        </dgm:presLayoutVars>
      </dgm:prSet>
      <dgm:spPr/>
    </dgm:pt>
    <dgm:pt modelId="{A1C6FC56-1922-4241-B9FE-0B520CD5683A}" type="pres">
      <dgm:prSet presAssocID="{A9347C4C-BCBE-4987-AC12-B12E7EEFBC43}" presName="compNode" presStyleCnt="0"/>
      <dgm:spPr/>
    </dgm:pt>
    <dgm:pt modelId="{DB66132E-74A8-4E81-8B96-3D91C9C66EE4}" type="pres">
      <dgm:prSet presAssocID="{A9347C4C-BCBE-4987-AC12-B12E7EEFBC43}" presName="bgRect" presStyleLbl="bgShp" presStyleIdx="0" presStyleCnt="3"/>
      <dgm:spPr/>
    </dgm:pt>
    <dgm:pt modelId="{85413821-EFBE-4132-B367-A93DD06D8C6E}" type="pres">
      <dgm:prSet presAssocID="{A9347C4C-BCBE-4987-AC12-B12E7EEFBC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D2DA6C1A-2FCB-4418-AD8E-EACCEA18E964}" type="pres">
      <dgm:prSet presAssocID="{A9347C4C-BCBE-4987-AC12-B12E7EEFBC43}" presName="spaceRect" presStyleCnt="0"/>
      <dgm:spPr/>
    </dgm:pt>
    <dgm:pt modelId="{B61C3271-5670-492F-BB44-1A6282A7656A}" type="pres">
      <dgm:prSet presAssocID="{A9347C4C-BCBE-4987-AC12-B12E7EEFBC43}" presName="parTx" presStyleLbl="revTx" presStyleIdx="0" presStyleCnt="3">
        <dgm:presLayoutVars>
          <dgm:chMax val="0"/>
          <dgm:chPref val="0"/>
        </dgm:presLayoutVars>
      </dgm:prSet>
      <dgm:spPr/>
    </dgm:pt>
    <dgm:pt modelId="{406A2F7F-66AA-46CC-95AB-B6A0928C8F0D}" type="pres">
      <dgm:prSet presAssocID="{A819D8BE-7D65-4311-889C-0A18F9AC3447}" presName="sibTrans" presStyleCnt="0"/>
      <dgm:spPr/>
    </dgm:pt>
    <dgm:pt modelId="{2202B0FF-3D46-44A7-929F-1041850E6FDB}" type="pres">
      <dgm:prSet presAssocID="{29944115-0E82-42BC-ADC8-D6C8232E5DE7}" presName="compNode" presStyleCnt="0"/>
      <dgm:spPr/>
    </dgm:pt>
    <dgm:pt modelId="{F32BA178-D01A-4822-8244-A05C311B3CE8}" type="pres">
      <dgm:prSet presAssocID="{29944115-0E82-42BC-ADC8-D6C8232E5DE7}" presName="bgRect" presStyleLbl="bgShp" presStyleIdx="1" presStyleCnt="3"/>
      <dgm:spPr/>
    </dgm:pt>
    <dgm:pt modelId="{D7DE2ADB-7859-484E-96F5-CE5C3301B127}" type="pres">
      <dgm:prSet presAssocID="{29944115-0E82-42BC-ADC8-D6C8232E5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ABF6397B-BD46-40A4-8E9A-9405B54158A4}" type="pres">
      <dgm:prSet presAssocID="{29944115-0E82-42BC-ADC8-D6C8232E5DE7}" presName="spaceRect" presStyleCnt="0"/>
      <dgm:spPr/>
    </dgm:pt>
    <dgm:pt modelId="{57169775-4E5A-4BC2-8328-4C1FAA4770D4}" type="pres">
      <dgm:prSet presAssocID="{29944115-0E82-42BC-ADC8-D6C8232E5DE7}" presName="parTx" presStyleLbl="revTx" presStyleIdx="1" presStyleCnt="3">
        <dgm:presLayoutVars>
          <dgm:chMax val="0"/>
          <dgm:chPref val="0"/>
        </dgm:presLayoutVars>
      </dgm:prSet>
      <dgm:spPr/>
    </dgm:pt>
    <dgm:pt modelId="{945925D2-60DC-4978-B120-8B64CBE305F6}" type="pres">
      <dgm:prSet presAssocID="{A9DA0180-BAD8-472D-AE40-38C3CB5A0AF8}" presName="sibTrans" presStyleCnt="0"/>
      <dgm:spPr/>
    </dgm:pt>
    <dgm:pt modelId="{2C712242-5A2A-4775-AA7C-F8431C60C596}" type="pres">
      <dgm:prSet presAssocID="{787B2FE0-A4BC-4D8B-AB2F-4E71560F8F75}" presName="compNode" presStyleCnt="0"/>
      <dgm:spPr/>
    </dgm:pt>
    <dgm:pt modelId="{381BAF06-C981-412F-B5F4-86CC207ECDE8}" type="pres">
      <dgm:prSet presAssocID="{787B2FE0-A4BC-4D8B-AB2F-4E71560F8F75}" presName="bgRect" presStyleLbl="bgShp" presStyleIdx="2" presStyleCnt="3"/>
      <dgm:spPr/>
    </dgm:pt>
    <dgm:pt modelId="{780997DF-ABB0-4000-B4E2-84015D2BA9F3}" type="pres">
      <dgm:prSet presAssocID="{787B2FE0-A4BC-4D8B-AB2F-4E71560F8F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598DFE7F-0A12-4D82-9E6A-34FAD3B4E2E5}" type="pres">
      <dgm:prSet presAssocID="{787B2FE0-A4BC-4D8B-AB2F-4E71560F8F75}" presName="spaceRect" presStyleCnt="0"/>
      <dgm:spPr/>
    </dgm:pt>
    <dgm:pt modelId="{F4CD7998-2893-415C-A0BD-8ACDB07C5A9D}" type="pres">
      <dgm:prSet presAssocID="{787B2FE0-A4BC-4D8B-AB2F-4E71560F8F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97C91A-77E9-4D36-B7F1-DC7A666DEACC}" type="presOf" srcId="{34DEFC2C-AC3A-41B1-947C-B9E9C3DB84BB}" destId="{6247D3B5-15B6-4D4E-8C77-8E440B083774}" srcOrd="0" destOrd="0" presId="urn:microsoft.com/office/officeart/2018/2/layout/IconVerticalSolidList"/>
    <dgm:cxn modelId="{8DAD192F-4C6F-49A1-ACCE-B0891F301D14}" srcId="{34DEFC2C-AC3A-41B1-947C-B9E9C3DB84BB}" destId="{787B2FE0-A4BC-4D8B-AB2F-4E71560F8F75}" srcOrd="2" destOrd="0" parTransId="{F7ABF6F0-6813-4F14-98EC-48360BDBC4D3}" sibTransId="{4AB97B6D-4C13-42D7-A2B1-6C3072C5AA96}"/>
    <dgm:cxn modelId="{5EC38D32-B700-4411-B23C-DD7407A09FEC}" srcId="{34DEFC2C-AC3A-41B1-947C-B9E9C3DB84BB}" destId="{29944115-0E82-42BC-ADC8-D6C8232E5DE7}" srcOrd="1" destOrd="0" parTransId="{FAF27EE6-8679-4C4F-B87F-333AC3B588D9}" sibTransId="{A9DA0180-BAD8-472D-AE40-38C3CB5A0AF8}"/>
    <dgm:cxn modelId="{9A34123E-0B10-4C52-9033-F1FD9B617208}" type="presOf" srcId="{787B2FE0-A4BC-4D8B-AB2F-4E71560F8F75}" destId="{F4CD7998-2893-415C-A0BD-8ACDB07C5A9D}" srcOrd="0" destOrd="0" presId="urn:microsoft.com/office/officeart/2018/2/layout/IconVerticalSolidList"/>
    <dgm:cxn modelId="{1CF3EB74-518A-451E-84AB-4E8C0B1BFC05}" type="presOf" srcId="{A9347C4C-BCBE-4987-AC12-B12E7EEFBC43}" destId="{B61C3271-5670-492F-BB44-1A6282A7656A}" srcOrd="0" destOrd="0" presId="urn:microsoft.com/office/officeart/2018/2/layout/IconVerticalSolidList"/>
    <dgm:cxn modelId="{186864B0-E365-4399-9B42-5CAE09FD69FF}" srcId="{34DEFC2C-AC3A-41B1-947C-B9E9C3DB84BB}" destId="{A9347C4C-BCBE-4987-AC12-B12E7EEFBC43}" srcOrd="0" destOrd="0" parTransId="{F0D87DF4-5373-4B23-94D2-3C6A4C090ED0}" sibTransId="{A819D8BE-7D65-4311-889C-0A18F9AC3447}"/>
    <dgm:cxn modelId="{AF0DECF5-7956-46FF-BDD2-9CC44F79A366}" type="presOf" srcId="{29944115-0E82-42BC-ADC8-D6C8232E5DE7}" destId="{57169775-4E5A-4BC2-8328-4C1FAA4770D4}" srcOrd="0" destOrd="0" presId="urn:microsoft.com/office/officeart/2018/2/layout/IconVerticalSolidList"/>
    <dgm:cxn modelId="{35E4D120-A427-4F85-90CF-BF3ABB31E018}" type="presParOf" srcId="{6247D3B5-15B6-4D4E-8C77-8E440B083774}" destId="{A1C6FC56-1922-4241-B9FE-0B520CD5683A}" srcOrd="0" destOrd="0" presId="urn:microsoft.com/office/officeart/2018/2/layout/IconVerticalSolidList"/>
    <dgm:cxn modelId="{E091BAB5-CA05-407D-94D3-DDF15518DDD9}" type="presParOf" srcId="{A1C6FC56-1922-4241-B9FE-0B520CD5683A}" destId="{DB66132E-74A8-4E81-8B96-3D91C9C66EE4}" srcOrd="0" destOrd="0" presId="urn:microsoft.com/office/officeart/2018/2/layout/IconVerticalSolidList"/>
    <dgm:cxn modelId="{2745922B-7427-4EE3-BB3E-E44820CFD7DC}" type="presParOf" srcId="{A1C6FC56-1922-4241-B9FE-0B520CD5683A}" destId="{85413821-EFBE-4132-B367-A93DD06D8C6E}" srcOrd="1" destOrd="0" presId="urn:microsoft.com/office/officeart/2018/2/layout/IconVerticalSolidList"/>
    <dgm:cxn modelId="{79134D2B-B958-44A7-B2F9-4082F68D740A}" type="presParOf" srcId="{A1C6FC56-1922-4241-B9FE-0B520CD5683A}" destId="{D2DA6C1A-2FCB-4418-AD8E-EACCEA18E964}" srcOrd="2" destOrd="0" presId="urn:microsoft.com/office/officeart/2018/2/layout/IconVerticalSolidList"/>
    <dgm:cxn modelId="{5DC7492E-31DD-4D6E-95C5-1115646A4091}" type="presParOf" srcId="{A1C6FC56-1922-4241-B9FE-0B520CD5683A}" destId="{B61C3271-5670-492F-BB44-1A6282A7656A}" srcOrd="3" destOrd="0" presId="urn:microsoft.com/office/officeart/2018/2/layout/IconVerticalSolidList"/>
    <dgm:cxn modelId="{144B030B-33A3-4EA5-A03E-AF5A8369818D}" type="presParOf" srcId="{6247D3B5-15B6-4D4E-8C77-8E440B083774}" destId="{406A2F7F-66AA-46CC-95AB-B6A0928C8F0D}" srcOrd="1" destOrd="0" presId="urn:microsoft.com/office/officeart/2018/2/layout/IconVerticalSolidList"/>
    <dgm:cxn modelId="{92B67C3D-BFDF-49F7-8325-0129B7701D8A}" type="presParOf" srcId="{6247D3B5-15B6-4D4E-8C77-8E440B083774}" destId="{2202B0FF-3D46-44A7-929F-1041850E6FDB}" srcOrd="2" destOrd="0" presId="urn:microsoft.com/office/officeart/2018/2/layout/IconVerticalSolidList"/>
    <dgm:cxn modelId="{74CEB650-3443-423F-833B-837F65ACAFB5}" type="presParOf" srcId="{2202B0FF-3D46-44A7-929F-1041850E6FDB}" destId="{F32BA178-D01A-4822-8244-A05C311B3CE8}" srcOrd="0" destOrd="0" presId="urn:microsoft.com/office/officeart/2018/2/layout/IconVerticalSolidList"/>
    <dgm:cxn modelId="{59CCBD6C-3CD1-4920-A75E-96B5BD026420}" type="presParOf" srcId="{2202B0FF-3D46-44A7-929F-1041850E6FDB}" destId="{D7DE2ADB-7859-484E-96F5-CE5C3301B127}" srcOrd="1" destOrd="0" presId="urn:microsoft.com/office/officeart/2018/2/layout/IconVerticalSolidList"/>
    <dgm:cxn modelId="{E1FD061D-9C55-4C40-800C-B21E4ACE582F}" type="presParOf" srcId="{2202B0FF-3D46-44A7-929F-1041850E6FDB}" destId="{ABF6397B-BD46-40A4-8E9A-9405B54158A4}" srcOrd="2" destOrd="0" presId="urn:microsoft.com/office/officeart/2018/2/layout/IconVerticalSolidList"/>
    <dgm:cxn modelId="{B4D875E4-8261-48F6-9B23-23008BA5097C}" type="presParOf" srcId="{2202B0FF-3D46-44A7-929F-1041850E6FDB}" destId="{57169775-4E5A-4BC2-8328-4C1FAA4770D4}" srcOrd="3" destOrd="0" presId="urn:microsoft.com/office/officeart/2018/2/layout/IconVerticalSolidList"/>
    <dgm:cxn modelId="{6F1A83B7-0E31-4234-A383-C7B3A6BA5570}" type="presParOf" srcId="{6247D3B5-15B6-4D4E-8C77-8E440B083774}" destId="{945925D2-60DC-4978-B120-8B64CBE305F6}" srcOrd="3" destOrd="0" presId="urn:microsoft.com/office/officeart/2018/2/layout/IconVerticalSolidList"/>
    <dgm:cxn modelId="{264F84CA-BB13-4CD9-88F5-D66A797582F5}" type="presParOf" srcId="{6247D3B5-15B6-4D4E-8C77-8E440B083774}" destId="{2C712242-5A2A-4775-AA7C-F8431C60C596}" srcOrd="4" destOrd="0" presId="urn:microsoft.com/office/officeart/2018/2/layout/IconVerticalSolidList"/>
    <dgm:cxn modelId="{B5F3FEB3-1E85-47E7-80AA-1802591A4310}" type="presParOf" srcId="{2C712242-5A2A-4775-AA7C-F8431C60C596}" destId="{381BAF06-C981-412F-B5F4-86CC207ECDE8}" srcOrd="0" destOrd="0" presId="urn:microsoft.com/office/officeart/2018/2/layout/IconVerticalSolidList"/>
    <dgm:cxn modelId="{BCD0E654-AEED-4392-A170-46E717DEB8D5}" type="presParOf" srcId="{2C712242-5A2A-4775-AA7C-F8431C60C596}" destId="{780997DF-ABB0-4000-B4E2-84015D2BA9F3}" srcOrd="1" destOrd="0" presId="urn:microsoft.com/office/officeart/2018/2/layout/IconVerticalSolidList"/>
    <dgm:cxn modelId="{30FD2D88-EC8D-4711-9B30-3452B735CE29}" type="presParOf" srcId="{2C712242-5A2A-4775-AA7C-F8431C60C596}" destId="{598DFE7F-0A12-4D82-9E6A-34FAD3B4E2E5}" srcOrd="2" destOrd="0" presId="urn:microsoft.com/office/officeart/2018/2/layout/IconVerticalSolidList"/>
    <dgm:cxn modelId="{3C8FF99A-F8FC-4E23-9CCA-6FBA5F650456}" type="presParOf" srcId="{2C712242-5A2A-4775-AA7C-F8431C60C596}" destId="{F4CD7998-2893-415C-A0BD-8ACDB07C5A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93146B-90C0-4835-9C8F-8FE39E1C27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B67F4-AC68-43C5-BA32-446BE42105E6}">
      <dgm:prSet/>
      <dgm:spPr/>
      <dgm:t>
        <a:bodyPr/>
        <a:lstStyle/>
        <a:p>
          <a:r>
            <a:rPr lang="en-US"/>
            <a:t>Scatterplots:</a:t>
          </a:r>
        </a:p>
      </dgm:t>
    </dgm:pt>
    <dgm:pt modelId="{2831F71F-3C40-4005-8CE5-A2338EB4F99E}" type="parTrans" cxnId="{7483494E-D93B-4022-94BB-9907A8E19BCA}">
      <dgm:prSet/>
      <dgm:spPr/>
      <dgm:t>
        <a:bodyPr/>
        <a:lstStyle/>
        <a:p>
          <a:endParaRPr lang="en-US"/>
        </a:p>
      </dgm:t>
    </dgm:pt>
    <dgm:pt modelId="{E7E44992-9F21-4C00-BC24-4CFE1C147FAB}" type="sibTrans" cxnId="{7483494E-D93B-4022-94BB-9907A8E19BCA}">
      <dgm:prSet/>
      <dgm:spPr/>
      <dgm:t>
        <a:bodyPr/>
        <a:lstStyle/>
        <a:p>
          <a:endParaRPr lang="en-US"/>
        </a:p>
      </dgm:t>
    </dgm:pt>
    <dgm:pt modelId="{E339C1EC-EAF3-401A-8678-71028C778DFA}">
      <dgm:prSet/>
      <dgm:spPr/>
      <dgm:t>
        <a:bodyPr/>
        <a:lstStyle/>
        <a:p>
          <a:r>
            <a:rPr lang="en-US" dirty="0"/>
            <a:t>Allows for visualization of relationship between two variables</a:t>
          </a:r>
        </a:p>
      </dgm:t>
    </dgm:pt>
    <dgm:pt modelId="{677F2666-4387-41B2-8553-3964D549A23E}" type="parTrans" cxnId="{F45F9DBE-89CE-4E9F-B721-D66542D6D52C}">
      <dgm:prSet/>
      <dgm:spPr/>
      <dgm:t>
        <a:bodyPr/>
        <a:lstStyle/>
        <a:p>
          <a:endParaRPr lang="en-US"/>
        </a:p>
      </dgm:t>
    </dgm:pt>
    <dgm:pt modelId="{A8B9CD96-C375-464A-A843-3B03863BDBE7}" type="sibTrans" cxnId="{F45F9DBE-89CE-4E9F-B721-D66542D6D52C}">
      <dgm:prSet/>
      <dgm:spPr/>
      <dgm:t>
        <a:bodyPr/>
        <a:lstStyle/>
        <a:p>
          <a:endParaRPr lang="en-US"/>
        </a:p>
      </dgm:t>
    </dgm:pt>
    <dgm:pt modelId="{BD7DAEB7-265D-42F2-A5E3-5C1565773336}">
      <dgm:prSet/>
      <dgm:spPr/>
      <dgm:t>
        <a:bodyPr/>
        <a:lstStyle/>
        <a:p>
          <a:r>
            <a:rPr lang="en-US"/>
            <a:t>Correlation Matrix:</a:t>
          </a:r>
        </a:p>
      </dgm:t>
    </dgm:pt>
    <dgm:pt modelId="{04F959E7-FE9D-4976-8B5A-31C3C57FD9E6}" type="parTrans" cxnId="{C7654833-2DAA-4EDB-89CC-795C31B394E1}">
      <dgm:prSet/>
      <dgm:spPr/>
      <dgm:t>
        <a:bodyPr/>
        <a:lstStyle/>
        <a:p>
          <a:endParaRPr lang="en-US"/>
        </a:p>
      </dgm:t>
    </dgm:pt>
    <dgm:pt modelId="{8243D459-BD55-41F2-9E9D-F12232200503}" type="sibTrans" cxnId="{C7654833-2DAA-4EDB-89CC-795C31B394E1}">
      <dgm:prSet/>
      <dgm:spPr/>
      <dgm:t>
        <a:bodyPr/>
        <a:lstStyle/>
        <a:p>
          <a:endParaRPr lang="en-US"/>
        </a:p>
      </dgm:t>
    </dgm:pt>
    <dgm:pt modelId="{66D6C0C9-11F1-481F-B7AA-3EA7A6A470E7}">
      <dgm:prSet/>
      <dgm:spPr/>
      <dgm:t>
        <a:bodyPr/>
        <a:lstStyle/>
        <a:p>
          <a:r>
            <a:rPr lang="en-US" dirty="0"/>
            <a:t>Identifies potential multicollinearity between variables</a:t>
          </a:r>
        </a:p>
      </dgm:t>
    </dgm:pt>
    <dgm:pt modelId="{24FA20EA-B5EE-4B24-8B50-15E267CDAB0D}" type="parTrans" cxnId="{70700E1C-0C2F-4364-A11C-30791632BFA5}">
      <dgm:prSet/>
      <dgm:spPr/>
      <dgm:t>
        <a:bodyPr/>
        <a:lstStyle/>
        <a:p>
          <a:endParaRPr lang="en-US"/>
        </a:p>
      </dgm:t>
    </dgm:pt>
    <dgm:pt modelId="{CD798202-0560-4CF7-ACC8-FE1D8684F543}" type="sibTrans" cxnId="{70700E1C-0C2F-4364-A11C-30791632BFA5}">
      <dgm:prSet/>
      <dgm:spPr/>
      <dgm:t>
        <a:bodyPr/>
        <a:lstStyle/>
        <a:p>
          <a:endParaRPr lang="en-US"/>
        </a:p>
      </dgm:t>
    </dgm:pt>
    <dgm:pt modelId="{AB255063-8D96-4FC7-BFC8-9735E61A28C9}">
      <dgm:prSet/>
      <dgm:spPr/>
      <dgm:t>
        <a:bodyPr/>
        <a:lstStyle/>
        <a:p>
          <a:r>
            <a:rPr lang="en-US"/>
            <a:t>Residual Plots:</a:t>
          </a:r>
        </a:p>
      </dgm:t>
    </dgm:pt>
    <dgm:pt modelId="{CF5153A6-772B-460F-9450-60CD71FB812E}" type="parTrans" cxnId="{9A3EAF80-F1D4-4906-9E55-F5C3482C5522}">
      <dgm:prSet/>
      <dgm:spPr/>
      <dgm:t>
        <a:bodyPr/>
        <a:lstStyle/>
        <a:p>
          <a:endParaRPr lang="en-US"/>
        </a:p>
      </dgm:t>
    </dgm:pt>
    <dgm:pt modelId="{24B9D903-26F0-4F54-ACF6-F5F59F291DC6}" type="sibTrans" cxnId="{9A3EAF80-F1D4-4906-9E55-F5C3482C5522}">
      <dgm:prSet/>
      <dgm:spPr/>
      <dgm:t>
        <a:bodyPr/>
        <a:lstStyle/>
        <a:p>
          <a:endParaRPr lang="en-US"/>
        </a:p>
      </dgm:t>
    </dgm:pt>
    <dgm:pt modelId="{3EFB80C2-9BE7-4D9A-BA80-F9B6ABEDA9CF}">
      <dgm:prSet/>
      <dgm:spPr/>
      <dgm:t>
        <a:bodyPr/>
        <a:lstStyle/>
        <a:p>
          <a:r>
            <a:rPr lang="en-US" dirty="0"/>
            <a:t>Scatterplot</a:t>
          </a:r>
        </a:p>
      </dgm:t>
    </dgm:pt>
    <dgm:pt modelId="{8ED77EEB-E6D0-4E99-A198-596AE0980EB8}" type="parTrans" cxnId="{B97D9725-B7DB-44CF-B298-8C8CD190DFDE}">
      <dgm:prSet/>
      <dgm:spPr/>
      <dgm:t>
        <a:bodyPr/>
        <a:lstStyle/>
        <a:p>
          <a:endParaRPr lang="en-US"/>
        </a:p>
      </dgm:t>
    </dgm:pt>
    <dgm:pt modelId="{FECADDB3-A424-40CB-987E-A47A52F1F5FB}" type="sibTrans" cxnId="{B97D9725-B7DB-44CF-B298-8C8CD190DFDE}">
      <dgm:prSet/>
      <dgm:spPr/>
      <dgm:t>
        <a:bodyPr/>
        <a:lstStyle/>
        <a:p>
          <a:endParaRPr lang="en-US"/>
        </a:p>
      </dgm:t>
    </dgm:pt>
    <dgm:pt modelId="{51E45142-3C06-446B-A2D1-CD3CCE8B14CE}">
      <dgm:prSet/>
      <dgm:spPr/>
      <dgm:t>
        <a:bodyPr/>
        <a:lstStyle/>
        <a:p>
          <a:r>
            <a:rPr lang="en-US" dirty="0"/>
            <a:t>Histogram</a:t>
          </a:r>
        </a:p>
      </dgm:t>
    </dgm:pt>
    <dgm:pt modelId="{AA0ED710-6F7E-46EC-9068-ED459C3FE91F}" type="parTrans" cxnId="{56B7D52B-3F42-4E0D-9B44-70242CD3DE3F}">
      <dgm:prSet/>
      <dgm:spPr/>
      <dgm:t>
        <a:bodyPr/>
        <a:lstStyle/>
        <a:p>
          <a:endParaRPr lang="en-US"/>
        </a:p>
      </dgm:t>
    </dgm:pt>
    <dgm:pt modelId="{02F29CDE-3C59-4779-872A-C4BBBF7FE87D}" type="sibTrans" cxnId="{56B7D52B-3F42-4E0D-9B44-70242CD3DE3F}">
      <dgm:prSet/>
      <dgm:spPr/>
      <dgm:t>
        <a:bodyPr/>
        <a:lstStyle/>
        <a:p>
          <a:endParaRPr lang="en-US"/>
        </a:p>
      </dgm:t>
    </dgm:pt>
    <dgm:pt modelId="{EF782E26-EFBB-44E6-B5FC-C8811012380C}">
      <dgm:prSet/>
      <dgm:spPr/>
      <dgm:t>
        <a:bodyPr/>
        <a:lstStyle/>
        <a:p>
          <a:r>
            <a:rPr lang="en-US"/>
            <a:t>QQ Plot</a:t>
          </a:r>
        </a:p>
      </dgm:t>
    </dgm:pt>
    <dgm:pt modelId="{2B8D6914-1F2C-487E-94AF-365795C7FD13}" type="parTrans" cxnId="{D3DB03B0-1423-45CF-8291-166BDB4FEB1D}">
      <dgm:prSet/>
      <dgm:spPr/>
      <dgm:t>
        <a:bodyPr/>
        <a:lstStyle/>
        <a:p>
          <a:endParaRPr lang="en-US"/>
        </a:p>
      </dgm:t>
    </dgm:pt>
    <dgm:pt modelId="{1CB936C2-8D0A-419C-B191-3B270C978B04}" type="sibTrans" cxnId="{D3DB03B0-1423-45CF-8291-166BDB4FEB1D}">
      <dgm:prSet/>
      <dgm:spPr/>
      <dgm:t>
        <a:bodyPr/>
        <a:lstStyle/>
        <a:p>
          <a:endParaRPr lang="en-US"/>
        </a:p>
      </dgm:t>
    </dgm:pt>
    <dgm:pt modelId="{AE779043-7C8C-4F06-92E6-6EF4A8AD9928}">
      <dgm:prSet/>
      <dgm:spPr/>
      <dgm:t>
        <a:bodyPr/>
        <a:lstStyle/>
        <a:p>
          <a:r>
            <a:rPr lang="en-US"/>
            <a:t>Density Plot</a:t>
          </a:r>
        </a:p>
      </dgm:t>
    </dgm:pt>
    <dgm:pt modelId="{F3C512DC-6BD1-4EA1-8DD8-0CDFA1D9BB14}" type="parTrans" cxnId="{D1DF648C-0E87-455F-8E60-58D7EACAB1A1}">
      <dgm:prSet/>
      <dgm:spPr/>
      <dgm:t>
        <a:bodyPr/>
        <a:lstStyle/>
        <a:p>
          <a:endParaRPr lang="en-US"/>
        </a:p>
      </dgm:t>
    </dgm:pt>
    <dgm:pt modelId="{E35E5C40-CC6F-45E4-A26A-9661B61C8A3D}" type="sibTrans" cxnId="{D1DF648C-0E87-455F-8E60-58D7EACAB1A1}">
      <dgm:prSet/>
      <dgm:spPr/>
      <dgm:t>
        <a:bodyPr/>
        <a:lstStyle/>
        <a:p>
          <a:endParaRPr lang="en-US"/>
        </a:p>
      </dgm:t>
    </dgm:pt>
    <dgm:pt modelId="{A2A68400-B75C-4017-BC88-875BC30129B7}">
      <dgm:prSet/>
      <dgm:spPr/>
      <dgm:t>
        <a:bodyPr/>
        <a:lstStyle/>
        <a:p>
          <a:r>
            <a:rPr lang="en-US" dirty="0"/>
            <a:t>Can help see distribution of data</a:t>
          </a:r>
        </a:p>
      </dgm:t>
    </dgm:pt>
    <dgm:pt modelId="{4801682B-ADF9-4653-A7FE-75C5247AC4BC}" type="parTrans" cxnId="{D24D434D-706F-4717-924D-8CEA2256947B}">
      <dgm:prSet/>
      <dgm:spPr/>
      <dgm:t>
        <a:bodyPr/>
        <a:lstStyle/>
        <a:p>
          <a:endParaRPr lang="en-US"/>
        </a:p>
      </dgm:t>
    </dgm:pt>
    <dgm:pt modelId="{737CE44F-0D14-4F42-9B9D-083844F55419}" type="sibTrans" cxnId="{D24D434D-706F-4717-924D-8CEA2256947B}">
      <dgm:prSet/>
      <dgm:spPr/>
      <dgm:t>
        <a:bodyPr/>
        <a:lstStyle/>
        <a:p>
          <a:endParaRPr lang="en-US"/>
        </a:p>
      </dgm:t>
    </dgm:pt>
    <dgm:pt modelId="{C6D0922E-A6A6-4AEC-96E4-B16F39EC42BD}">
      <dgm:prSet/>
      <dgm:spPr/>
      <dgm:t>
        <a:bodyPr/>
        <a:lstStyle/>
        <a:p>
          <a:r>
            <a:rPr lang="en-US" dirty="0"/>
            <a:t>Shows potential relationships between variables (both explanatory and response)</a:t>
          </a:r>
        </a:p>
      </dgm:t>
    </dgm:pt>
    <dgm:pt modelId="{E262BA92-54DD-4848-8DFE-21FE55181B89}" type="parTrans" cxnId="{1034BAE9-146D-4FB7-A37D-1B6EDF946506}">
      <dgm:prSet/>
      <dgm:spPr/>
      <dgm:t>
        <a:bodyPr/>
        <a:lstStyle/>
        <a:p>
          <a:endParaRPr lang="en-US"/>
        </a:p>
      </dgm:t>
    </dgm:pt>
    <dgm:pt modelId="{6A92C1C9-FA21-421A-AC0A-47602CC38196}" type="sibTrans" cxnId="{1034BAE9-146D-4FB7-A37D-1B6EDF946506}">
      <dgm:prSet/>
      <dgm:spPr/>
      <dgm:t>
        <a:bodyPr/>
        <a:lstStyle/>
        <a:p>
          <a:endParaRPr lang="en-US"/>
        </a:p>
      </dgm:t>
    </dgm:pt>
    <dgm:pt modelId="{8231322B-529C-4253-85CE-86E2C8CA7CFB}" type="pres">
      <dgm:prSet presAssocID="{6593146B-90C0-4835-9C8F-8FE39E1C27CD}" presName="linear" presStyleCnt="0">
        <dgm:presLayoutVars>
          <dgm:animLvl val="lvl"/>
          <dgm:resizeHandles val="exact"/>
        </dgm:presLayoutVars>
      </dgm:prSet>
      <dgm:spPr/>
    </dgm:pt>
    <dgm:pt modelId="{45B09E2B-E3A0-410A-88E4-469DAE10A400}" type="pres">
      <dgm:prSet presAssocID="{02EB67F4-AC68-43C5-BA32-446BE42105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C87A7A-7D0F-4477-B563-23B83EC59074}" type="pres">
      <dgm:prSet presAssocID="{02EB67F4-AC68-43C5-BA32-446BE42105E6}" presName="childText" presStyleLbl="revTx" presStyleIdx="0" presStyleCnt="3">
        <dgm:presLayoutVars>
          <dgm:bulletEnabled val="1"/>
        </dgm:presLayoutVars>
      </dgm:prSet>
      <dgm:spPr/>
    </dgm:pt>
    <dgm:pt modelId="{F4613880-2400-4E29-A833-27A4B427D884}" type="pres">
      <dgm:prSet presAssocID="{BD7DAEB7-265D-42F2-A5E3-5C15657733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3D9B93-BFC0-423C-AA91-A029F01F98A2}" type="pres">
      <dgm:prSet presAssocID="{BD7DAEB7-265D-42F2-A5E3-5C1565773336}" presName="childText" presStyleLbl="revTx" presStyleIdx="1" presStyleCnt="3">
        <dgm:presLayoutVars>
          <dgm:bulletEnabled val="1"/>
        </dgm:presLayoutVars>
      </dgm:prSet>
      <dgm:spPr/>
    </dgm:pt>
    <dgm:pt modelId="{687C35B9-E499-4C02-96C6-AF0994685667}" type="pres">
      <dgm:prSet presAssocID="{AB255063-8D96-4FC7-BFC8-9735E61A28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5059EE-1B4B-4C9B-B2FA-56720BFC3D4D}" type="pres">
      <dgm:prSet presAssocID="{AB255063-8D96-4FC7-BFC8-9735E61A28C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0700E1C-0C2F-4364-A11C-30791632BFA5}" srcId="{BD7DAEB7-265D-42F2-A5E3-5C1565773336}" destId="{66D6C0C9-11F1-481F-B7AA-3EA7A6A470E7}" srcOrd="0" destOrd="0" parTransId="{24FA20EA-B5EE-4B24-8B50-15E267CDAB0D}" sibTransId="{CD798202-0560-4CF7-ACC8-FE1D8684F543}"/>
    <dgm:cxn modelId="{B97D9725-B7DB-44CF-B298-8C8CD190DFDE}" srcId="{AB255063-8D96-4FC7-BFC8-9735E61A28C9}" destId="{3EFB80C2-9BE7-4D9A-BA80-F9B6ABEDA9CF}" srcOrd="0" destOrd="0" parTransId="{8ED77EEB-E6D0-4E99-A198-596AE0980EB8}" sibTransId="{FECADDB3-A424-40CB-987E-A47A52F1F5FB}"/>
    <dgm:cxn modelId="{56B7D52B-3F42-4E0D-9B44-70242CD3DE3F}" srcId="{AB255063-8D96-4FC7-BFC8-9735E61A28C9}" destId="{51E45142-3C06-446B-A2D1-CD3CCE8B14CE}" srcOrd="1" destOrd="0" parTransId="{AA0ED710-6F7E-46EC-9068-ED459C3FE91F}" sibTransId="{02F29CDE-3C59-4779-872A-C4BBBF7FE87D}"/>
    <dgm:cxn modelId="{C7654833-2DAA-4EDB-89CC-795C31B394E1}" srcId="{6593146B-90C0-4835-9C8F-8FE39E1C27CD}" destId="{BD7DAEB7-265D-42F2-A5E3-5C1565773336}" srcOrd="1" destOrd="0" parTransId="{04F959E7-FE9D-4976-8B5A-31C3C57FD9E6}" sibTransId="{8243D459-BD55-41F2-9E9D-F12232200503}"/>
    <dgm:cxn modelId="{D24D434D-706F-4717-924D-8CEA2256947B}" srcId="{02EB67F4-AC68-43C5-BA32-446BE42105E6}" destId="{A2A68400-B75C-4017-BC88-875BC30129B7}" srcOrd="1" destOrd="0" parTransId="{4801682B-ADF9-4653-A7FE-75C5247AC4BC}" sibTransId="{737CE44F-0D14-4F42-9B9D-083844F55419}"/>
    <dgm:cxn modelId="{7483494E-D93B-4022-94BB-9907A8E19BCA}" srcId="{6593146B-90C0-4835-9C8F-8FE39E1C27CD}" destId="{02EB67F4-AC68-43C5-BA32-446BE42105E6}" srcOrd="0" destOrd="0" parTransId="{2831F71F-3C40-4005-8CE5-A2338EB4F99E}" sibTransId="{E7E44992-9F21-4C00-BC24-4CFE1C147FAB}"/>
    <dgm:cxn modelId="{6069FB52-FA77-4D53-A790-6143E20B6280}" type="presOf" srcId="{BD7DAEB7-265D-42F2-A5E3-5C1565773336}" destId="{F4613880-2400-4E29-A833-27A4B427D884}" srcOrd="0" destOrd="0" presId="urn:microsoft.com/office/officeart/2005/8/layout/vList2"/>
    <dgm:cxn modelId="{36C2527C-E7F8-4B02-A223-CE3D4B30F149}" type="presOf" srcId="{6593146B-90C0-4835-9C8F-8FE39E1C27CD}" destId="{8231322B-529C-4253-85CE-86E2C8CA7CFB}" srcOrd="0" destOrd="0" presId="urn:microsoft.com/office/officeart/2005/8/layout/vList2"/>
    <dgm:cxn modelId="{9A3EAF80-F1D4-4906-9E55-F5C3482C5522}" srcId="{6593146B-90C0-4835-9C8F-8FE39E1C27CD}" destId="{AB255063-8D96-4FC7-BFC8-9735E61A28C9}" srcOrd="2" destOrd="0" parTransId="{CF5153A6-772B-460F-9450-60CD71FB812E}" sibTransId="{24B9D903-26F0-4F54-ACF6-F5F59F291DC6}"/>
    <dgm:cxn modelId="{D1DF648C-0E87-455F-8E60-58D7EACAB1A1}" srcId="{AB255063-8D96-4FC7-BFC8-9735E61A28C9}" destId="{AE779043-7C8C-4F06-92E6-6EF4A8AD9928}" srcOrd="3" destOrd="0" parTransId="{F3C512DC-6BD1-4EA1-8DD8-0CDFA1D9BB14}" sibTransId="{E35E5C40-CC6F-45E4-A26A-9661B61C8A3D}"/>
    <dgm:cxn modelId="{6E80128D-1524-4EB9-85A7-515799E02746}" type="presOf" srcId="{AE779043-7C8C-4F06-92E6-6EF4A8AD9928}" destId="{7F5059EE-1B4B-4C9B-B2FA-56720BFC3D4D}" srcOrd="0" destOrd="3" presId="urn:microsoft.com/office/officeart/2005/8/layout/vList2"/>
    <dgm:cxn modelId="{333BBD8E-FF55-44C2-BB19-DCE387E755FC}" type="presOf" srcId="{A2A68400-B75C-4017-BC88-875BC30129B7}" destId="{E9C87A7A-7D0F-4477-B563-23B83EC59074}" srcOrd="0" destOrd="1" presId="urn:microsoft.com/office/officeart/2005/8/layout/vList2"/>
    <dgm:cxn modelId="{2E4F0D95-D62D-4146-BAEC-CFAA1D81C691}" type="presOf" srcId="{E339C1EC-EAF3-401A-8678-71028C778DFA}" destId="{E9C87A7A-7D0F-4477-B563-23B83EC59074}" srcOrd="0" destOrd="0" presId="urn:microsoft.com/office/officeart/2005/8/layout/vList2"/>
    <dgm:cxn modelId="{15F3ABA6-75DA-4EFE-A7D8-695CB3F91238}" type="presOf" srcId="{02EB67F4-AC68-43C5-BA32-446BE42105E6}" destId="{45B09E2B-E3A0-410A-88E4-469DAE10A400}" srcOrd="0" destOrd="0" presId="urn:microsoft.com/office/officeart/2005/8/layout/vList2"/>
    <dgm:cxn modelId="{36400AAF-FB40-44D1-91B6-AC9BCD00699C}" type="presOf" srcId="{3EFB80C2-9BE7-4D9A-BA80-F9B6ABEDA9CF}" destId="{7F5059EE-1B4B-4C9B-B2FA-56720BFC3D4D}" srcOrd="0" destOrd="0" presId="urn:microsoft.com/office/officeart/2005/8/layout/vList2"/>
    <dgm:cxn modelId="{F9A159AF-A87C-4EDF-B048-7004095DA7EF}" type="presOf" srcId="{AB255063-8D96-4FC7-BFC8-9735E61A28C9}" destId="{687C35B9-E499-4C02-96C6-AF0994685667}" srcOrd="0" destOrd="0" presId="urn:microsoft.com/office/officeart/2005/8/layout/vList2"/>
    <dgm:cxn modelId="{D3DB03B0-1423-45CF-8291-166BDB4FEB1D}" srcId="{AB255063-8D96-4FC7-BFC8-9735E61A28C9}" destId="{EF782E26-EFBB-44E6-B5FC-C8811012380C}" srcOrd="2" destOrd="0" parTransId="{2B8D6914-1F2C-487E-94AF-365795C7FD13}" sibTransId="{1CB936C2-8D0A-419C-B191-3B270C978B04}"/>
    <dgm:cxn modelId="{E1AAFCB1-EC0B-478D-8EF6-06FEF368D91D}" type="presOf" srcId="{66D6C0C9-11F1-481F-B7AA-3EA7A6A470E7}" destId="{FE3D9B93-BFC0-423C-AA91-A029F01F98A2}" srcOrd="0" destOrd="0" presId="urn:microsoft.com/office/officeart/2005/8/layout/vList2"/>
    <dgm:cxn modelId="{F45F9DBE-89CE-4E9F-B721-D66542D6D52C}" srcId="{02EB67F4-AC68-43C5-BA32-446BE42105E6}" destId="{E339C1EC-EAF3-401A-8678-71028C778DFA}" srcOrd="0" destOrd="0" parTransId="{677F2666-4387-41B2-8553-3964D549A23E}" sibTransId="{A8B9CD96-C375-464A-A843-3B03863BDBE7}"/>
    <dgm:cxn modelId="{CBADD2C4-F8A1-4F1E-AEF8-D31109484C6E}" type="presOf" srcId="{EF782E26-EFBB-44E6-B5FC-C8811012380C}" destId="{7F5059EE-1B4B-4C9B-B2FA-56720BFC3D4D}" srcOrd="0" destOrd="2" presId="urn:microsoft.com/office/officeart/2005/8/layout/vList2"/>
    <dgm:cxn modelId="{8567FADD-33FA-47CB-9E39-AA12C6F63707}" type="presOf" srcId="{51E45142-3C06-446B-A2D1-CD3CCE8B14CE}" destId="{7F5059EE-1B4B-4C9B-B2FA-56720BFC3D4D}" srcOrd="0" destOrd="1" presId="urn:microsoft.com/office/officeart/2005/8/layout/vList2"/>
    <dgm:cxn modelId="{1034BAE9-146D-4FB7-A37D-1B6EDF946506}" srcId="{BD7DAEB7-265D-42F2-A5E3-5C1565773336}" destId="{C6D0922E-A6A6-4AEC-96E4-B16F39EC42BD}" srcOrd="1" destOrd="0" parTransId="{E262BA92-54DD-4848-8DFE-21FE55181B89}" sibTransId="{6A92C1C9-FA21-421A-AC0A-47602CC38196}"/>
    <dgm:cxn modelId="{502AB0F8-CD1F-424A-B230-2E131FA3FFAC}" type="presOf" srcId="{C6D0922E-A6A6-4AEC-96E4-B16F39EC42BD}" destId="{FE3D9B93-BFC0-423C-AA91-A029F01F98A2}" srcOrd="0" destOrd="1" presId="urn:microsoft.com/office/officeart/2005/8/layout/vList2"/>
    <dgm:cxn modelId="{5E1A5ECF-F850-4EED-9A72-923E298FDFA4}" type="presParOf" srcId="{8231322B-529C-4253-85CE-86E2C8CA7CFB}" destId="{45B09E2B-E3A0-410A-88E4-469DAE10A400}" srcOrd="0" destOrd="0" presId="urn:microsoft.com/office/officeart/2005/8/layout/vList2"/>
    <dgm:cxn modelId="{F195EF22-A2C8-43CE-B357-EB6B30242779}" type="presParOf" srcId="{8231322B-529C-4253-85CE-86E2C8CA7CFB}" destId="{E9C87A7A-7D0F-4477-B563-23B83EC59074}" srcOrd="1" destOrd="0" presId="urn:microsoft.com/office/officeart/2005/8/layout/vList2"/>
    <dgm:cxn modelId="{A8EE13DB-08CB-48D5-B9F3-562350A0A5B7}" type="presParOf" srcId="{8231322B-529C-4253-85CE-86E2C8CA7CFB}" destId="{F4613880-2400-4E29-A833-27A4B427D884}" srcOrd="2" destOrd="0" presId="urn:microsoft.com/office/officeart/2005/8/layout/vList2"/>
    <dgm:cxn modelId="{F8EAD40E-1329-4055-95FC-E963CB515C27}" type="presParOf" srcId="{8231322B-529C-4253-85CE-86E2C8CA7CFB}" destId="{FE3D9B93-BFC0-423C-AA91-A029F01F98A2}" srcOrd="3" destOrd="0" presId="urn:microsoft.com/office/officeart/2005/8/layout/vList2"/>
    <dgm:cxn modelId="{3F513B8A-11F2-4B5C-A2B5-92D21D9C69F3}" type="presParOf" srcId="{8231322B-529C-4253-85CE-86E2C8CA7CFB}" destId="{687C35B9-E499-4C02-96C6-AF0994685667}" srcOrd="4" destOrd="0" presId="urn:microsoft.com/office/officeart/2005/8/layout/vList2"/>
    <dgm:cxn modelId="{58B67D10-4EFB-4C28-A689-06EEF2F0B5AA}" type="presParOf" srcId="{8231322B-529C-4253-85CE-86E2C8CA7CFB}" destId="{7F5059EE-1B4B-4C9B-B2FA-56720BFC3D4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3D45F0-F175-4918-972B-073FEE91A842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7D40A0-A2AE-473B-A503-487AE3E2E191}">
      <dgm:prSet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/>
            <a:t>Numerical Methods:</a:t>
          </a:r>
        </a:p>
      </dgm:t>
    </dgm:pt>
    <dgm:pt modelId="{5AA26E3A-C484-4EE9-970D-A7883388E3D8}" type="parTrans" cxnId="{DDD79DCF-448C-45FC-B8E7-1AB37E8AE0BA}">
      <dgm:prSet/>
      <dgm:spPr/>
      <dgm:t>
        <a:bodyPr/>
        <a:lstStyle/>
        <a:p>
          <a:endParaRPr lang="en-US"/>
        </a:p>
      </dgm:t>
    </dgm:pt>
    <dgm:pt modelId="{67625EE0-FD0B-4106-A56D-21B2EAC1A2AC}" type="sibTrans" cxnId="{DDD79DCF-448C-45FC-B8E7-1AB37E8AE0BA}">
      <dgm:prSet/>
      <dgm:spPr/>
      <dgm:t>
        <a:bodyPr/>
        <a:lstStyle/>
        <a:p>
          <a:endParaRPr lang="en-US"/>
        </a:p>
      </dgm:t>
    </dgm:pt>
    <dgm:pt modelId="{52E0AB83-176E-486F-AA3C-0B0108009E12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Summary Statistics:</a:t>
          </a:r>
        </a:p>
      </dgm:t>
    </dgm:pt>
    <dgm:pt modelId="{292D9370-4A46-4E17-A96D-7633BA78C65C}" type="parTrans" cxnId="{835D07C8-E8AD-43C2-847C-67C6E88C35B0}">
      <dgm:prSet/>
      <dgm:spPr/>
      <dgm:t>
        <a:bodyPr/>
        <a:lstStyle/>
        <a:p>
          <a:endParaRPr lang="en-US"/>
        </a:p>
      </dgm:t>
    </dgm:pt>
    <dgm:pt modelId="{96225610-ABCE-4860-BF83-411C3E5F19E8}" type="sibTrans" cxnId="{835D07C8-E8AD-43C2-847C-67C6E88C35B0}">
      <dgm:prSet/>
      <dgm:spPr/>
      <dgm:t>
        <a:bodyPr/>
        <a:lstStyle/>
        <a:p>
          <a:endParaRPr lang="en-US"/>
        </a:p>
      </dgm:t>
    </dgm:pt>
    <dgm:pt modelId="{7C20A075-BAD8-4885-919B-808DB86AE018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Mean</a:t>
          </a:r>
        </a:p>
      </dgm:t>
    </dgm:pt>
    <dgm:pt modelId="{C6B8CF41-B4BE-4CFC-BFAE-B5FE751B3FD7}" type="parTrans" cxnId="{837AC7E0-4D1E-43F1-B820-41658955C4D9}">
      <dgm:prSet/>
      <dgm:spPr/>
      <dgm:t>
        <a:bodyPr/>
        <a:lstStyle/>
        <a:p>
          <a:endParaRPr lang="en-US"/>
        </a:p>
      </dgm:t>
    </dgm:pt>
    <dgm:pt modelId="{C0996B25-F5BF-4C29-8B41-7E64B927F1D3}" type="sibTrans" cxnId="{837AC7E0-4D1E-43F1-B820-41658955C4D9}">
      <dgm:prSet/>
      <dgm:spPr/>
      <dgm:t>
        <a:bodyPr/>
        <a:lstStyle/>
        <a:p>
          <a:endParaRPr lang="en-US"/>
        </a:p>
      </dgm:t>
    </dgm:pt>
    <dgm:pt modelId="{67E972E5-AE9E-472A-9D7E-5366DDD05959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Median</a:t>
          </a:r>
        </a:p>
      </dgm:t>
    </dgm:pt>
    <dgm:pt modelId="{C7275215-0F06-41F1-A015-CFA71016F863}" type="parTrans" cxnId="{0EF6A52B-2F49-4A3E-945D-E99E3356D9DF}">
      <dgm:prSet/>
      <dgm:spPr/>
      <dgm:t>
        <a:bodyPr/>
        <a:lstStyle/>
        <a:p>
          <a:endParaRPr lang="en-US"/>
        </a:p>
      </dgm:t>
    </dgm:pt>
    <dgm:pt modelId="{570A4FA9-566F-4692-93AB-3973CC44A0D1}" type="sibTrans" cxnId="{0EF6A52B-2F49-4A3E-945D-E99E3356D9DF}">
      <dgm:prSet/>
      <dgm:spPr/>
      <dgm:t>
        <a:bodyPr/>
        <a:lstStyle/>
        <a:p>
          <a:endParaRPr lang="en-US"/>
        </a:p>
      </dgm:t>
    </dgm:pt>
    <dgm:pt modelId="{ADF9F098-8BBC-4941-98AD-C600E18D452B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Mode</a:t>
          </a:r>
        </a:p>
      </dgm:t>
    </dgm:pt>
    <dgm:pt modelId="{BF2AF344-19A0-417C-971C-12529FBA4694}" type="parTrans" cxnId="{C43D0CBD-38D9-4E4F-9CE0-4C3C492C80BA}">
      <dgm:prSet/>
      <dgm:spPr/>
      <dgm:t>
        <a:bodyPr/>
        <a:lstStyle/>
        <a:p>
          <a:endParaRPr lang="en-US"/>
        </a:p>
      </dgm:t>
    </dgm:pt>
    <dgm:pt modelId="{21CFFDC1-62B1-48C7-815C-0E1856D341CF}" type="sibTrans" cxnId="{C43D0CBD-38D9-4E4F-9CE0-4C3C492C80BA}">
      <dgm:prSet/>
      <dgm:spPr/>
      <dgm:t>
        <a:bodyPr/>
        <a:lstStyle/>
        <a:p>
          <a:endParaRPr lang="en-US"/>
        </a:p>
      </dgm:t>
    </dgm:pt>
    <dgm:pt modelId="{1033C0DE-67E9-4E4D-9162-F57F7E37BECE}">
      <dgm:prSet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600" dirty="0"/>
            <a:t>IQR</a:t>
          </a:r>
        </a:p>
      </dgm:t>
    </dgm:pt>
    <dgm:pt modelId="{79ABC54D-0043-4428-8487-DD9E8C65F585}" type="parTrans" cxnId="{4CC80187-B9D9-41B7-AF54-CD0767724422}">
      <dgm:prSet/>
      <dgm:spPr/>
      <dgm:t>
        <a:bodyPr/>
        <a:lstStyle/>
        <a:p>
          <a:endParaRPr lang="en-US"/>
        </a:p>
      </dgm:t>
    </dgm:pt>
    <dgm:pt modelId="{C059AAE4-2F4B-4B03-87EA-F64F9C74ED73}" type="sibTrans" cxnId="{4CC80187-B9D9-41B7-AF54-CD0767724422}">
      <dgm:prSet/>
      <dgm:spPr/>
      <dgm:t>
        <a:bodyPr/>
        <a:lstStyle/>
        <a:p>
          <a:endParaRPr lang="en-US"/>
        </a:p>
      </dgm:t>
    </dgm:pt>
    <dgm:pt modelId="{B2B1398E-52D9-4D37-BF87-5DB7E30489A6}">
      <dgm:prSet/>
      <dgm:spPr>
        <a:solidFill>
          <a:schemeClr val="accent4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/>
            <a:t>Inferential Methods:</a:t>
          </a:r>
        </a:p>
      </dgm:t>
    </dgm:pt>
    <dgm:pt modelId="{C2A127BB-A0CD-4E25-99F9-67202F2497D9}" type="parTrans" cxnId="{61E6A192-A5BB-41FD-BEB2-4FC30EA0E79A}">
      <dgm:prSet/>
      <dgm:spPr/>
      <dgm:t>
        <a:bodyPr/>
        <a:lstStyle/>
        <a:p>
          <a:endParaRPr lang="en-US"/>
        </a:p>
      </dgm:t>
    </dgm:pt>
    <dgm:pt modelId="{4B1C7AAD-463E-4843-B9A7-6CD213A846E5}" type="sibTrans" cxnId="{61E6A192-A5BB-41FD-BEB2-4FC30EA0E79A}">
      <dgm:prSet/>
      <dgm:spPr/>
      <dgm:t>
        <a:bodyPr/>
        <a:lstStyle/>
        <a:p>
          <a:endParaRPr lang="en-US"/>
        </a:p>
      </dgm:t>
    </dgm:pt>
    <dgm:pt modelId="{A4A7498D-216C-48CB-A483-00F0066B3081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b="1" dirty="0"/>
            <a:t> Modeling</a:t>
          </a:r>
          <a:r>
            <a:rPr lang="en-US" sz="1050" dirty="0"/>
            <a:t>:</a:t>
          </a:r>
        </a:p>
      </dgm:t>
    </dgm:pt>
    <dgm:pt modelId="{7C1EFB5B-6587-49DA-A3A6-BD5D9F38B96A}" type="parTrans" cxnId="{F60CE487-50EA-4090-BC23-95A6E2564EF7}">
      <dgm:prSet/>
      <dgm:spPr/>
      <dgm:t>
        <a:bodyPr/>
        <a:lstStyle/>
        <a:p>
          <a:endParaRPr lang="en-US"/>
        </a:p>
      </dgm:t>
    </dgm:pt>
    <dgm:pt modelId="{EC0BCED1-F504-4262-B736-FF37C0666821}" type="sibTrans" cxnId="{F60CE487-50EA-4090-BC23-95A6E2564EF7}">
      <dgm:prSet/>
      <dgm:spPr/>
      <dgm:t>
        <a:bodyPr/>
        <a:lstStyle/>
        <a:p>
          <a:endParaRPr lang="en-US"/>
        </a:p>
      </dgm:t>
    </dgm:pt>
    <dgm:pt modelId="{E22328B9-A1DA-461A-B148-56754D4333B3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dirty="0"/>
            <a:t> Simple Linear Regression:</a:t>
          </a:r>
        </a:p>
      </dgm:t>
    </dgm:pt>
    <dgm:pt modelId="{09FCB469-8CFB-4768-B20E-9D07A19FBF69}" type="parTrans" cxnId="{CE804375-990C-4EBA-A319-A20E48129137}">
      <dgm:prSet/>
      <dgm:spPr/>
      <dgm:t>
        <a:bodyPr/>
        <a:lstStyle/>
        <a:p>
          <a:endParaRPr lang="en-US"/>
        </a:p>
      </dgm:t>
    </dgm:pt>
    <dgm:pt modelId="{DDF1A785-A5D4-4B23-9E8F-96118FF09198}" type="sibTrans" cxnId="{CE804375-990C-4EBA-A319-A20E48129137}">
      <dgm:prSet/>
      <dgm:spPr/>
      <dgm:t>
        <a:bodyPr/>
        <a:lstStyle/>
        <a:p>
          <a:endParaRPr lang="en-US"/>
        </a:p>
      </dgm:t>
    </dgm:pt>
    <dgm:pt modelId="{7ECFFFFC-5A6F-49ED-A304-1FC1A05B9776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dirty="0"/>
            <a:t> Examines relationship between each individual independent variable and the response</a:t>
          </a:r>
        </a:p>
      </dgm:t>
    </dgm:pt>
    <dgm:pt modelId="{D92D8AF8-A0BB-4BF1-B113-4E2E60D7C46B}" type="parTrans" cxnId="{C238EFB6-79E3-4657-8EC6-DB9124713898}">
      <dgm:prSet/>
      <dgm:spPr/>
      <dgm:t>
        <a:bodyPr/>
        <a:lstStyle/>
        <a:p>
          <a:endParaRPr lang="en-US"/>
        </a:p>
      </dgm:t>
    </dgm:pt>
    <dgm:pt modelId="{1EC25782-C3E9-49A5-B006-4B4EB2BA6D04}" type="sibTrans" cxnId="{C238EFB6-79E3-4657-8EC6-DB9124713898}">
      <dgm:prSet/>
      <dgm:spPr/>
      <dgm:t>
        <a:bodyPr/>
        <a:lstStyle/>
        <a:p>
          <a:endParaRPr lang="en-US"/>
        </a:p>
      </dgm:t>
    </dgm:pt>
    <dgm:pt modelId="{19FF450E-AB74-474E-8EB1-BC955040EE87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dirty="0"/>
            <a:t> Multiple Linear Regression:</a:t>
          </a:r>
        </a:p>
      </dgm:t>
    </dgm:pt>
    <dgm:pt modelId="{A143062B-4C54-4E47-814D-3438C4AE6BBD}" type="parTrans" cxnId="{E5644249-FD1E-4CEA-AC57-5344844A85E0}">
      <dgm:prSet/>
      <dgm:spPr/>
      <dgm:t>
        <a:bodyPr/>
        <a:lstStyle/>
        <a:p>
          <a:endParaRPr lang="en-US"/>
        </a:p>
      </dgm:t>
    </dgm:pt>
    <dgm:pt modelId="{7BBCA2DB-1AAB-4957-8DDE-550FC78EFDDA}" type="sibTrans" cxnId="{E5644249-FD1E-4CEA-AC57-5344844A85E0}">
      <dgm:prSet/>
      <dgm:spPr/>
      <dgm:t>
        <a:bodyPr/>
        <a:lstStyle/>
        <a:p>
          <a:endParaRPr lang="en-US"/>
        </a:p>
      </dgm:t>
    </dgm:pt>
    <dgm:pt modelId="{EFC44A63-43E1-41C9-A0A0-3FA5B5B0250A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dirty="0"/>
            <a:t> Prediction equation</a:t>
          </a:r>
        </a:p>
      </dgm:t>
    </dgm:pt>
    <dgm:pt modelId="{E77174ED-84BC-447D-BE1C-E3E5546FC810}" type="parTrans" cxnId="{72928849-3F99-426D-B3D6-5C1E9586B1E5}">
      <dgm:prSet/>
      <dgm:spPr/>
      <dgm:t>
        <a:bodyPr/>
        <a:lstStyle/>
        <a:p>
          <a:endParaRPr lang="en-US"/>
        </a:p>
      </dgm:t>
    </dgm:pt>
    <dgm:pt modelId="{A200ADEA-3900-4FF3-A5FB-BBB54890AF83}" type="sibTrans" cxnId="{72928849-3F99-426D-B3D6-5C1E9586B1E5}">
      <dgm:prSet/>
      <dgm:spPr/>
      <dgm:t>
        <a:bodyPr/>
        <a:lstStyle/>
        <a:p>
          <a:endParaRPr lang="en-US"/>
        </a:p>
      </dgm:t>
    </dgm:pt>
    <dgm:pt modelId="{76DC84AD-C89A-4A91-87CF-EDFAD1A538B6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en-US" sz="1050" b="1" dirty="0"/>
            <a:t> Hypothesis Testing</a:t>
          </a:r>
        </a:p>
      </dgm:t>
    </dgm:pt>
    <dgm:pt modelId="{DABC56C3-6836-45EE-B564-9CF17C9F96CA}" type="parTrans" cxnId="{D4FE865A-8459-4608-9AB7-951291BB7C47}">
      <dgm:prSet/>
      <dgm:spPr/>
      <dgm:t>
        <a:bodyPr/>
        <a:lstStyle/>
        <a:p>
          <a:endParaRPr lang="en-US"/>
        </a:p>
      </dgm:t>
    </dgm:pt>
    <dgm:pt modelId="{33361F81-C338-4C78-8512-4C9A7749E272}" type="sibTrans" cxnId="{D4FE865A-8459-4608-9AB7-951291BB7C47}">
      <dgm:prSet/>
      <dgm:spPr/>
      <dgm:t>
        <a:bodyPr/>
        <a:lstStyle/>
        <a:p>
          <a:endParaRPr lang="en-US"/>
        </a:p>
      </dgm:t>
    </dgm:pt>
    <dgm:pt modelId="{4B3B68E1-D04A-48F1-966A-D8882DF43D49}" type="pres">
      <dgm:prSet presAssocID="{433D45F0-F175-4918-972B-073FEE91A842}" presName="linearFlow" presStyleCnt="0">
        <dgm:presLayoutVars>
          <dgm:dir/>
          <dgm:animLvl val="lvl"/>
          <dgm:resizeHandles val="exact"/>
        </dgm:presLayoutVars>
      </dgm:prSet>
      <dgm:spPr/>
    </dgm:pt>
    <dgm:pt modelId="{B047D1C9-54D8-4C13-8AE1-4FAA65BC8382}" type="pres">
      <dgm:prSet presAssocID="{7D7D40A0-A2AE-473B-A503-487AE3E2E191}" presName="composite" presStyleCnt="0"/>
      <dgm:spPr/>
    </dgm:pt>
    <dgm:pt modelId="{C5BD507B-2BBC-4F66-BA59-88A9763B1CD3}" type="pres">
      <dgm:prSet presAssocID="{7D7D40A0-A2AE-473B-A503-487AE3E2E19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05A8915-3C06-432B-AC0F-5CEFF97B4497}" type="pres">
      <dgm:prSet presAssocID="{7D7D40A0-A2AE-473B-A503-487AE3E2E191}" presName="descendantText" presStyleLbl="alignAcc1" presStyleIdx="0" presStyleCnt="2">
        <dgm:presLayoutVars>
          <dgm:bulletEnabled val="1"/>
        </dgm:presLayoutVars>
      </dgm:prSet>
      <dgm:spPr/>
    </dgm:pt>
    <dgm:pt modelId="{29733E5D-03F8-424D-BB97-B2681CEA10AC}" type="pres">
      <dgm:prSet presAssocID="{67625EE0-FD0B-4106-A56D-21B2EAC1A2AC}" presName="sp" presStyleCnt="0"/>
      <dgm:spPr/>
    </dgm:pt>
    <dgm:pt modelId="{22F4929B-AA0B-4CB4-B302-4A267676ECBE}" type="pres">
      <dgm:prSet presAssocID="{B2B1398E-52D9-4D37-BF87-5DB7E30489A6}" presName="composite" presStyleCnt="0"/>
      <dgm:spPr/>
    </dgm:pt>
    <dgm:pt modelId="{456DF216-1978-4E84-AB38-02191EE024EF}" type="pres">
      <dgm:prSet presAssocID="{B2B1398E-52D9-4D37-BF87-5DB7E30489A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925C0F1-D8BA-403A-B452-8172E7D952DF}" type="pres">
      <dgm:prSet presAssocID="{B2B1398E-52D9-4D37-BF87-5DB7E30489A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03FDE13-ADB9-4FCB-ADC2-6BF64DA22C82}" type="presOf" srcId="{67E972E5-AE9E-472A-9D7E-5366DDD05959}" destId="{F05A8915-3C06-432B-AC0F-5CEFF97B4497}" srcOrd="0" destOrd="2" presId="urn:microsoft.com/office/officeart/2005/8/layout/chevron2"/>
    <dgm:cxn modelId="{4452F419-C7A0-40DB-ACD3-E5107A6E0015}" type="presOf" srcId="{433D45F0-F175-4918-972B-073FEE91A842}" destId="{4B3B68E1-D04A-48F1-966A-D8882DF43D49}" srcOrd="0" destOrd="0" presId="urn:microsoft.com/office/officeart/2005/8/layout/chevron2"/>
    <dgm:cxn modelId="{0EF6A52B-2F49-4A3E-945D-E99E3356D9DF}" srcId="{52E0AB83-176E-486F-AA3C-0B0108009E12}" destId="{67E972E5-AE9E-472A-9D7E-5366DDD05959}" srcOrd="1" destOrd="0" parTransId="{C7275215-0F06-41F1-A015-CFA71016F863}" sibTransId="{570A4FA9-566F-4692-93AB-3973CC44A0D1}"/>
    <dgm:cxn modelId="{BA349C33-2B9A-4248-B062-A6B44FA93913}" type="presOf" srcId="{EFC44A63-43E1-41C9-A0A0-3FA5B5B0250A}" destId="{A925C0F1-D8BA-403A-B452-8172E7D952DF}" srcOrd="0" destOrd="4" presId="urn:microsoft.com/office/officeart/2005/8/layout/chevron2"/>
    <dgm:cxn modelId="{0AC0AF37-DD8C-46D8-86D0-D2D4D3C38FD6}" type="presOf" srcId="{7D7D40A0-A2AE-473B-A503-487AE3E2E191}" destId="{C5BD507B-2BBC-4F66-BA59-88A9763B1CD3}" srcOrd="0" destOrd="0" presId="urn:microsoft.com/office/officeart/2005/8/layout/chevron2"/>
    <dgm:cxn modelId="{C8930A63-8055-4218-B22D-A6CAABF2F64F}" type="presOf" srcId="{ADF9F098-8BBC-4941-98AD-C600E18D452B}" destId="{F05A8915-3C06-432B-AC0F-5CEFF97B4497}" srcOrd="0" destOrd="3" presId="urn:microsoft.com/office/officeart/2005/8/layout/chevron2"/>
    <dgm:cxn modelId="{38B58866-689A-459F-A78F-AFB0F7DC2EF1}" type="presOf" srcId="{19FF450E-AB74-474E-8EB1-BC955040EE87}" destId="{A925C0F1-D8BA-403A-B452-8172E7D952DF}" srcOrd="0" destOrd="3" presId="urn:microsoft.com/office/officeart/2005/8/layout/chevron2"/>
    <dgm:cxn modelId="{E5644249-FD1E-4CEA-AC57-5344844A85E0}" srcId="{A4A7498D-216C-48CB-A483-00F0066B3081}" destId="{19FF450E-AB74-474E-8EB1-BC955040EE87}" srcOrd="1" destOrd="0" parTransId="{A143062B-4C54-4E47-814D-3438C4AE6BBD}" sibTransId="{7BBCA2DB-1AAB-4957-8DDE-550FC78EFDDA}"/>
    <dgm:cxn modelId="{72928849-3F99-426D-B3D6-5C1E9586B1E5}" srcId="{19FF450E-AB74-474E-8EB1-BC955040EE87}" destId="{EFC44A63-43E1-41C9-A0A0-3FA5B5B0250A}" srcOrd="0" destOrd="0" parTransId="{E77174ED-84BC-447D-BE1C-E3E5546FC810}" sibTransId="{A200ADEA-3900-4FF3-A5FB-BBB54890AF83}"/>
    <dgm:cxn modelId="{CE804375-990C-4EBA-A319-A20E48129137}" srcId="{A4A7498D-216C-48CB-A483-00F0066B3081}" destId="{E22328B9-A1DA-461A-B148-56754D4333B3}" srcOrd="0" destOrd="0" parTransId="{09FCB469-8CFB-4768-B20E-9D07A19FBF69}" sibTransId="{DDF1A785-A5D4-4B23-9E8F-96118FF09198}"/>
    <dgm:cxn modelId="{D4FE865A-8459-4608-9AB7-951291BB7C47}" srcId="{B2B1398E-52D9-4D37-BF87-5DB7E30489A6}" destId="{76DC84AD-C89A-4A91-87CF-EDFAD1A538B6}" srcOrd="1" destOrd="0" parTransId="{DABC56C3-6836-45EE-B564-9CF17C9F96CA}" sibTransId="{33361F81-C338-4C78-8512-4C9A7749E272}"/>
    <dgm:cxn modelId="{16005E81-63F3-44D4-A369-FAE1F73103D5}" type="presOf" srcId="{1033C0DE-67E9-4E4D-9162-F57F7E37BECE}" destId="{F05A8915-3C06-432B-AC0F-5CEFF97B4497}" srcOrd="0" destOrd="4" presId="urn:microsoft.com/office/officeart/2005/8/layout/chevron2"/>
    <dgm:cxn modelId="{84910286-07C7-455F-A2EC-E37E599B9B41}" type="presOf" srcId="{E22328B9-A1DA-461A-B148-56754D4333B3}" destId="{A925C0F1-D8BA-403A-B452-8172E7D952DF}" srcOrd="0" destOrd="1" presId="urn:microsoft.com/office/officeart/2005/8/layout/chevron2"/>
    <dgm:cxn modelId="{4CC80187-B9D9-41B7-AF54-CD0767724422}" srcId="{52E0AB83-176E-486F-AA3C-0B0108009E12}" destId="{1033C0DE-67E9-4E4D-9162-F57F7E37BECE}" srcOrd="3" destOrd="0" parTransId="{79ABC54D-0043-4428-8487-DD9E8C65F585}" sibTransId="{C059AAE4-2F4B-4B03-87EA-F64F9C74ED73}"/>
    <dgm:cxn modelId="{F60CE487-50EA-4090-BC23-95A6E2564EF7}" srcId="{B2B1398E-52D9-4D37-BF87-5DB7E30489A6}" destId="{A4A7498D-216C-48CB-A483-00F0066B3081}" srcOrd="0" destOrd="0" parTransId="{7C1EFB5B-6587-49DA-A3A6-BD5D9F38B96A}" sibTransId="{EC0BCED1-F504-4262-B736-FF37C0666821}"/>
    <dgm:cxn modelId="{F0D3EB8B-D461-478C-9788-E96473CF5F83}" type="presOf" srcId="{7ECFFFFC-5A6F-49ED-A304-1FC1A05B9776}" destId="{A925C0F1-D8BA-403A-B452-8172E7D952DF}" srcOrd="0" destOrd="2" presId="urn:microsoft.com/office/officeart/2005/8/layout/chevron2"/>
    <dgm:cxn modelId="{2594A990-489B-41D6-A0BA-02153B428A2B}" type="presOf" srcId="{52E0AB83-176E-486F-AA3C-0B0108009E12}" destId="{F05A8915-3C06-432B-AC0F-5CEFF97B4497}" srcOrd="0" destOrd="0" presId="urn:microsoft.com/office/officeart/2005/8/layout/chevron2"/>
    <dgm:cxn modelId="{61E6A192-A5BB-41FD-BEB2-4FC30EA0E79A}" srcId="{433D45F0-F175-4918-972B-073FEE91A842}" destId="{B2B1398E-52D9-4D37-BF87-5DB7E30489A6}" srcOrd="1" destOrd="0" parTransId="{C2A127BB-A0CD-4E25-99F9-67202F2497D9}" sibTransId="{4B1C7AAD-463E-4843-B9A7-6CD213A846E5}"/>
    <dgm:cxn modelId="{C238EFB6-79E3-4657-8EC6-DB9124713898}" srcId="{E22328B9-A1DA-461A-B148-56754D4333B3}" destId="{7ECFFFFC-5A6F-49ED-A304-1FC1A05B9776}" srcOrd="0" destOrd="0" parTransId="{D92D8AF8-A0BB-4BF1-B113-4E2E60D7C46B}" sibTransId="{1EC25782-C3E9-49A5-B006-4B4EB2BA6D04}"/>
    <dgm:cxn modelId="{C43D0CBD-38D9-4E4F-9CE0-4C3C492C80BA}" srcId="{52E0AB83-176E-486F-AA3C-0B0108009E12}" destId="{ADF9F098-8BBC-4941-98AD-C600E18D452B}" srcOrd="2" destOrd="0" parTransId="{BF2AF344-19A0-417C-971C-12529FBA4694}" sibTransId="{21CFFDC1-62B1-48C7-815C-0E1856D341CF}"/>
    <dgm:cxn modelId="{835D07C8-E8AD-43C2-847C-67C6E88C35B0}" srcId="{7D7D40A0-A2AE-473B-A503-487AE3E2E191}" destId="{52E0AB83-176E-486F-AA3C-0B0108009E12}" srcOrd="0" destOrd="0" parTransId="{292D9370-4A46-4E17-A96D-7633BA78C65C}" sibTransId="{96225610-ABCE-4860-BF83-411C3E5F19E8}"/>
    <dgm:cxn modelId="{DDD79DCF-448C-45FC-B8E7-1AB37E8AE0BA}" srcId="{433D45F0-F175-4918-972B-073FEE91A842}" destId="{7D7D40A0-A2AE-473B-A503-487AE3E2E191}" srcOrd="0" destOrd="0" parTransId="{5AA26E3A-C484-4EE9-970D-A7883388E3D8}" sibTransId="{67625EE0-FD0B-4106-A56D-21B2EAC1A2AC}"/>
    <dgm:cxn modelId="{5EBD44D4-1DAE-4ABB-9AB9-00991D3E7A3A}" type="presOf" srcId="{7C20A075-BAD8-4885-919B-808DB86AE018}" destId="{F05A8915-3C06-432B-AC0F-5CEFF97B4497}" srcOrd="0" destOrd="1" presId="urn:microsoft.com/office/officeart/2005/8/layout/chevron2"/>
    <dgm:cxn modelId="{D35D46D6-6462-4891-B446-7846D506C2EF}" type="presOf" srcId="{B2B1398E-52D9-4D37-BF87-5DB7E30489A6}" destId="{456DF216-1978-4E84-AB38-02191EE024EF}" srcOrd="0" destOrd="0" presId="urn:microsoft.com/office/officeart/2005/8/layout/chevron2"/>
    <dgm:cxn modelId="{837AC7E0-4D1E-43F1-B820-41658955C4D9}" srcId="{52E0AB83-176E-486F-AA3C-0B0108009E12}" destId="{7C20A075-BAD8-4885-919B-808DB86AE018}" srcOrd="0" destOrd="0" parTransId="{C6B8CF41-B4BE-4CFC-BFAE-B5FE751B3FD7}" sibTransId="{C0996B25-F5BF-4C29-8B41-7E64B927F1D3}"/>
    <dgm:cxn modelId="{79DA2AE5-BAF3-43C0-9502-E391E1424E28}" type="presOf" srcId="{76DC84AD-C89A-4A91-87CF-EDFAD1A538B6}" destId="{A925C0F1-D8BA-403A-B452-8172E7D952DF}" srcOrd="0" destOrd="5" presId="urn:microsoft.com/office/officeart/2005/8/layout/chevron2"/>
    <dgm:cxn modelId="{3501B8EC-51B4-45A9-91F9-507FC23929A1}" type="presOf" srcId="{A4A7498D-216C-48CB-A483-00F0066B3081}" destId="{A925C0F1-D8BA-403A-B452-8172E7D952DF}" srcOrd="0" destOrd="0" presId="urn:microsoft.com/office/officeart/2005/8/layout/chevron2"/>
    <dgm:cxn modelId="{9B647A72-7186-48E8-855B-EE961B376055}" type="presParOf" srcId="{4B3B68E1-D04A-48F1-966A-D8882DF43D49}" destId="{B047D1C9-54D8-4C13-8AE1-4FAA65BC8382}" srcOrd="0" destOrd="0" presId="urn:microsoft.com/office/officeart/2005/8/layout/chevron2"/>
    <dgm:cxn modelId="{D6E524EF-354B-4F27-8847-A762CECCA48A}" type="presParOf" srcId="{B047D1C9-54D8-4C13-8AE1-4FAA65BC8382}" destId="{C5BD507B-2BBC-4F66-BA59-88A9763B1CD3}" srcOrd="0" destOrd="0" presId="urn:microsoft.com/office/officeart/2005/8/layout/chevron2"/>
    <dgm:cxn modelId="{925A0017-6FA5-463C-B646-DB936E16BDC9}" type="presParOf" srcId="{B047D1C9-54D8-4C13-8AE1-4FAA65BC8382}" destId="{F05A8915-3C06-432B-AC0F-5CEFF97B4497}" srcOrd="1" destOrd="0" presId="urn:microsoft.com/office/officeart/2005/8/layout/chevron2"/>
    <dgm:cxn modelId="{3450DA08-4811-4422-9C31-C8ACD6FD6DEE}" type="presParOf" srcId="{4B3B68E1-D04A-48F1-966A-D8882DF43D49}" destId="{29733E5D-03F8-424D-BB97-B2681CEA10AC}" srcOrd="1" destOrd="0" presId="urn:microsoft.com/office/officeart/2005/8/layout/chevron2"/>
    <dgm:cxn modelId="{00CEB980-A3CB-417D-B448-B557D724155A}" type="presParOf" srcId="{4B3B68E1-D04A-48F1-966A-D8882DF43D49}" destId="{22F4929B-AA0B-4CB4-B302-4A267676ECBE}" srcOrd="2" destOrd="0" presId="urn:microsoft.com/office/officeart/2005/8/layout/chevron2"/>
    <dgm:cxn modelId="{0BAE8092-91D2-4E9A-AE05-71B7A443C0E9}" type="presParOf" srcId="{22F4929B-AA0B-4CB4-B302-4A267676ECBE}" destId="{456DF216-1978-4E84-AB38-02191EE024EF}" srcOrd="0" destOrd="0" presId="urn:microsoft.com/office/officeart/2005/8/layout/chevron2"/>
    <dgm:cxn modelId="{DDEF3A50-AFFB-4C52-8082-233C020EE80D}" type="presParOf" srcId="{22F4929B-AA0B-4CB4-B302-4A267676ECBE}" destId="{A925C0F1-D8BA-403A-B452-8172E7D952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27C9-2C97-45A4-A6AF-F56133A5173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CDDCC-FEE2-4DC4-916F-F27CC2AEC1F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928D6-FD98-4776-BD17-B2E249DA818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most important factors a team should focus on to improve their likelihood of achieving a high win percentage?</a:t>
          </a:r>
        </a:p>
      </dsp:txBody>
      <dsp:txXfrm>
        <a:off x="1435590" y="531"/>
        <a:ext cx="9080009" cy="1242935"/>
      </dsp:txXfrm>
    </dsp:sp>
    <dsp:sp modelId="{FCE39190-9602-48F4-A7C9-DD8D032FD69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100BF-E37A-413B-9710-FAC2689FB05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BCB6D-B2CC-4D2F-9E86-091C188BDFF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we develop a regression model to predict the win percentage based on various performance factors?</a:t>
          </a:r>
        </a:p>
      </dsp:txBody>
      <dsp:txXfrm>
        <a:off x="1435590" y="1554201"/>
        <a:ext cx="9080009" cy="1242935"/>
      </dsp:txXfrm>
    </dsp:sp>
    <dsp:sp modelId="{B3192F6E-2774-40FD-B74D-C2E512B251C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6D3AA-1A32-4044-BF5F-210C0306BE4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8CD9-A3A1-4F68-9A1B-DC8AFFC56AE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performance statistics change across different divisions?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1E7C-C240-4330-8CD1-16FAE2CD05D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B80B6-540A-4891-854C-584199BE4A1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Address how teams can improve their performance</a:t>
          </a:r>
        </a:p>
      </dsp:txBody>
      <dsp:txXfrm>
        <a:off x="696297" y="538547"/>
        <a:ext cx="4171627" cy="2590157"/>
      </dsp:txXfrm>
    </dsp:sp>
    <dsp:sp modelId="{324AB165-71BF-44B7-8272-5AF838D602F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7DDAA-639A-471D-AC2B-553F60A1352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Present results back to Dakota Collegiate Rocket League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132E-74A8-4E81-8B96-3D91C9C66EE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13821-EFBE-4132-B367-A93DD06D8C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C3271-5670-492F-BB44-1A6282A7656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Population of Interest: </a:t>
          </a:r>
          <a:r>
            <a:rPr lang="en-US" sz="2100" kern="1200"/>
            <a:t>Teams from across the 5-divisions within the Dakota Collegiate Rocket League (43 total teams)</a:t>
          </a:r>
        </a:p>
      </dsp:txBody>
      <dsp:txXfrm>
        <a:off x="1435590" y="531"/>
        <a:ext cx="9080009" cy="1242935"/>
      </dsp:txXfrm>
    </dsp:sp>
    <dsp:sp modelId="{F32BA178-D01A-4822-8244-A05C311B3CE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E2ADB-7859-484E-96F5-CE5C3301B12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69775-4E5A-4BC2-8328-4C1FAA4770D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 Source: </a:t>
          </a:r>
          <a:r>
            <a:rPr lang="en-US" sz="2100" kern="1200" dirty="0"/>
            <a:t>Data was obtained from post-game statistics for league sanctioned matches only (all games where between two teams from within the same league and division)</a:t>
          </a:r>
        </a:p>
      </dsp:txBody>
      <dsp:txXfrm>
        <a:off x="1435590" y="1554201"/>
        <a:ext cx="9080009" cy="1242935"/>
      </dsp:txXfrm>
    </dsp:sp>
    <dsp:sp modelId="{381BAF06-C981-412F-B5F4-86CC207ECDE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997DF-ABB0-4000-B4E2-84015D2BA9F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D7998-2893-415C-A0BD-8ACDB07C5A9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Experimental Units: </a:t>
          </a:r>
          <a:r>
            <a:rPr lang="en-US" sz="2100" b="0" kern="1200" dirty="0"/>
            <a:t>An individual experimental unit was a single team</a:t>
          </a:r>
          <a:endParaRPr lang="en-US" sz="2100" b="1" kern="1200" dirty="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9E2B-E3A0-410A-88E4-469DAE10A400}">
      <dsp:nvSpPr>
        <dsp:cNvPr id="0" name=""/>
        <dsp:cNvSpPr/>
      </dsp:nvSpPr>
      <dsp:spPr>
        <a:xfrm>
          <a:off x="0" y="90143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Scatterplots:</a:t>
          </a:r>
        </a:p>
      </dsp:txBody>
      <dsp:txXfrm>
        <a:off x="27586" y="117729"/>
        <a:ext cx="10460428" cy="509938"/>
      </dsp:txXfrm>
    </dsp:sp>
    <dsp:sp modelId="{E9C87A7A-7D0F-4477-B563-23B83EC59074}">
      <dsp:nvSpPr>
        <dsp:cNvPr id="0" name=""/>
        <dsp:cNvSpPr/>
      </dsp:nvSpPr>
      <dsp:spPr>
        <a:xfrm>
          <a:off x="0" y="655253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Allows for visualization of relationship between two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Can help see distribution of data</a:t>
          </a:r>
        </a:p>
      </dsp:txBody>
      <dsp:txXfrm>
        <a:off x="0" y="655253"/>
        <a:ext cx="10515600" cy="618930"/>
      </dsp:txXfrm>
    </dsp:sp>
    <dsp:sp modelId="{F4613880-2400-4E29-A833-27A4B427D884}">
      <dsp:nvSpPr>
        <dsp:cNvPr id="0" name=""/>
        <dsp:cNvSpPr/>
      </dsp:nvSpPr>
      <dsp:spPr>
        <a:xfrm>
          <a:off x="0" y="127418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Correlation Matrix:</a:t>
          </a:r>
        </a:p>
      </dsp:txBody>
      <dsp:txXfrm>
        <a:off x="27586" y="1301770"/>
        <a:ext cx="10460428" cy="509938"/>
      </dsp:txXfrm>
    </dsp:sp>
    <dsp:sp modelId="{FE3D9B93-BFC0-423C-AA91-A029F01F98A2}">
      <dsp:nvSpPr>
        <dsp:cNvPr id="0" name=""/>
        <dsp:cNvSpPr/>
      </dsp:nvSpPr>
      <dsp:spPr>
        <a:xfrm>
          <a:off x="0" y="183929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Identifies potential multicollinearity between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Shows potential relationships between variables (both explanatory and response)</a:t>
          </a:r>
        </a:p>
      </dsp:txBody>
      <dsp:txXfrm>
        <a:off x="0" y="1839294"/>
        <a:ext cx="10515600" cy="618930"/>
      </dsp:txXfrm>
    </dsp:sp>
    <dsp:sp modelId="{687C35B9-E499-4C02-96C6-AF0994685667}">
      <dsp:nvSpPr>
        <dsp:cNvPr id="0" name=""/>
        <dsp:cNvSpPr/>
      </dsp:nvSpPr>
      <dsp:spPr>
        <a:xfrm>
          <a:off x="0" y="2458223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Residual Plots:</a:t>
          </a:r>
        </a:p>
      </dsp:txBody>
      <dsp:txXfrm>
        <a:off x="27586" y="2485809"/>
        <a:ext cx="10460428" cy="509938"/>
      </dsp:txXfrm>
    </dsp:sp>
    <dsp:sp modelId="{7F5059EE-1B4B-4C9B-B2FA-56720BFC3D4D}">
      <dsp:nvSpPr>
        <dsp:cNvPr id="0" name=""/>
        <dsp:cNvSpPr/>
      </dsp:nvSpPr>
      <dsp:spPr>
        <a:xfrm>
          <a:off x="0" y="3023334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Scatterplot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Histogram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QQ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Density Plot</a:t>
          </a:r>
        </a:p>
      </dsp:txBody>
      <dsp:txXfrm>
        <a:off x="0" y="3023334"/>
        <a:ext cx="10515600" cy="1237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507B-2BBC-4F66-BA59-88A9763B1CD3}">
      <dsp:nvSpPr>
        <dsp:cNvPr id="0" name=""/>
        <dsp:cNvSpPr/>
      </dsp:nvSpPr>
      <dsp:spPr>
        <a:xfrm rot="5400000">
          <a:off x="-319143" y="324511"/>
          <a:ext cx="2127620" cy="1489334"/>
        </a:xfrm>
        <a:prstGeom prst="chevron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Numerical Methods:</a:t>
          </a:r>
        </a:p>
      </dsp:txBody>
      <dsp:txXfrm rot="-5400000">
        <a:off x="0" y="750035"/>
        <a:ext cx="1489334" cy="638286"/>
      </dsp:txXfrm>
    </dsp:sp>
    <dsp:sp modelId="{F05A8915-3C06-432B-AC0F-5CEFF97B4497}">
      <dsp:nvSpPr>
        <dsp:cNvPr id="0" name=""/>
        <dsp:cNvSpPr/>
      </dsp:nvSpPr>
      <dsp:spPr>
        <a:xfrm rot="5400000">
          <a:off x="2692223" y="-1197520"/>
          <a:ext cx="1382953" cy="3788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Summary Statistics: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Median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IQR</a:t>
          </a:r>
        </a:p>
      </dsp:txBody>
      <dsp:txXfrm rot="-5400000">
        <a:off x="1489334" y="72879"/>
        <a:ext cx="3721221" cy="1247933"/>
      </dsp:txXfrm>
    </dsp:sp>
    <dsp:sp modelId="{456DF216-1978-4E84-AB38-02191EE024EF}">
      <dsp:nvSpPr>
        <dsp:cNvPr id="0" name=""/>
        <dsp:cNvSpPr/>
      </dsp:nvSpPr>
      <dsp:spPr>
        <a:xfrm rot="5400000">
          <a:off x="-319143" y="2165739"/>
          <a:ext cx="2127620" cy="1489334"/>
        </a:xfrm>
        <a:prstGeom prst="chevron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Inferential Methods:</a:t>
          </a:r>
        </a:p>
      </dsp:txBody>
      <dsp:txXfrm rot="-5400000">
        <a:off x="0" y="2591263"/>
        <a:ext cx="1489334" cy="638286"/>
      </dsp:txXfrm>
    </dsp:sp>
    <dsp:sp modelId="{A925C0F1-D8BA-403A-B452-8172E7D952DF}">
      <dsp:nvSpPr>
        <dsp:cNvPr id="0" name=""/>
        <dsp:cNvSpPr/>
      </dsp:nvSpPr>
      <dsp:spPr>
        <a:xfrm rot="5400000">
          <a:off x="2692223" y="643706"/>
          <a:ext cx="1382953" cy="37887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 Modeling</a:t>
          </a:r>
          <a:r>
            <a:rPr lang="en-US" sz="1050" kern="1200" dirty="0"/>
            <a:t>: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Simple Linear Regression:</a:t>
          </a:r>
        </a:p>
        <a:p>
          <a:pPr marL="171450" lvl="3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Examines relationship between each individual independent variable and the response</a:t>
          </a: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Multiple Linear Regression:</a:t>
          </a:r>
        </a:p>
        <a:p>
          <a:pPr marL="171450" lvl="3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 Prediction equation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 Hypothesis Testing</a:t>
          </a:r>
        </a:p>
      </dsp:txBody>
      <dsp:txXfrm rot="-5400000">
        <a:off x="1489334" y="1914105"/>
        <a:ext cx="3721221" cy="1247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02E5-154A-4509-B4D4-2CCFD94536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42AAB-6C74-48B6-A073-3BBA24F97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5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missing values = no dropped data. Multicollinearity = no inferences from prediction model (Can still use to predict)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8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= Significant. Improvement in key statistics. Reduce risk of overfitting. Cannot be used for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6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Residuals approx. normal. No need for transformation of response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variables with significant correlation. Defensive stats are better correlated. Teams focus on defense.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9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each plot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both types of regression and hypothesis testing for statistical significance. Also mention base model for simple </a:t>
            </a:r>
            <a:r>
              <a:rPr lang="en-US" dirty="0" err="1"/>
              <a:t>andmultiple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6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Caaden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to see some correlation. Will be addressed further later with computational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42AAB-6C74-48B6-A073-3BBA24F97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A110-2BC4-E389-1208-7B7B07370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A6FB-7DAD-B1E3-A9B5-6C11AF8D8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76F5-1783-0D2C-009E-768419CE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FBA3-2CE0-F0DE-36B9-9A8CC813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3867-6246-8445-8794-15F93025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1FF1-B69C-2ACC-790A-65099894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5F33-00CA-3481-B562-A5A2DB34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ED12-D0BB-D3ED-FB34-E5137A4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0C719-8E64-B9AA-D824-7175C105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AAF8-82DC-ED9D-432A-E466FA22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E25D3-B916-5D8F-6E55-AB8F00CC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9A004-B34C-4CCB-568C-6223E2D8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882B-BA4B-1D2F-0CC3-B1D57361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30CF-01A9-06AD-87A1-A776D6E8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9E5A-AF79-AA4B-6702-F3D9148E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BD4B-3BC0-B740-24B7-47FB25E5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8CA8-B4C3-5B01-52D3-10637D9E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2AFF-A3D2-5FF0-4BDE-8EEC3144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DFCB-779C-4134-31E1-F5EDBF2E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7520-2D4F-7615-81C1-A61DD648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0AA0-2244-F818-7504-CD96ECD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2A19-8ED5-F8EE-1095-D1839D46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D2882-74CB-F4AC-C171-76854DA4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4F6A-5221-2E5D-16DD-DE7557CC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2547-41C7-7CDC-75B7-EF7770AE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8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C410-431A-5DE7-0A4F-BEF9551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3712-3F95-6EEF-2185-4B761216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742E-B595-2055-F8A2-E241298A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CEE89-0355-3D72-D13B-97EA3E0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81100-F95E-7A29-CBCF-B45B17C2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1832-4533-A609-2F38-0FD9A4A7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FBE-7751-5677-6C89-707710F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980C-8CC3-F5AE-EC34-57543C52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C8A5-E88F-A9DF-67BA-0DE77706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A4323-7CD5-59BC-7AA9-D7C12F43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F1C20-6714-5A13-5EBB-05BC2984B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055DC-F661-3706-2FBE-E8D0DC2A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C224F-EFAA-37C6-8156-0EC62EC5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46D0E-BC33-9A4B-B9B2-3E14AC1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8FD-906C-0063-24EC-36E6B0AB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5359D-0C86-7B82-3D08-001517B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C51D-3EFF-0CF1-97F1-16F2EB48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C428E-DF1C-D633-49A3-9E524A4F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1C2C7-C30F-139D-6962-983A02CA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EA5B7-223E-45B5-1485-F9C39641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E9860-6792-7DEA-6941-8F083998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0410-8A81-6770-F4EF-356535DE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B05C-3630-2F11-D844-BB126908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8FFE-CD2A-0E6F-C340-F458E6CDA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837CC-62C4-CB33-982B-F089B1C9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CACB-5C3B-31BE-3B95-14A6EA35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9938-5ACC-466B-452B-BDA81EEC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E7E1-667D-4F8D-FC35-0633FC52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43B8-96D3-3D27-629B-4E8CB1B79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929F-463B-1050-F5D5-57473F4EC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1CAF-738A-B55B-4441-75AD7A19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0A39-D938-7B87-438D-06C0777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5C847-E367-578B-5FA7-3704F1E1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76197-C0E7-7BBE-B6CC-1F3122B2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8D04-2C6D-4C71-E76E-C3466657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8717-4CED-12F4-F592-4DE9C9184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D9998-6B80-430B-964A-EA0F5A94164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A853-A381-2D3B-4F67-1CA704C11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366E-7F28-B261-8735-90A96DDD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5A056-802C-4A0B-B089-523510BC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knod\Desktop\STAT%20461\Final%20Project\Final-Project-2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5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0847-A49E-CDBC-C089-50CE97819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Identifying Key Performance Factors in Rocket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CAD06-FBCA-F408-91C8-1423F48A2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Jacob Knodle and </a:t>
            </a:r>
            <a:r>
              <a:rPr lang="en-US" dirty="0" err="1"/>
              <a:t>Caaden</a:t>
            </a:r>
            <a:r>
              <a:rPr lang="en-US" dirty="0"/>
              <a:t> Rath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kota Collegiate Rocket League">
            <a:extLst>
              <a:ext uri="{FF2B5EF4-FFF2-40B4-BE49-F238E27FC236}">
                <a16:creationId xmlns:a16="http://schemas.microsoft.com/office/drawing/2014/main" id="{4EF5E730-2F35-3084-DF28-8E3E56EE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DB4B8-F8DD-98E2-7F3F-121E7664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Simple Linear Regression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8535DF5-662D-5A22-DFE0-64E8E4A3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60" y="2150937"/>
            <a:ext cx="5498041" cy="39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52B1B07-E4B9-E0EC-7380-CEE0E7CA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5422" y="2150936"/>
            <a:ext cx="5498042" cy="39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18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8F60-B590-3478-DC87-0F823DBF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 Cleaning and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E00-D6B6-218C-4AD6-B0E84417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4069551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Data Cleaning:</a:t>
            </a:r>
          </a:p>
          <a:p>
            <a:pPr lvl="1"/>
            <a:r>
              <a:rPr lang="en-US" sz="2000" dirty="0"/>
              <a:t>No missing values in the data</a:t>
            </a:r>
          </a:p>
          <a:p>
            <a:pPr lvl="1"/>
            <a:r>
              <a:rPr lang="en-US" sz="2000" dirty="0"/>
              <a:t>No data dropped</a:t>
            </a:r>
          </a:p>
          <a:p>
            <a:r>
              <a:rPr lang="en-US" sz="2000" dirty="0"/>
              <a:t>Multicollinearity:</a:t>
            </a:r>
          </a:p>
          <a:p>
            <a:pPr lvl="1"/>
            <a:r>
              <a:rPr lang="en-US" sz="2000" dirty="0"/>
              <a:t>Correlation matrix suggests Assists/Game may have problematic relationships</a:t>
            </a:r>
          </a:p>
          <a:p>
            <a:pPr lvl="2"/>
            <a:r>
              <a:rPr lang="en-US" dirty="0"/>
              <a:t>Assists/Game ~ Assists/Game = 0.88</a:t>
            </a:r>
          </a:p>
          <a:p>
            <a:pPr lvl="2"/>
            <a:r>
              <a:rPr lang="en-US" dirty="0"/>
              <a:t>Assists/Game ~ Goals/Game = 0.84</a:t>
            </a:r>
          </a:p>
          <a:p>
            <a:pPr lvl="2"/>
            <a:r>
              <a:rPr lang="en-US" dirty="0"/>
              <a:t>Assists/Game was dropped for inferences and kept for predictive model</a:t>
            </a:r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A graph of a game&#10;&#10;Description automatically generated with medium confidence">
            <a:extLst>
              <a:ext uri="{FF2B5EF4-FFF2-40B4-BE49-F238E27FC236}">
                <a16:creationId xmlns:a16="http://schemas.microsoft.com/office/drawing/2014/main" id="{D6FB7B52-3FB0-FF96-FF61-6EDB9A26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953982"/>
            <a:ext cx="4170530" cy="2981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23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5FB5-2EAB-CF91-4A39-51043DE3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Modeling (Full Prediction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45D57-9C4D-4F0C-E6EC-BCDC94C0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26360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45555-78CA-9D8B-E78D-E2128EC3DC1A}"/>
              </a:ext>
            </a:extLst>
          </p:cNvPr>
          <p:cNvSpPr txBox="1"/>
          <p:nvPr/>
        </p:nvSpPr>
        <p:spPr>
          <a:xfrm>
            <a:off x="344244" y="1690688"/>
            <a:ext cx="5383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R-Square and Adj. R-Square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p-value = 0.000 &lt;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starting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of overfitting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0356-F3E4-E542-751A-FECC85581B54}"/>
              </a:ext>
            </a:extLst>
          </p:cNvPr>
          <p:cNvSpPr/>
          <p:nvPr/>
        </p:nvSpPr>
        <p:spPr>
          <a:xfrm>
            <a:off x="8040191" y="5954359"/>
            <a:ext cx="562200" cy="150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ADA16-ADD8-DF32-C180-D331B8E7624C}"/>
              </a:ext>
            </a:extLst>
          </p:cNvPr>
          <p:cNvSpPr/>
          <p:nvPr/>
        </p:nvSpPr>
        <p:spPr>
          <a:xfrm>
            <a:off x="10823874" y="5965117"/>
            <a:ext cx="562200" cy="150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A10B0-967E-DEDF-1466-1DAF2379E337}"/>
              </a:ext>
            </a:extLst>
          </p:cNvPr>
          <p:cNvSpPr/>
          <p:nvPr/>
        </p:nvSpPr>
        <p:spPr>
          <a:xfrm>
            <a:off x="10206487" y="6137241"/>
            <a:ext cx="863131" cy="150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CDCABC-DEC1-A955-673D-CE2F6C79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1" y="3791747"/>
            <a:ext cx="3998331" cy="285595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7793-50EC-2242-7EFF-2A448A9D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Modelling (Stepwise Selection)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56335-E383-99FB-8DD2-41D9032B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41" y="1464777"/>
            <a:ext cx="10377318" cy="50280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889BB0-49BB-EBD2-720F-EA5D1FDF317B}"/>
              </a:ext>
            </a:extLst>
          </p:cNvPr>
          <p:cNvSpPr/>
          <p:nvPr/>
        </p:nvSpPr>
        <p:spPr>
          <a:xfrm>
            <a:off x="800327" y="5626250"/>
            <a:ext cx="619348" cy="247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22189E-F875-9AEE-D1D2-6649397C9E4B}"/>
              </a:ext>
            </a:extLst>
          </p:cNvPr>
          <p:cNvSpPr/>
          <p:nvPr/>
        </p:nvSpPr>
        <p:spPr>
          <a:xfrm>
            <a:off x="1013012" y="2927874"/>
            <a:ext cx="619348" cy="247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68BD1-171A-FA4B-7ECA-34835C5F4A43}"/>
              </a:ext>
            </a:extLst>
          </p:cNvPr>
          <p:cNvSpPr/>
          <p:nvPr/>
        </p:nvSpPr>
        <p:spPr>
          <a:xfrm>
            <a:off x="1601488" y="5680039"/>
            <a:ext cx="562200" cy="39803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2D1407-9A73-874D-89F2-6FA702EC3F9E}"/>
              </a:ext>
            </a:extLst>
          </p:cNvPr>
          <p:cNvSpPr/>
          <p:nvPr/>
        </p:nvSpPr>
        <p:spPr>
          <a:xfrm>
            <a:off x="2436828" y="5682409"/>
            <a:ext cx="562200" cy="150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D967F8-44E5-4002-C818-6B7416DADB22}"/>
              </a:ext>
            </a:extLst>
          </p:cNvPr>
          <p:cNvSpPr/>
          <p:nvPr/>
        </p:nvSpPr>
        <p:spPr>
          <a:xfrm>
            <a:off x="1419675" y="4517662"/>
            <a:ext cx="739864" cy="592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14C091-DD6D-2F98-FA65-D9F6EE36E6CA}"/>
              </a:ext>
            </a:extLst>
          </p:cNvPr>
          <p:cNvSpPr/>
          <p:nvPr/>
        </p:nvSpPr>
        <p:spPr>
          <a:xfrm>
            <a:off x="2246886" y="4521582"/>
            <a:ext cx="739864" cy="592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5D49FB-AF45-0D1D-1746-4F02EF2C214E}"/>
              </a:ext>
            </a:extLst>
          </p:cNvPr>
          <p:cNvSpPr/>
          <p:nvPr/>
        </p:nvSpPr>
        <p:spPr>
          <a:xfrm>
            <a:off x="7198324" y="4498878"/>
            <a:ext cx="739864" cy="592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F7037-48A9-C843-EB6E-22CC06B6AADB}"/>
              </a:ext>
            </a:extLst>
          </p:cNvPr>
          <p:cNvSpPr/>
          <p:nvPr/>
        </p:nvSpPr>
        <p:spPr>
          <a:xfrm>
            <a:off x="7287156" y="5696175"/>
            <a:ext cx="562200" cy="15060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53A2-6978-0284-6567-F24AB59F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Regression Modelling (Reduced Prediction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0A7FE-6C28-FD8B-8302-038AE9A5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352" y="1787509"/>
            <a:ext cx="6237643" cy="4258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D0A200-BDFE-F948-7BD4-222121A7EC37}"/>
              </a:ext>
            </a:extLst>
          </p:cNvPr>
          <p:cNvSpPr txBox="1"/>
          <p:nvPr/>
        </p:nvSpPr>
        <p:spPr>
          <a:xfrm>
            <a:off x="344244" y="1690688"/>
            <a:ext cx="5383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p-value = 0.000 &lt; 0.05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 in R-Square and Adj. R-Square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 in standard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 from full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the risk of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Inferences cannot be made on explanatory variables due to multicollinearity from Assists/Game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 still use to predict response variable (</a:t>
            </a:r>
            <a:r>
              <a:rPr lang="en-US" dirty="0" err="1"/>
              <a:t>WinPercent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80789-A772-15CE-E343-306E6374174E}"/>
              </a:ext>
            </a:extLst>
          </p:cNvPr>
          <p:cNvSpPr/>
          <p:nvPr/>
        </p:nvSpPr>
        <p:spPr>
          <a:xfrm>
            <a:off x="9641249" y="5764269"/>
            <a:ext cx="835439" cy="15014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5A763-E98C-896D-4870-09C477DBDA49}"/>
              </a:ext>
            </a:extLst>
          </p:cNvPr>
          <p:cNvSpPr/>
          <p:nvPr/>
        </p:nvSpPr>
        <p:spPr>
          <a:xfrm>
            <a:off x="7789752" y="5410830"/>
            <a:ext cx="835439" cy="15014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60AEB-F252-042C-4A9A-6DD01A6BBD1C}"/>
              </a:ext>
            </a:extLst>
          </p:cNvPr>
          <p:cNvSpPr/>
          <p:nvPr/>
        </p:nvSpPr>
        <p:spPr>
          <a:xfrm>
            <a:off x="10211939" y="5592374"/>
            <a:ext cx="835439" cy="150148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8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2B0E-351E-37C5-7350-9BF437EF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Residual Normality Assumption</a:t>
            </a:r>
          </a:p>
        </p:txBody>
      </p:sp>
      <p:sp>
        <p:nvSpPr>
          <p:cNvPr id="616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7EA17D23-7070-6503-66B7-6D3200E9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581" y="2447433"/>
            <a:ext cx="3758184" cy="268441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8FE63E-5270-56FD-73CD-145A3399141D}"/>
              </a:ext>
            </a:extLst>
          </p:cNvPr>
          <p:cNvSpPr txBox="1"/>
          <p:nvPr/>
        </p:nvSpPr>
        <p:spPr>
          <a:xfrm>
            <a:off x="2230365" y="5541451"/>
            <a:ext cx="7726671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lvl="1" indent="-285750">
              <a:buFont typeface="Arial" panose="020B0604020202020204" pitchFamily="34" charset="0"/>
              <a:buChar char="•"/>
              <a:defRPr/>
            </a:lvl2pPr>
          </a:lstStyle>
          <a:p>
            <a:r>
              <a:rPr lang="en-US" dirty="0"/>
              <a:t>Residuals follow an approximately normal distribution</a:t>
            </a:r>
          </a:p>
          <a:p>
            <a:r>
              <a:rPr lang="en-US" dirty="0"/>
              <a:t>No need for a transformation of the response variable (WinPercent)</a:t>
            </a:r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39A92217-2638-A202-2B6C-75FD95F8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793" y="2447433"/>
            <a:ext cx="3758184" cy="268441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AF5B196-0FFA-957E-669D-23873B0E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687" y="2447433"/>
            <a:ext cx="3758184" cy="268441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3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2810-342F-5A93-F0F1-96FE646D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4" y="365998"/>
            <a:ext cx="10515600" cy="1325563"/>
          </a:xfrm>
        </p:spPr>
        <p:txBody>
          <a:bodyPr/>
          <a:lstStyle/>
          <a:p>
            <a:r>
              <a:rPr lang="en-US" dirty="0"/>
              <a:t>Data Inferences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6AF6A-8E7B-09F6-BA53-373680F20E1A}"/>
              </a:ext>
            </a:extLst>
          </p:cNvPr>
          <p:cNvSpPr txBox="1"/>
          <p:nvPr/>
        </p:nvSpPr>
        <p:spPr>
          <a:xfrm>
            <a:off x="344244" y="1690688"/>
            <a:ext cx="76821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Linear Regression Models for each independent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hypothesis tests: p &lt; 0.05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Examine R-Squared and adj. R-Squared 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with p-value &lt; 0.05 in order of R-Squared relationship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Goals Against/Game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0.716)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Goals/Game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0.509)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Save Percentage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0.331)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Assists/Game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0.322)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Shots Against/Game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0.314)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Shots/Game </a:t>
            </a:r>
            <a:r>
              <a:rPr lang="en-US" b="1" dirty="0"/>
              <a:t>(R</a:t>
            </a:r>
            <a:r>
              <a:rPr lang="en-US" b="1" baseline="30000" dirty="0"/>
              <a:t>2</a:t>
            </a:r>
            <a:r>
              <a:rPr lang="en-US" b="1" dirty="0"/>
              <a:t> = 0.252)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Relevance: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defensive performance appears to have a greater correlation with win percentage than positive win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Teams should place a higher emphasis on defense and address on offensive efficiency as a secondary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13AF-6887-27D0-FC51-1509888D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037" y="316905"/>
            <a:ext cx="2729763" cy="62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9D2CD-A6EB-DA0C-EA7F-DB48EF20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818A-E17B-5624-91F8-0CC4427B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20" y="3104931"/>
            <a:ext cx="9849751" cy="30321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Small Sample Size (n = 43)</a:t>
            </a:r>
          </a:p>
          <a:p>
            <a:pPr lvl="1"/>
            <a:r>
              <a:rPr lang="en-US" dirty="0"/>
              <a:t>Divisional Separation</a:t>
            </a:r>
          </a:p>
          <a:p>
            <a:pPr lvl="2"/>
            <a:r>
              <a:rPr lang="en-US" sz="2400" dirty="0"/>
              <a:t>Playing against lower skilled opponents may lead to win percentage inflation</a:t>
            </a:r>
          </a:p>
          <a:p>
            <a:pPr lvl="1"/>
            <a:r>
              <a:rPr lang="en-US" dirty="0"/>
              <a:t>Multicollinearity Affecting Inferences</a:t>
            </a:r>
          </a:p>
          <a:p>
            <a:pPr lvl="2"/>
            <a:r>
              <a:rPr lang="en-US" sz="2400" dirty="0"/>
              <a:t>Addressed by removing Assists/Game statistic</a:t>
            </a:r>
          </a:p>
          <a:p>
            <a:pPr lvl="1"/>
            <a:r>
              <a:rPr lang="en-US" dirty="0"/>
              <a:t>Unrecorded Performance Statistics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81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6318-7A4E-60B5-88F7-512D658B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B314-79F6-F602-08F8-B013D5EB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000" b="1" dirty="0">
                <a:effectLst/>
              </a:rPr>
              <a:t>Articles:</a:t>
            </a:r>
          </a:p>
          <a:p>
            <a:pPr marL="457200" indent="-457200">
              <a:buNone/>
            </a:pPr>
            <a:r>
              <a:rPr lang="en-US" sz="2000" dirty="0">
                <a:effectLst/>
              </a:rPr>
              <a:t>Sherman, G. (2024, August 12). </a:t>
            </a:r>
            <a:r>
              <a:rPr lang="en-US" sz="2000" i="1" dirty="0">
                <a:effectLst/>
              </a:rPr>
              <a:t>Estimating win probabilities of Division I FBS football plays</a:t>
            </a:r>
            <a:r>
              <a:rPr lang="en-US" sz="2000" dirty="0">
                <a:effectLst/>
              </a:rPr>
              <a:t>. Sports Innovation Institute. https://blogs.iu.edu/iuindysii/2024/08/12/estimating-win-probabilities-of-division-i-fbs-football-plays/ </a:t>
            </a:r>
          </a:p>
          <a:p>
            <a:pPr marL="457200" indent="-457200">
              <a:buNone/>
            </a:pPr>
            <a:r>
              <a:rPr lang="en-US" sz="2000" dirty="0"/>
              <a:t>Rothman, S. (2024, January 31). A New Formula to Predict a Team’s Winning Percentage. Society for American Baseball Research. https://sabr.org/journal/article/a-new-formula-to-predict-a-teams-winning-percentage/ </a:t>
            </a:r>
          </a:p>
          <a:p>
            <a:pPr marL="457200" indent="-457200">
              <a:buNone/>
            </a:pPr>
            <a:r>
              <a:rPr lang="en-US" sz="2000" dirty="0"/>
              <a:t>Weiner, J. (2022, July 15). Predicting the outcome of NBA games with Machine Learning. Medium. https://towardsdatascience.com/predicting-the-outcome-of-nba-games-with-machine-learning-a810bb768f20 </a:t>
            </a:r>
          </a:p>
          <a:p>
            <a:pPr marL="457200" indent="-457200">
              <a:buNone/>
            </a:pPr>
            <a:endParaRPr lang="en-US" sz="2000" dirty="0"/>
          </a:p>
          <a:p>
            <a:pPr marL="457200" indent="-457200">
              <a:buNone/>
            </a:pPr>
            <a:r>
              <a:rPr lang="en-US" sz="2000" b="1" dirty="0"/>
              <a:t>Data:</a:t>
            </a:r>
          </a:p>
          <a:p>
            <a:pPr marL="457200" indent="-457200">
              <a:buNone/>
            </a:pPr>
            <a:r>
              <a:rPr lang="en-US" sz="2000" dirty="0"/>
              <a:t>Dakota Collegiate Rocket League. (n.d.). https://www.dakotacollegiaterocketleague.com/ </a:t>
            </a:r>
          </a:p>
        </p:txBody>
      </p:sp>
    </p:spTree>
    <p:extLst>
      <p:ext uri="{BB962C8B-B14F-4D97-AF65-F5344CB8AC3E}">
        <p14:creationId xmlns:p14="http://schemas.microsoft.com/office/powerpoint/2010/main" val="4286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3F431-EA61-1C74-733A-3AA6BDE1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 (R 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10945-0412-3407-5AE0-0688D2FF1A5D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Code was written in R using a R Markdown File and the RStudio IDE. It can be found at the following </a:t>
            </a:r>
            <a:r>
              <a:rPr lang="en-US" sz="2400" dirty="0">
                <a:hlinkClick r:id="rId2" action="ppaction://hlinkfile"/>
              </a:rPr>
              <a:t>Source Code</a:t>
            </a:r>
            <a:r>
              <a:rPr lang="en-US" sz="2400" dirty="0"/>
              <a:t> link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63D1-3059-7524-07C3-EBE41DA5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  <a:endParaRPr lang="en-US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050A4B5-2708-FE25-8923-5C1630BE9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23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29EB6-867C-C8E0-2374-A4527C3C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Motivation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9D1F0-6CAC-ACB0-297D-A759C5CD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848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03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18A4-9DC6-9138-3C58-7968FC62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48B94F-111D-DC4B-ECFE-7E709AC6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60847"/>
              </p:ext>
            </p:extLst>
          </p:nvPr>
        </p:nvGraphicFramePr>
        <p:xfrm>
          <a:off x="838200" y="157536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0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FE55-FE02-5F46-7E63-A44CDA38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and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5725-7C4D-399B-0BF1-EEBFD9AE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375"/>
          </a:xfrm>
        </p:spPr>
        <p:txBody>
          <a:bodyPr numCol="1"/>
          <a:lstStyle/>
          <a:p>
            <a:r>
              <a:rPr lang="en-US" b="1" dirty="0"/>
              <a:t>Response Variable: </a:t>
            </a:r>
            <a:r>
              <a:rPr lang="en-US" dirty="0"/>
              <a:t>Win Percentage (Quantitative)</a:t>
            </a:r>
          </a:p>
          <a:p>
            <a:r>
              <a:rPr lang="en-US" b="1" dirty="0"/>
              <a:t>Explanatory Variables: 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B8413-07B2-5A46-65B6-DF49103426FE}"/>
              </a:ext>
            </a:extLst>
          </p:cNvPr>
          <p:cNvSpPr txBox="1"/>
          <p:nvPr/>
        </p:nvSpPr>
        <p:spPr>
          <a:xfrm>
            <a:off x="1220038" y="2921000"/>
            <a:ext cx="525780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Quantitative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 Against/Game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Shots/Game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Shots Against/Game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Shooting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Assists/Game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Percentage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Demos/Game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Demos Against/Game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C2EF3-7ADB-22A8-961C-B9582FC82C5C}"/>
              </a:ext>
            </a:extLst>
          </p:cNvPr>
          <p:cNvSpPr txBox="1"/>
          <p:nvPr/>
        </p:nvSpPr>
        <p:spPr>
          <a:xfrm>
            <a:off x="6096000" y="2921000"/>
            <a:ext cx="5257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Ordinal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44351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3028-54D0-7A0A-E9C9-0B40E9E0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Methods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3DD753C-DEEA-42A2-89A9-7FBC5FD5F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707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6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898C5-D9D5-A9D4-001E-80932CC7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Numerical Methods and Inferential Methods</a:t>
            </a: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Multiple Linear Regression ...">
            <a:extLst>
              <a:ext uri="{FF2B5EF4-FFF2-40B4-BE49-F238E27FC236}">
                <a16:creationId xmlns:a16="http://schemas.microsoft.com/office/drawing/2014/main" id="{E221BBDF-8E76-7AFF-92DB-0311E7E3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913488"/>
            <a:ext cx="4397433" cy="185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mple Linear Regression ...">
            <a:extLst>
              <a:ext uri="{FF2B5EF4-FFF2-40B4-BE49-F238E27FC236}">
                <a16:creationId xmlns:a16="http://schemas.microsoft.com/office/drawing/2014/main" id="{7AE76DF9-9764-F597-8F9F-C45C4861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736513"/>
            <a:ext cx="4395569" cy="246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67F65088-9E7C-4A91-BE4F-D9D26659D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927135"/>
              </p:ext>
            </p:extLst>
          </p:nvPr>
        </p:nvGraphicFramePr>
        <p:xfrm>
          <a:off x="590719" y="2330505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196A37-0DE9-A4CE-9956-961FBA81586A}"/>
              </a:ext>
            </a:extLst>
          </p:cNvPr>
          <p:cNvSpPr txBox="1"/>
          <p:nvPr/>
        </p:nvSpPr>
        <p:spPr>
          <a:xfrm>
            <a:off x="2155371" y="5868955"/>
            <a:ext cx="348478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 and RStudio were used for graphical and numerical analysis</a:t>
            </a:r>
          </a:p>
        </p:txBody>
      </p:sp>
    </p:spTree>
    <p:extLst>
      <p:ext uri="{BB962C8B-B14F-4D97-AF65-F5344CB8AC3E}">
        <p14:creationId xmlns:p14="http://schemas.microsoft.com/office/powerpoint/2010/main" val="38452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D9B38-2825-CEDB-EC16-3209935D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Variable Distribution (</a:t>
            </a:r>
            <a:r>
              <a:rPr lang="en-US" sz="6600" dirty="0" err="1"/>
              <a:t>BoxPlot</a:t>
            </a:r>
            <a:r>
              <a:rPr lang="en-US" sz="6600" dirty="0"/>
              <a:t>)</a:t>
            </a:r>
          </a:p>
        </p:txBody>
      </p:sp>
      <p:sp>
        <p:nvSpPr>
          <p:cNvPr id="206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86CF3021-CE4B-9C21-9394-54071B7FD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0"/>
          <a:stretch/>
        </p:blipFill>
        <p:spPr bwMode="auto">
          <a:xfrm>
            <a:off x="190139" y="2078302"/>
            <a:ext cx="3199237" cy="30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C360F7-6211-CAE4-8841-3A95121C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9376" y="2078302"/>
            <a:ext cx="4261104" cy="30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63B2CCC-FD43-18B5-9219-38ACFEF1C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0480" y="2078302"/>
            <a:ext cx="4261104" cy="304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A1114-D39D-326C-4ED7-2D946E8946BD}"/>
              </a:ext>
            </a:extLst>
          </p:cNvPr>
          <p:cNvSpPr txBox="1"/>
          <p:nvPr/>
        </p:nvSpPr>
        <p:spPr>
          <a:xfrm>
            <a:off x="2282146" y="5353322"/>
            <a:ext cx="7623110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evidence of significant 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Largest outlier (Save Percentage) is still a realistic result</a:t>
            </a:r>
          </a:p>
        </p:txBody>
      </p:sp>
    </p:spTree>
    <p:extLst>
      <p:ext uri="{BB962C8B-B14F-4D97-AF65-F5344CB8AC3E}">
        <p14:creationId xmlns:p14="http://schemas.microsoft.com/office/powerpoint/2010/main" val="354772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6714F-60FB-227A-6AE0-83131E32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054" y="534313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Variable Distribution (Numerical)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9ADB4-F554-9BF7-680E-10ABFC7A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8036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ACD05-0472-CC7A-72F0-2AB5E393649A}"/>
              </a:ext>
            </a:extLst>
          </p:cNvPr>
          <p:cNvSpPr txBox="1"/>
          <p:nvPr/>
        </p:nvSpPr>
        <p:spPr>
          <a:xfrm>
            <a:off x="6132948" y="2700906"/>
            <a:ext cx="5779909" cy="34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Key Values: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Win Percentage Range:  (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21.4% - 82.8%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Large Range in Shots/Game:  (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3.6 – 10.3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Shooting Percentage Range:  (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19.6% - 42.1%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Save Percentage Range:  (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49.3% - 77.2%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5C56C100B0904CBA799775A7E63650" ma:contentTypeVersion="10" ma:contentTypeDescription="Create a new document." ma:contentTypeScope="" ma:versionID="e480a3362fe9e2f052241aaf4c4e6516">
  <xsd:schema xmlns:xsd="http://www.w3.org/2001/XMLSchema" xmlns:xs="http://www.w3.org/2001/XMLSchema" xmlns:p="http://schemas.microsoft.com/office/2006/metadata/properties" xmlns:ns3="21904f84-a7d9-4cea-b857-454ee5498693" targetNamespace="http://schemas.microsoft.com/office/2006/metadata/properties" ma:root="true" ma:fieldsID="87aa7c52f7471aa3fcaa108d2fa1076f" ns3:_="">
    <xsd:import namespace="21904f84-a7d9-4cea-b857-454ee549869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904f84-a7d9-4cea-b857-454ee549869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904f84-a7d9-4cea-b857-454ee5498693" xsi:nil="true"/>
  </documentManagement>
</p:properties>
</file>

<file path=customXml/itemProps1.xml><?xml version="1.0" encoding="utf-8"?>
<ds:datastoreItem xmlns:ds="http://schemas.openxmlformats.org/officeDocument/2006/customXml" ds:itemID="{072F78AE-B86E-4B2E-B15D-B7A851214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904f84-a7d9-4cea-b857-454ee5498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47D57A-5870-4299-9439-42AB19504F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4732B0-8FE3-4928-9C51-3E2316BF4258}">
  <ds:schemaRefs>
    <ds:schemaRef ds:uri="http://schemas.microsoft.com/office/2006/metadata/properties"/>
    <ds:schemaRef ds:uri="http://www.w3.org/XML/1998/namespace"/>
    <ds:schemaRef ds:uri="21904f84-a7d9-4cea-b857-454ee549869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ec37a091-b9a6-47e5-98d0-903d4a419203}" enabled="0" method="" siteId="{ec37a091-b9a6-47e5-98d0-903d4a41920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2616</TotalTime>
  <Words>993</Words>
  <Application>Microsoft Office PowerPoint</Application>
  <PresentationFormat>Widescreen</PresentationFormat>
  <Paragraphs>165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Identifying Key Performance Factors in Rocket League</vt:lpstr>
      <vt:lpstr>Research Questions</vt:lpstr>
      <vt:lpstr>Motivation</vt:lpstr>
      <vt:lpstr>Population Data</vt:lpstr>
      <vt:lpstr>Response and Explanatory Variables</vt:lpstr>
      <vt:lpstr>Graphical Methods</vt:lpstr>
      <vt:lpstr>Numerical Methods and Inferential Methods</vt:lpstr>
      <vt:lpstr>Variable Distribution (BoxPlot)</vt:lpstr>
      <vt:lpstr>Variable Distribution (Numerical)</vt:lpstr>
      <vt:lpstr>Simple Linear Regression</vt:lpstr>
      <vt:lpstr>Data Cleaning and Multicollinearity</vt:lpstr>
      <vt:lpstr>Regression Modeling (Full Prediction Model)</vt:lpstr>
      <vt:lpstr>Regression Modelling (Stepwise Selection)</vt:lpstr>
      <vt:lpstr>Regression Modelling (Reduced Prediction Model)</vt:lpstr>
      <vt:lpstr>Residual Normality Assumption</vt:lpstr>
      <vt:lpstr>Data Inferences</vt:lpstr>
      <vt:lpstr>Limitations</vt:lpstr>
      <vt:lpstr>References</vt:lpstr>
      <vt:lpstr>Appendix (R 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Knodle, Jacob</dc:creator>
  <cp:lastModifiedBy>Knodle, Jacob</cp:lastModifiedBy>
  <cp:revision>3</cp:revision>
  <dcterms:created xsi:type="dcterms:W3CDTF">2024-12-06T04:49:39Z</dcterms:created>
  <dcterms:modified xsi:type="dcterms:W3CDTF">2024-12-12T15:45:26Z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0x010100695C56C100B0904CBA799775A7E63650</vt:lpwstr>
  </property>
</Properties>
</file>