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
      <p:font typeface="Maven Pro Black"/>
      <p:bold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regular.fntdata"/><Relationship Id="rId21" Type="http://schemas.openxmlformats.org/officeDocument/2006/relationships/slide" Target="slides/slide16.xml"/><Relationship Id="rId43" Type="http://schemas.openxmlformats.org/officeDocument/2006/relationships/font" Target="fonts/MavenProBlack-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a56bff0e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a56bff0e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a56bff0e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a56bff0e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946af113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946af113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946af113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946af113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a56bff0e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a56bff0e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946af113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946af113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a56bff0e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56bff0e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a56bff0e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a56bff0e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a56bff0e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a56bff0e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a56bff0e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a56bff0e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56bff0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56bff0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a56bff0e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a56bff0e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6bd0557c9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bd0557c9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6bd0557c98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bd0557c98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a56bff0e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a56bff0e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a56bff0e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a56bff0e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6bd0557c98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bd0557c98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7a56bff0e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a56bff0e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a56bff0e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a56bff0e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6bd0557c9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bd0557c9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6bd0557c9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6bd0557c9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946af113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946af113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bd055818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bd055818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a52858d3a_0_2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a52858d3a_0_2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a56bff0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a56bff0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a52858d3a_0_2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a52858d3a_0_2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a56bff0e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a56bff0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7a56bff0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a56bff0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CPSC 481 Final Presentation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Wong, Frank Tat, Alexander Richard, Cam Chow, Jacob Krmpotic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42" name="Shape 342"/>
        <p:cNvGrpSpPr/>
        <p:nvPr/>
      </p:nvGrpSpPr>
      <p:grpSpPr>
        <a:xfrm>
          <a:off x="0" y="0"/>
          <a:ext cx="0" cy="0"/>
          <a:chOff x="0" y="0"/>
          <a:chExt cx="0" cy="0"/>
        </a:xfrm>
      </p:grpSpPr>
      <p:sp>
        <p:nvSpPr>
          <p:cNvPr id="343" name="Google Shape;343;p22"/>
          <p:cNvSpPr txBox="1"/>
          <p:nvPr/>
        </p:nvSpPr>
        <p:spPr>
          <a:xfrm>
            <a:off x="666750" y="1294375"/>
            <a:ext cx="4933800" cy="61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chemeClr val="lt2"/>
                </a:solidFill>
                <a:latin typeface="Maven Pro"/>
                <a:ea typeface="Maven Pro"/>
                <a:cs typeface="Maven Pro"/>
                <a:sym typeface="Maven Pro"/>
              </a:rPr>
              <a:t>Anyone with a home</a:t>
            </a:r>
            <a:endParaRPr b="1" sz="3600">
              <a:solidFill>
                <a:schemeClr val="lt2"/>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2"/>
              </a:solidFill>
              <a:latin typeface="Nunito"/>
              <a:ea typeface="Nunito"/>
              <a:cs typeface="Nunito"/>
              <a:sym typeface="Nunito"/>
            </a:endParaRPr>
          </a:p>
        </p:txBody>
      </p:sp>
      <p:sp>
        <p:nvSpPr>
          <p:cNvPr id="344" name="Google Shape;344;p22"/>
          <p:cNvSpPr txBox="1"/>
          <p:nvPr/>
        </p:nvSpPr>
        <p:spPr>
          <a:xfrm>
            <a:off x="666750" y="3221501"/>
            <a:ext cx="7483800" cy="9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Within the home, users will do normal, routine activities they would always do like turning on lights, turning on the TV, managing home temperature, etc.</a:t>
            </a:r>
            <a:endParaRPr sz="1800">
              <a:solidFill>
                <a:schemeClr val="lt1"/>
              </a:solidFill>
              <a:latin typeface="Nunito"/>
              <a:ea typeface="Nunito"/>
              <a:cs typeface="Nunito"/>
              <a:sym typeface="Nunito"/>
            </a:endParaRPr>
          </a:p>
        </p:txBody>
      </p:sp>
      <p:sp>
        <p:nvSpPr>
          <p:cNvPr id="345" name="Google Shape;345;p22"/>
          <p:cNvSpPr txBox="1"/>
          <p:nvPr/>
        </p:nvSpPr>
        <p:spPr>
          <a:xfrm>
            <a:off x="666750" y="1982050"/>
            <a:ext cx="7810500" cy="104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Nunito"/>
                <a:ea typeface="Nunito"/>
                <a:cs typeface="Nunito"/>
                <a:sym typeface="Nunito"/>
              </a:rPr>
              <a:t>P</a:t>
            </a:r>
            <a:r>
              <a:rPr lang="en" sz="1800">
                <a:solidFill>
                  <a:schemeClr val="lt1"/>
                </a:solidFill>
                <a:latin typeface="Nunito"/>
                <a:ea typeface="Nunito"/>
                <a:cs typeface="Nunito"/>
                <a:sym typeface="Nunito"/>
              </a:rPr>
              <a:t>eople who needs control of their home, who wants control of their home</a:t>
            </a:r>
            <a:endParaRPr sz="1800">
              <a:solidFill>
                <a:schemeClr val="lt1"/>
              </a:solidFill>
              <a:latin typeface="Nunito"/>
              <a:ea typeface="Nunito"/>
              <a:cs typeface="Nunito"/>
              <a:sym typeface="Nunito"/>
            </a:endParaRPr>
          </a:p>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The </a:t>
            </a:r>
            <a:r>
              <a:rPr b="1" lang="en" sz="1800">
                <a:solidFill>
                  <a:schemeClr val="lt1"/>
                </a:solidFill>
                <a:latin typeface="Nunito"/>
                <a:ea typeface="Nunito"/>
                <a:cs typeface="Nunito"/>
                <a:sym typeface="Nunito"/>
              </a:rPr>
              <a:t>homeowner</a:t>
            </a:r>
            <a:r>
              <a:rPr lang="en" sz="1800">
                <a:solidFill>
                  <a:schemeClr val="lt1"/>
                </a:solidFill>
                <a:latin typeface="Nunito"/>
                <a:ea typeface="Nunito"/>
                <a:cs typeface="Nunito"/>
                <a:sym typeface="Nunito"/>
              </a:rPr>
              <a:t> should have the most control.</a:t>
            </a:r>
            <a:endParaRPr sz="1800">
              <a:solidFill>
                <a:schemeClr val="lt1"/>
              </a:solidFill>
              <a:latin typeface="Nunito"/>
              <a:ea typeface="Nunito"/>
              <a:cs typeface="Nunito"/>
              <a:sym typeface="Nunito"/>
            </a:endParaRPr>
          </a:p>
          <a:p>
            <a:pPr indent="-342900" lvl="1" marL="914400" rtl="0" algn="l">
              <a:lnSpc>
                <a:spcPct val="115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Relatives/roommates  will have access as well.</a:t>
            </a:r>
            <a:endParaRPr sz="18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49" name="Shape 349"/>
        <p:cNvGrpSpPr/>
        <p:nvPr/>
      </p:nvGrpSpPr>
      <p:grpSpPr>
        <a:xfrm>
          <a:off x="0" y="0"/>
          <a:ext cx="0" cy="0"/>
          <a:chOff x="0" y="0"/>
          <a:chExt cx="0" cy="0"/>
        </a:xfrm>
      </p:grpSpPr>
      <p:sp>
        <p:nvSpPr>
          <p:cNvPr id="350" name="Google Shape;350;p23"/>
          <p:cNvSpPr txBox="1"/>
          <p:nvPr/>
        </p:nvSpPr>
        <p:spPr>
          <a:xfrm>
            <a:off x="666750" y="1268325"/>
            <a:ext cx="3642000" cy="6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600">
                <a:solidFill>
                  <a:schemeClr val="lt2"/>
                </a:solidFill>
                <a:latin typeface="Maven Pro"/>
                <a:ea typeface="Maven Pro"/>
                <a:cs typeface="Maven Pro"/>
                <a:sym typeface="Maven Pro"/>
              </a:rPr>
              <a:t>Companies</a:t>
            </a:r>
            <a:endParaRPr b="1" sz="3600">
              <a:solidFill>
                <a:schemeClr val="lt2"/>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2"/>
              </a:solidFill>
              <a:latin typeface="Nunito"/>
              <a:ea typeface="Nunito"/>
              <a:cs typeface="Nunito"/>
              <a:sym typeface="Nunito"/>
            </a:endParaRPr>
          </a:p>
        </p:txBody>
      </p:sp>
      <p:sp>
        <p:nvSpPr>
          <p:cNvPr id="351" name="Google Shape;351;p23"/>
          <p:cNvSpPr txBox="1"/>
          <p:nvPr/>
        </p:nvSpPr>
        <p:spPr>
          <a:xfrm>
            <a:off x="621300" y="2752375"/>
            <a:ext cx="69585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They </a:t>
            </a:r>
            <a:r>
              <a:rPr lang="en" sz="1600">
                <a:solidFill>
                  <a:schemeClr val="lt1"/>
                </a:solidFill>
                <a:latin typeface="Nunito"/>
                <a:ea typeface="Nunito"/>
                <a:cs typeface="Nunito"/>
                <a:sym typeface="Nunito"/>
              </a:rPr>
              <a:t>may want our app to be compatible with their devices.</a:t>
            </a:r>
            <a:endParaRPr sz="1600">
              <a:solidFill>
                <a:schemeClr val="lt1"/>
              </a:solidFill>
              <a:latin typeface="Nunito"/>
              <a:ea typeface="Nunito"/>
              <a:cs typeface="Nunito"/>
              <a:sym typeface="Nunito"/>
            </a:endParaRPr>
          </a:p>
        </p:txBody>
      </p:sp>
      <p:sp>
        <p:nvSpPr>
          <p:cNvPr id="352" name="Google Shape;352;p23"/>
          <p:cNvSpPr txBox="1"/>
          <p:nvPr/>
        </p:nvSpPr>
        <p:spPr>
          <a:xfrm>
            <a:off x="621300" y="1943325"/>
            <a:ext cx="7901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C</a:t>
            </a:r>
            <a:r>
              <a:rPr lang="en" sz="1800">
                <a:solidFill>
                  <a:schemeClr val="lt1"/>
                </a:solidFill>
                <a:latin typeface="Nunito"/>
                <a:ea typeface="Nunito"/>
                <a:cs typeface="Nunito"/>
                <a:sym typeface="Nunito"/>
              </a:rPr>
              <a:t>ompanies that both </a:t>
            </a:r>
            <a:r>
              <a:rPr lang="en" sz="1800" u="sng">
                <a:solidFill>
                  <a:schemeClr val="lt1"/>
                </a:solidFill>
                <a:latin typeface="Nunito"/>
                <a:ea typeface="Nunito"/>
                <a:cs typeface="Nunito"/>
                <a:sym typeface="Nunito"/>
              </a:rPr>
              <a:t>make and/or don’t make</a:t>
            </a:r>
            <a:r>
              <a:rPr lang="en" sz="1800">
                <a:solidFill>
                  <a:schemeClr val="lt1"/>
                </a:solidFill>
                <a:latin typeface="Nunito"/>
                <a:ea typeface="Nunito"/>
                <a:cs typeface="Nunito"/>
                <a:sym typeface="Nunito"/>
              </a:rPr>
              <a:t> smart devices</a:t>
            </a:r>
            <a:endParaRPr sz="1800">
              <a:solidFill>
                <a:schemeClr val="lt1"/>
              </a:solidFill>
              <a:latin typeface="Nunito"/>
              <a:ea typeface="Nunito"/>
              <a:cs typeface="Nunito"/>
              <a:sym typeface="Nunito"/>
            </a:endParaRPr>
          </a:p>
          <a:p>
            <a:pPr indent="-330200" lvl="0" marL="457200" rtl="0" algn="l">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Doors, cameras, phones, lights, outlets, appliances, etc.</a:t>
            </a:r>
            <a:endParaRPr sz="1600">
              <a:solidFill>
                <a:schemeClr val="lt1"/>
              </a:solidFill>
              <a:latin typeface="Nunito"/>
              <a:ea typeface="Nunito"/>
              <a:cs typeface="Nunito"/>
              <a:sym typeface="Nunito"/>
            </a:endParaRPr>
          </a:p>
        </p:txBody>
      </p:sp>
      <p:cxnSp>
        <p:nvCxnSpPr>
          <p:cNvPr id="353" name="Google Shape;353;p23"/>
          <p:cNvCxnSpPr/>
          <p:nvPr/>
        </p:nvCxnSpPr>
        <p:spPr>
          <a:xfrm>
            <a:off x="464250" y="2685350"/>
            <a:ext cx="8215500" cy="0"/>
          </a:xfrm>
          <a:prstGeom prst="straightConnector1">
            <a:avLst/>
          </a:prstGeom>
          <a:noFill/>
          <a:ln cap="flat" cmpd="sng" w="9525">
            <a:solidFill>
              <a:schemeClr val="accent3"/>
            </a:solidFill>
            <a:prstDash val="solid"/>
            <a:round/>
            <a:headEnd len="med" w="med" type="none"/>
            <a:tailEnd len="med" w="med" type="none"/>
          </a:ln>
        </p:spPr>
      </p:cxnSp>
      <p:sp>
        <p:nvSpPr>
          <p:cNvPr id="354" name="Google Shape;354;p23"/>
          <p:cNvSpPr txBox="1"/>
          <p:nvPr/>
        </p:nvSpPr>
        <p:spPr>
          <a:xfrm>
            <a:off x="666750" y="4245025"/>
            <a:ext cx="55155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Nunito"/>
                <a:ea typeface="Nunito"/>
                <a:cs typeface="Nunito"/>
                <a:sym typeface="Nunito"/>
              </a:rPr>
              <a:t>We still envisioned being able to integrate non-smart devices into our app...</a:t>
            </a:r>
            <a:endParaRPr sz="1200">
              <a:solidFill>
                <a:schemeClr val="lt1"/>
              </a:solidFill>
              <a:latin typeface="Nunito"/>
              <a:ea typeface="Nunito"/>
              <a:cs typeface="Nunito"/>
              <a:sym typeface="Nunito"/>
            </a:endParaRPr>
          </a:p>
        </p:txBody>
      </p:sp>
      <p:sp>
        <p:nvSpPr>
          <p:cNvPr id="355" name="Google Shape;355;p23"/>
          <p:cNvSpPr txBox="1"/>
          <p:nvPr/>
        </p:nvSpPr>
        <p:spPr>
          <a:xfrm>
            <a:off x="621300" y="3246850"/>
            <a:ext cx="69585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They are impacted by seeing an application that supports smart devices and may pursue it themselves.</a:t>
            </a:r>
            <a:endParaRPr sz="1600">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59" name="Shape 359"/>
        <p:cNvGrpSpPr/>
        <p:nvPr/>
      </p:nvGrpSpPr>
      <p:grpSpPr>
        <a:xfrm>
          <a:off x="0" y="0"/>
          <a:ext cx="0" cy="0"/>
          <a:chOff x="0" y="0"/>
          <a:chExt cx="0" cy="0"/>
        </a:xfrm>
      </p:grpSpPr>
      <p:sp>
        <p:nvSpPr>
          <p:cNvPr id="360" name="Google Shape;360;p24"/>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Research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64" name="Shape 364"/>
        <p:cNvGrpSpPr/>
        <p:nvPr/>
      </p:nvGrpSpPr>
      <p:grpSpPr>
        <a:xfrm>
          <a:off x="0" y="0"/>
          <a:ext cx="0" cy="0"/>
          <a:chOff x="0" y="0"/>
          <a:chExt cx="0" cy="0"/>
        </a:xfrm>
      </p:grpSpPr>
      <p:sp>
        <p:nvSpPr>
          <p:cNvPr id="365" name="Google Shape;365;p25"/>
          <p:cNvSpPr txBox="1"/>
          <p:nvPr>
            <p:ph type="title"/>
          </p:nvPr>
        </p:nvSpPr>
        <p:spPr>
          <a:xfrm>
            <a:off x="497375" y="1061600"/>
            <a:ext cx="4800600" cy="8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Methods of Research</a:t>
            </a:r>
            <a:endParaRPr>
              <a:solidFill>
                <a:schemeClr val="accent4"/>
              </a:solidFill>
            </a:endParaRPr>
          </a:p>
        </p:txBody>
      </p:sp>
      <p:sp>
        <p:nvSpPr>
          <p:cNvPr id="366" name="Google Shape;366;p25"/>
          <p:cNvSpPr txBox="1"/>
          <p:nvPr/>
        </p:nvSpPr>
        <p:spPr>
          <a:xfrm>
            <a:off x="497375" y="1988325"/>
            <a:ext cx="72192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Nunito"/>
                <a:ea typeface="Nunito"/>
                <a:cs typeface="Nunito"/>
                <a:sym typeface="Nunito"/>
              </a:rPr>
              <a:t>Shadowing</a:t>
            </a:r>
            <a:r>
              <a:rPr lang="en" sz="1600">
                <a:solidFill>
                  <a:schemeClr val="lt1"/>
                </a:solidFill>
                <a:latin typeface="Nunito"/>
                <a:ea typeface="Nunito"/>
                <a:cs typeface="Nunito"/>
                <a:sym typeface="Nunito"/>
              </a:rPr>
              <a:t> - Google Home’s UI is minimalistic but hard to use and prone to user errors, it had very minimal device compatibility for complex devices so other device specific apps are needed.</a:t>
            </a:r>
            <a:endParaRPr sz="1600">
              <a:solidFill>
                <a:schemeClr val="lt1"/>
              </a:solidFill>
              <a:latin typeface="Nunito"/>
              <a:ea typeface="Nunito"/>
              <a:cs typeface="Nunito"/>
              <a:sym typeface="Nunito"/>
            </a:endParaRPr>
          </a:p>
        </p:txBody>
      </p:sp>
      <p:sp>
        <p:nvSpPr>
          <p:cNvPr id="367" name="Google Shape;367;p25"/>
          <p:cNvSpPr txBox="1"/>
          <p:nvPr/>
        </p:nvSpPr>
        <p:spPr>
          <a:xfrm>
            <a:off x="497375" y="2952625"/>
            <a:ext cx="72192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Nunito"/>
                <a:ea typeface="Nunito"/>
                <a:cs typeface="Nunito"/>
                <a:sym typeface="Nunito"/>
              </a:rPr>
              <a:t>Extreme User Interview</a:t>
            </a:r>
            <a:r>
              <a:rPr lang="en" sz="1600">
                <a:solidFill>
                  <a:schemeClr val="lt1"/>
                </a:solidFill>
                <a:latin typeface="Nunito"/>
                <a:ea typeface="Nunito"/>
                <a:cs typeface="Nunito"/>
                <a:sym typeface="Nunito"/>
              </a:rPr>
              <a:t> - people prefer voice recognition or perform the action in real life. App isn’t valuable</a:t>
            </a:r>
            <a:endParaRPr sz="1600">
              <a:solidFill>
                <a:schemeClr val="lt1"/>
              </a:solidFill>
              <a:latin typeface="Nunito"/>
              <a:ea typeface="Nunito"/>
              <a:cs typeface="Nunito"/>
              <a:sym typeface="Nunito"/>
            </a:endParaRPr>
          </a:p>
        </p:txBody>
      </p:sp>
      <p:sp>
        <p:nvSpPr>
          <p:cNvPr id="368" name="Google Shape;368;p25"/>
          <p:cNvSpPr txBox="1"/>
          <p:nvPr/>
        </p:nvSpPr>
        <p:spPr>
          <a:xfrm>
            <a:off x="487550" y="3803850"/>
            <a:ext cx="7219200" cy="9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Nunito"/>
                <a:ea typeface="Nunito"/>
                <a:cs typeface="Nunito"/>
                <a:sym typeface="Nunito"/>
              </a:rPr>
              <a:t>Questionnaire</a:t>
            </a:r>
            <a:r>
              <a:rPr lang="en" sz="2000">
                <a:solidFill>
                  <a:schemeClr val="lt1"/>
                </a:solidFill>
                <a:latin typeface="Nunito"/>
                <a:ea typeface="Nunito"/>
                <a:cs typeface="Nunito"/>
                <a:sym typeface="Nunito"/>
              </a:rPr>
              <a:t> </a:t>
            </a:r>
            <a:r>
              <a:rPr lang="en" sz="1600">
                <a:solidFill>
                  <a:schemeClr val="lt1"/>
                </a:solidFill>
                <a:latin typeface="Nunito"/>
                <a:ea typeface="Nunito"/>
                <a:cs typeface="Nunito"/>
                <a:sym typeface="Nunito"/>
              </a:rPr>
              <a:t>- People don’t like that they can’t see the state of apps from the main screen when using Google Home and some people like the minimalistic design while others wish there was more to it.</a:t>
            </a:r>
            <a:endParaRPr sz="16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72" name="Shape 372"/>
        <p:cNvGrpSpPr/>
        <p:nvPr/>
      </p:nvGrpSpPr>
      <p:grpSpPr>
        <a:xfrm>
          <a:off x="0" y="0"/>
          <a:ext cx="0" cy="0"/>
          <a:chOff x="0" y="0"/>
          <a:chExt cx="0" cy="0"/>
        </a:xfrm>
      </p:grpSpPr>
      <p:sp>
        <p:nvSpPr>
          <p:cNvPr id="373" name="Google Shape;373;p26"/>
          <p:cNvSpPr txBox="1"/>
          <p:nvPr>
            <p:ph type="title"/>
          </p:nvPr>
        </p:nvSpPr>
        <p:spPr>
          <a:xfrm>
            <a:off x="497375" y="1061600"/>
            <a:ext cx="4800600" cy="8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What we discovered</a:t>
            </a:r>
            <a:endParaRPr>
              <a:solidFill>
                <a:schemeClr val="accent4"/>
              </a:solidFill>
            </a:endParaRPr>
          </a:p>
        </p:txBody>
      </p:sp>
      <p:sp>
        <p:nvSpPr>
          <p:cNvPr id="374" name="Google Shape;374;p26"/>
          <p:cNvSpPr txBox="1"/>
          <p:nvPr/>
        </p:nvSpPr>
        <p:spPr>
          <a:xfrm>
            <a:off x="497375" y="1923450"/>
            <a:ext cx="5813100" cy="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People want a simple </a:t>
            </a:r>
            <a:r>
              <a:rPr lang="en" sz="1600">
                <a:solidFill>
                  <a:srgbClr val="FFFFFF"/>
                </a:solidFill>
                <a:latin typeface="Roboto"/>
                <a:ea typeface="Roboto"/>
                <a:cs typeface="Roboto"/>
                <a:sym typeface="Roboto"/>
              </a:rPr>
              <a:t>convenient, and </a:t>
            </a:r>
            <a:r>
              <a:rPr lang="en" sz="1600">
                <a:solidFill>
                  <a:srgbClr val="FFFFFF"/>
                </a:solidFill>
                <a:latin typeface="Roboto"/>
                <a:ea typeface="Roboto"/>
                <a:cs typeface="Roboto"/>
                <a:sym typeface="Roboto"/>
              </a:rPr>
              <a:t>flexible option to control their smart devices.</a:t>
            </a:r>
            <a:endParaRPr sz="1600">
              <a:solidFill>
                <a:srgbClr val="FFFFFF"/>
              </a:solidFill>
              <a:latin typeface="Roboto"/>
              <a:ea typeface="Roboto"/>
              <a:cs typeface="Roboto"/>
              <a:sym typeface="Roboto"/>
            </a:endParaRPr>
          </a:p>
        </p:txBody>
      </p:sp>
      <p:sp>
        <p:nvSpPr>
          <p:cNvPr id="375" name="Google Shape;375;p26"/>
          <p:cNvSpPr txBox="1"/>
          <p:nvPr/>
        </p:nvSpPr>
        <p:spPr>
          <a:xfrm>
            <a:off x="497375" y="2908025"/>
            <a:ext cx="5813100" cy="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App’s use is not rigorous; it is a second option, but still consistently works.</a:t>
            </a:r>
            <a:endParaRPr sz="1600">
              <a:solidFill>
                <a:srgbClr val="FFFFFF"/>
              </a:solidFill>
              <a:latin typeface="Roboto"/>
              <a:ea typeface="Roboto"/>
              <a:cs typeface="Roboto"/>
              <a:sym typeface="Roboto"/>
            </a:endParaRPr>
          </a:p>
        </p:txBody>
      </p:sp>
      <p:sp>
        <p:nvSpPr>
          <p:cNvPr id="376" name="Google Shape;376;p26"/>
          <p:cNvSpPr txBox="1"/>
          <p:nvPr/>
        </p:nvSpPr>
        <p:spPr>
          <a:xfrm>
            <a:off x="536700" y="3781200"/>
            <a:ext cx="24240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Issues with convenience</a:t>
            </a:r>
            <a:endParaRPr sz="16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80" name="Shape 380"/>
        <p:cNvGrpSpPr/>
        <p:nvPr/>
      </p:nvGrpSpPr>
      <p:grpSpPr>
        <a:xfrm>
          <a:off x="0" y="0"/>
          <a:ext cx="0" cy="0"/>
          <a:chOff x="0" y="0"/>
          <a:chExt cx="0" cy="0"/>
        </a:xfrm>
      </p:grpSpPr>
      <p:sp>
        <p:nvSpPr>
          <p:cNvPr id="381" name="Google Shape;381;p27"/>
          <p:cNvSpPr txBox="1"/>
          <p:nvPr>
            <p:ph type="title"/>
          </p:nvPr>
        </p:nvSpPr>
        <p:spPr>
          <a:xfrm>
            <a:off x="824000" y="1613825"/>
            <a:ext cx="62193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Ideas and Decisions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85" name="Shape 385"/>
        <p:cNvGrpSpPr/>
        <p:nvPr/>
      </p:nvGrpSpPr>
      <p:grpSpPr>
        <a:xfrm>
          <a:off x="0" y="0"/>
          <a:ext cx="0" cy="0"/>
          <a:chOff x="0" y="0"/>
          <a:chExt cx="0" cy="0"/>
        </a:xfrm>
      </p:grpSpPr>
      <p:sp>
        <p:nvSpPr>
          <p:cNvPr id="386" name="Google Shape;386;p28"/>
          <p:cNvSpPr txBox="1"/>
          <p:nvPr>
            <p:ph type="title"/>
          </p:nvPr>
        </p:nvSpPr>
        <p:spPr>
          <a:xfrm>
            <a:off x="497375" y="1061600"/>
            <a:ext cx="6860100" cy="8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Should-Haves vs Could-Haves</a:t>
            </a:r>
            <a:endParaRPr>
              <a:solidFill>
                <a:schemeClr val="accent4"/>
              </a:solidFill>
            </a:endParaRPr>
          </a:p>
        </p:txBody>
      </p:sp>
      <p:sp>
        <p:nvSpPr>
          <p:cNvPr id="387" name="Google Shape;387;p28"/>
          <p:cNvSpPr txBox="1"/>
          <p:nvPr/>
        </p:nvSpPr>
        <p:spPr>
          <a:xfrm>
            <a:off x="497375" y="1862900"/>
            <a:ext cx="7996500" cy="15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Nunito"/>
                <a:ea typeface="Nunito"/>
                <a:cs typeface="Nunito"/>
                <a:sym typeface="Nunito"/>
              </a:rPr>
              <a:t>Should-Haves</a:t>
            </a:r>
            <a:endParaRPr sz="16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Floor plan, top-down view of home</a:t>
            </a:r>
            <a:endParaRPr sz="15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Devices tab for advanced/technical users</a:t>
            </a:r>
            <a:endParaRPr sz="1500">
              <a:solidFill>
                <a:srgbClr val="FFFFFF"/>
              </a:solidFill>
              <a:latin typeface="Roboto"/>
              <a:ea typeface="Roboto"/>
              <a:cs typeface="Roboto"/>
              <a:sym typeface="Roboto"/>
            </a:endParaRPr>
          </a:p>
          <a:p>
            <a:pPr indent="-323850" lvl="0" marL="4572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Options for primary users and users with special conditions (elderly homeowners)</a:t>
            </a:r>
            <a:endParaRPr sz="1500">
              <a:solidFill>
                <a:schemeClr val="lt1"/>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Minimalism</a:t>
            </a:r>
            <a:endParaRPr sz="15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
        <p:nvSpPr>
          <p:cNvPr id="388" name="Google Shape;388;p28"/>
          <p:cNvSpPr txBox="1"/>
          <p:nvPr/>
        </p:nvSpPr>
        <p:spPr>
          <a:xfrm>
            <a:off x="497375" y="3400875"/>
            <a:ext cx="7160400" cy="11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Nunito"/>
                <a:ea typeface="Nunito"/>
                <a:cs typeface="Nunito"/>
                <a:sym typeface="Nunito"/>
              </a:rPr>
              <a:t>Could-Haves</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More specifics of your home statistics (special cases, e.g. solar panels)</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Specific customization of devices</a:t>
            </a:r>
            <a:endParaRPr sz="16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92" name="Shape 392"/>
        <p:cNvGrpSpPr/>
        <p:nvPr/>
      </p:nvGrpSpPr>
      <p:grpSpPr>
        <a:xfrm>
          <a:off x="0" y="0"/>
          <a:ext cx="0" cy="0"/>
          <a:chOff x="0" y="0"/>
          <a:chExt cx="0" cy="0"/>
        </a:xfrm>
      </p:grpSpPr>
      <p:sp>
        <p:nvSpPr>
          <p:cNvPr id="393" name="Google Shape;393;p29"/>
          <p:cNvSpPr txBox="1"/>
          <p:nvPr>
            <p:ph type="title"/>
          </p:nvPr>
        </p:nvSpPr>
        <p:spPr>
          <a:xfrm>
            <a:off x="1762650" y="430000"/>
            <a:ext cx="5618700" cy="89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4"/>
                </a:solidFill>
              </a:rPr>
              <a:t>Finalized Design Ideas</a:t>
            </a:r>
            <a:endParaRPr sz="3600">
              <a:solidFill>
                <a:schemeClr val="accent4"/>
              </a:solidFill>
            </a:endParaRPr>
          </a:p>
        </p:txBody>
      </p:sp>
      <p:sp>
        <p:nvSpPr>
          <p:cNvPr id="394" name="Google Shape;394;p29"/>
          <p:cNvSpPr txBox="1"/>
          <p:nvPr/>
        </p:nvSpPr>
        <p:spPr>
          <a:xfrm>
            <a:off x="456100" y="1456450"/>
            <a:ext cx="7697100" cy="26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Minimalistic Design - Minimal details on the floor plan with enough detail to distinguish rooms and maximize clarity</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1600">
                <a:solidFill>
                  <a:srgbClr val="FFFFFF"/>
                </a:solidFill>
                <a:latin typeface="Roboto"/>
                <a:ea typeface="Roboto"/>
                <a:cs typeface="Roboto"/>
                <a:sym typeface="Roboto"/>
              </a:rPr>
              <a:t>Functional</a:t>
            </a:r>
            <a:r>
              <a:rPr lang="en" sz="1600">
                <a:solidFill>
                  <a:srgbClr val="FFFFFF"/>
                </a:solidFill>
                <a:latin typeface="Roboto"/>
                <a:ea typeface="Roboto"/>
                <a:cs typeface="Roboto"/>
                <a:sym typeface="Roboto"/>
              </a:rPr>
              <a:t> Format - Web based design and a centralized console for use with a mobile app to be deployed in the future</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1600">
                <a:solidFill>
                  <a:srgbClr val="FFFFFF"/>
                </a:solidFill>
                <a:latin typeface="Roboto"/>
                <a:ea typeface="Roboto"/>
                <a:cs typeface="Roboto"/>
                <a:sym typeface="Roboto"/>
              </a:rPr>
              <a:t>Expanding Functionality - Displays only the minimal details but allows for more complex functionality when needed</a:t>
            </a:r>
            <a:endParaRPr sz="16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98" name="Shape 398"/>
        <p:cNvGrpSpPr/>
        <p:nvPr/>
      </p:nvGrpSpPr>
      <p:grpSpPr>
        <a:xfrm>
          <a:off x="0" y="0"/>
          <a:ext cx="0" cy="0"/>
          <a:chOff x="0" y="0"/>
          <a:chExt cx="0" cy="0"/>
        </a:xfrm>
      </p:grpSpPr>
      <p:sp>
        <p:nvSpPr>
          <p:cNvPr id="399" name="Google Shape;399;p30"/>
          <p:cNvSpPr txBox="1"/>
          <p:nvPr>
            <p:ph type="title"/>
          </p:nvPr>
        </p:nvSpPr>
        <p:spPr>
          <a:xfrm>
            <a:off x="824000" y="1613825"/>
            <a:ext cx="62193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Justification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03" name="Shape 403"/>
        <p:cNvGrpSpPr/>
        <p:nvPr/>
      </p:nvGrpSpPr>
      <p:grpSpPr>
        <a:xfrm>
          <a:off x="0" y="0"/>
          <a:ext cx="0" cy="0"/>
          <a:chOff x="0" y="0"/>
          <a:chExt cx="0" cy="0"/>
        </a:xfrm>
      </p:grpSpPr>
      <p:sp>
        <p:nvSpPr>
          <p:cNvPr id="404" name="Google Shape;404;p31"/>
          <p:cNvSpPr txBox="1"/>
          <p:nvPr/>
        </p:nvSpPr>
        <p:spPr>
          <a:xfrm>
            <a:off x="574475" y="1529125"/>
            <a:ext cx="8088000" cy="9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4"/>
                </a:solidFill>
                <a:latin typeface="Maven Pro Black"/>
                <a:ea typeface="Maven Pro Black"/>
                <a:cs typeface="Maven Pro Black"/>
                <a:sym typeface="Maven Pro Black"/>
              </a:rPr>
              <a:t>Catering to Users</a:t>
            </a:r>
            <a:endParaRPr sz="4800">
              <a:solidFill>
                <a:schemeClr val="accent4"/>
              </a:solidFill>
              <a:latin typeface="Maven Pro Black"/>
              <a:ea typeface="Maven Pro Black"/>
              <a:cs typeface="Maven Pro Black"/>
              <a:sym typeface="Maven Pro Black"/>
            </a:endParaRPr>
          </a:p>
        </p:txBody>
      </p:sp>
      <p:sp>
        <p:nvSpPr>
          <p:cNvPr id="405" name="Google Shape;405;p31"/>
          <p:cNvSpPr txBox="1"/>
          <p:nvPr/>
        </p:nvSpPr>
        <p:spPr>
          <a:xfrm>
            <a:off x="574475" y="2396925"/>
            <a:ext cx="49809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Maven Pro"/>
                <a:ea typeface="Maven Pro"/>
                <a:cs typeface="Maven Pro"/>
                <a:sym typeface="Maven Pro"/>
              </a:rPr>
              <a:t>Convenience, Familiarity</a:t>
            </a:r>
            <a:endParaRPr b="1" sz="2400">
              <a:solidFill>
                <a:schemeClr val="accent2"/>
              </a:solidFill>
              <a:latin typeface="Maven Pro"/>
              <a:ea typeface="Maven Pro"/>
              <a:cs typeface="Maven Pro"/>
              <a:sym typeface="Maven Pro"/>
            </a:endParaRPr>
          </a:p>
        </p:txBody>
      </p:sp>
      <p:cxnSp>
        <p:nvCxnSpPr>
          <p:cNvPr id="406" name="Google Shape;406;p31"/>
          <p:cNvCxnSpPr/>
          <p:nvPr/>
        </p:nvCxnSpPr>
        <p:spPr>
          <a:xfrm flipH="1">
            <a:off x="481525" y="1684825"/>
            <a:ext cx="3900" cy="605700"/>
          </a:xfrm>
          <a:prstGeom prst="straightConnector1">
            <a:avLst/>
          </a:prstGeom>
          <a:noFill/>
          <a:ln cap="flat" cmpd="sng" w="76200">
            <a:solidFill>
              <a:schemeClr val="accent4"/>
            </a:solidFill>
            <a:prstDash val="solid"/>
            <a:round/>
            <a:headEnd len="med" w="med" type="none"/>
            <a:tailEnd len="med" w="med" type="none"/>
          </a:ln>
        </p:spPr>
      </p:cxnSp>
      <p:sp>
        <p:nvSpPr>
          <p:cNvPr id="407" name="Google Shape;407;p31"/>
          <p:cNvSpPr txBox="1"/>
          <p:nvPr/>
        </p:nvSpPr>
        <p:spPr>
          <a:xfrm>
            <a:off x="771875" y="2968225"/>
            <a:ext cx="5115300" cy="14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Minimalistic and abstract direction </a:t>
            </a:r>
            <a:endParaRPr>
              <a:solidFill>
                <a:srgbClr val="FFFFF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I</a:t>
            </a:r>
            <a:r>
              <a:rPr lang="en"/>
              <a:t>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411" name="Shape 411"/>
        <p:cNvGrpSpPr/>
        <p:nvPr/>
      </p:nvGrpSpPr>
      <p:grpSpPr>
        <a:xfrm>
          <a:off x="0" y="0"/>
          <a:ext cx="0" cy="0"/>
          <a:chOff x="0" y="0"/>
          <a:chExt cx="0" cy="0"/>
        </a:xfrm>
      </p:grpSpPr>
      <p:sp>
        <p:nvSpPr>
          <p:cNvPr id="412" name="Google Shape;412;p32"/>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Heuristic Evaluation &amp; Improvements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16" name="Shape 416"/>
        <p:cNvGrpSpPr/>
        <p:nvPr/>
      </p:nvGrpSpPr>
      <p:grpSpPr>
        <a:xfrm>
          <a:off x="0" y="0"/>
          <a:ext cx="0" cy="0"/>
          <a:chOff x="0" y="0"/>
          <a:chExt cx="0" cy="0"/>
        </a:xfrm>
      </p:grpSpPr>
      <p:pic>
        <p:nvPicPr>
          <p:cNvPr id="417" name="Google Shape;417;p33"/>
          <p:cNvPicPr preferRelativeResize="0"/>
          <p:nvPr/>
        </p:nvPicPr>
        <p:blipFill>
          <a:blip r:embed="rId3">
            <a:alphaModFix/>
          </a:blip>
          <a:stretch>
            <a:fillRect/>
          </a:stretch>
        </p:blipFill>
        <p:spPr>
          <a:xfrm>
            <a:off x="644050" y="950600"/>
            <a:ext cx="7855877" cy="3715175"/>
          </a:xfrm>
          <a:prstGeom prst="rect">
            <a:avLst/>
          </a:prstGeom>
          <a:noFill/>
          <a:ln>
            <a:noFill/>
          </a:ln>
        </p:spPr>
      </p:pic>
      <p:sp>
        <p:nvSpPr>
          <p:cNvPr id="418" name="Google Shape;418;p33"/>
          <p:cNvSpPr txBox="1"/>
          <p:nvPr/>
        </p:nvSpPr>
        <p:spPr>
          <a:xfrm>
            <a:off x="644050" y="191900"/>
            <a:ext cx="50241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4"/>
                </a:solidFill>
                <a:latin typeface="Maven Pro"/>
                <a:ea typeface="Maven Pro"/>
                <a:cs typeface="Maven Pro"/>
                <a:sym typeface="Maven Pro"/>
              </a:rPr>
              <a:t>Initial Hi-Fi Prototype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22" name="Shape 422"/>
        <p:cNvGrpSpPr/>
        <p:nvPr/>
      </p:nvGrpSpPr>
      <p:grpSpPr>
        <a:xfrm>
          <a:off x="0" y="0"/>
          <a:ext cx="0" cy="0"/>
          <a:chOff x="0" y="0"/>
          <a:chExt cx="0" cy="0"/>
        </a:xfrm>
      </p:grpSpPr>
      <p:pic>
        <p:nvPicPr>
          <p:cNvPr id="423" name="Google Shape;423;p34"/>
          <p:cNvPicPr preferRelativeResize="0"/>
          <p:nvPr/>
        </p:nvPicPr>
        <p:blipFill rotWithShape="1">
          <a:blip r:embed="rId3">
            <a:alphaModFix/>
          </a:blip>
          <a:srcRect b="0" l="5562" r="5429" t="0"/>
          <a:stretch/>
        </p:blipFill>
        <p:spPr>
          <a:xfrm>
            <a:off x="431125" y="877200"/>
            <a:ext cx="7529525" cy="4000575"/>
          </a:xfrm>
          <a:prstGeom prst="rect">
            <a:avLst/>
          </a:prstGeom>
          <a:noFill/>
          <a:ln>
            <a:noFill/>
          </a:ln>
        </p:spPr>
      </p:pic>
      <p:sp>
        <p:nvSpPr>
          <p:cNvPr id="424" name="Google Shape;424;p34"/>
          <p:cNvSpPr txBox="1"/>
          <p:nvPr/>
        </p:nvSpPr>
        <p:spPr>
          <a:xfrm>
            <a:off x="431125" y="170700"/>
            <a:ext cx="50241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4"/>
                </a:solidFill>
                <a:latin typeface="Maven Pro"/>
                <a:ea typeface="Maven Pro"/>
                <a:cs typeface="Maven Pro"/>
                <a:sym typeface="Maven Pro"/>
              </a:rPr>
              <a:t>Initial Hi-Fi Prototype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28" name="Shape 428"/>
        <p:cNvGrpSpPr/>
        <p:nvPr/>
      </p:nvGrpSpPr>
      <p:grpSpPr>
        <a:xfrm>
          <a:off x="0" y="0"/>
          <a:ext cx="0" cy="0"/>
          <a:chOff x="0" y="0"/>
          <a:chExt cx="0" cy="0"/>
        </a:xfrm>
      </p:grpSpPr>
      <p:sp>
        <p:nvSpPr>
          <p:cNvPr id="429" name="Google Shape;429;p35"/>
          <p:cNvSpPr txBox="1"/>
          <p:nvPr>
            <p:ph type="title"/>
          </p:nvPr>
        </p:nvSpPr>
        <p:spPr>
          <a:xfrm>
            <a:off x="497375" y="1061600"/>
            <a:ext cx="6860100" cy="8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Initial</a:t>
            </a:r>
            <a:r>
              <a:rPr lang="en">
                <a:solidFill>
                  <a:schemeClr val="accent4"/>
                </a:solidFill>
              </a:rPr>
              <a:t> Hi-Fi Prototype, Issues</a:t>
            </a:r>
            <a:endParaRPr>
              <a:solidFill>
                <a:schemeClr val="accent4"/>
              </a:solidFill>
            </a:endParaRPr>
          </a:p>
        </p:txBody>
      </p:sp>
      <p:sp>
        <p:nvSpPr>
          <p:cNvPr id="430" name="Google Shape;430;p35"/>
          <p:cNvSpPr txBox="1"/>
          <p:nvPr/>
        </p:nvSpPr>
        <p:spPr>
          <a:xfrm>
            <a:off x="497375" y="1862900"/>
            <a:ext cx="7674900" cy="29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Nunito"/>
                <a:ea typeface="Nunito"/>
                <a:cs typeface="Nunito"/>
                <a:sym typeface="Nunito"/>
              </a:rPr>
              <a:t>Device Functionality</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The devices tab had limited detail and no implemented functionality</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chemeClr val="accent2"/>
                </a:solidFill>
                <a:latin typeface="Nunito"/>
                <a:ea typeface="Nunito"/>
                <a:cs typeface="Nunito"/>
                <a:sym typeface="Nunito"/>
              </a:rPr>
              <a:t>Consistency</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There were inconsistencies when navigating through the </a:t>
            </a:r>
            <a:r>
              <a:rPr lang="en" sz="1600">
                <a:solidFill>
                  <a:schemeClr val="lt1"/>
                </a:solidFill>
                <a:latin typeface="Roboto"/>
                <a:ea typeface="Roboto"/>
                <a:cs typeface="Roboto"/>
                <a:sym typeface="Roboto"/>
              </a:rPr>
              <a:t>application</a:t>
            </a:r>
            <a:r>
              <a:rPr lang="en" sz="1600">
                <a:solidFill>
                  <a:schemeClr val="lt1"/>
                </a:solidFill>
                <a:latin typeface="Roboto"/>
                <a:ea typeface="Roboto"/>
                <a:cs typeface="Roboto"/>
                <a:sym typeface="Roboto"/>
              </a:rPr>
              <a:t>, creating confusion for the user</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chemeClr val="accent2"/>
                </a:solidFill>
                <a:latin typeface="Nunito"/>
                <a:ea typeface="Nunito"/>
                <a:cs typeface="Nunito"/>
                <a:sym typeface="Nunito"/>
              </a:rPr>
              <a:t>Aesthetics and Clarity</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 application was not aesthetically pleasing and there were some clarity issues when in came to regards with the floor plan itself</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34" name="Shape 434"/>
        <p:cNvGrpSpPr/>
        <p:nvPr/>
      </p:nvGrpSpPr>
      <p:grpSpPr>
        <a:xfrm>
          <a:off x="0" y="0"/>
          <a:ext cx="0" cy="0"/>
          <a:chOff x="0" y="0"/>
          <a:chExt cx="0" cy="0"/>
        </a:xfrm>
      </p:grpSpPr>
      <p:sp>
        <p:nvSpPr>
          <p:cNvPr id="435" name="Google Shape;435;p36"/>
          <p:cNvSpPr txBox="1"/>
          <p:nvPr>
            <p:ph type="title"/>
          </p:nvPr>
        </p:nvSpPr>
        <p:spPr>
          <a:xfrm>
            <a:off x="497375" y="1061600"/>
            <a:ext cx="6860100" cy="8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Changes, Solutions</a:t>
            </a:r>
            <a:endParaRPr>
              <a:solidFill>
                <a:schemeClr val="accent4"/>
              </a:solidFill>
            </a:endParaRPr>
          </a:p>
        </p:txBody>
      </p:sp>
      <p:sp>
        <p:nvSpPr>
          <p:cNvPr id="436" name="Google Shape;436;p36"/>
          <p:cNvSpPr txBox="1"/>
          <p:nvPr/>
        </p:nvSpPr>
        <p:spPr>
          <a:xfrm>
            <a:off x="497375" y="1862900"/>
            <a:ext cx="7674900" cy="26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Nunito"/>
                <a:ea typeface="Nunito"/>
                <a:cs typeface="Nunito"/>
                <a:sym typeface="Nunito"/>
              </a:rPr>
              <a:t>Device Functionality</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We implemented extra functionality in the device section increasing usability </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chemeClr val="accent2"/>
                </a:solidFill>
                <a:latin typeface="Nunito"/>
                <a:ea typeface="Nunito"/>
                <a:cs typeface="Nunito"/>
                <a:sym typeface="Nunito"/>
              </a:rPr>
              <a:t>Consistency</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We removed redundant features that improved the usability of the system</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0" lvl="0" marL="0" rtl="0" algn="l">
              <a:spcBef>
                <a:spcPts val="0"/>
              </a:spcBef>
              <a:spcAft>
                <a:spcPts val="0"/>
              </a:spcAft>
              <a:buNone/>
            </a:pPr>
            <a:r>
              <a:rPr lang="en" sz="2000">
                <a:solidFill>
                  <a:schemeClr val="accent2"/>
                </a:solidFill>
                <a:latin typeface="Nunito"/>
                <a:ea typeface="Nunito"/>
                <a:cs typeface="Nunito"/>
                <a:sym typeface="Nunito"/>
              </a:rPr>
              <a:t>Aesthetics and Clarity</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We designed a theme that was implemented across the application and added details to the floor plan to reduce users’ confusion</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40" name="Shape 440"/>
        <p:cNvGrpSpPr/>
        <p:nvPr/>
      </p:nvGrpSpPr>
      <p:grpSpPr>
        <a:xfrm>
          <a:off x="0" y="0"/>
          <a:ext cx="0" cy="0"/>
          <a:chOff x="0" y="0"/>
          <a:chExt cx="0" cy="0"/>
        </a:xfrm>
      </p:grpSpPr>
      <p:pic>
        <p:nvPicPr>
          <p:cNvPr id="441" name="Google Shape;441;p37"/>
          <p:cNvPicPr preferRelativeResize="0"/>
          <p:nvPr/>
        </p:nvPicPr>
        <p:blipFill>
          <a:blip r:embed="rId3">
            <a:alphaModFix/>
          </a:blip>
          <a:stretch>
            <a:fillRect/>
          </a:stretch>
        </p:blipFill>
        <p:spPr>
          <a:xfrm>
            <a:off x="459938" y="820650"/>
            <a:ext cx="7234821" cy="4000576"/>
          </a:xfrm>
          <a:prstGeom prst="rect">
            <a:avLst/>
          </a:prstGeom>
          <a:noFill/>
          <a:ln>
            <a:noFill/>
          </a:ln>
        </p:spPr>
      </p:pic>
      <p:sp>
        <p:nvSpPr>
          <p:cNvPr id="442" name="Google Shape;442;p37"/>
          <p:cNvSpPr txBox="1"/>
          <p:nvPr/>
        </p:nvSpPr>
        <p:spPr>
          <a:xfrm>
            <a:off x="431125" y="170700"/>
            <a:ext cx="5024100" cy="7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4"/>
                </a:solidFill>
                <a:latin typeface="Maven Pro"/>
                <a:ea typeface="Maven Pro"/>
                <a:cs typeface="Maven Pro"/>
                <a:sym typeface="Maven Pro"/>
              </a:rPr>
              <a:t>Final</a:t>
            </a:r>
            <a:r>
              <a:rPr b="1" lang="en" sz="3600">
                <a:solidFill>
                  <a:schemeClr val="accent4"/>
                </a:solidFill>
                <a:latin typeface="Maven Pro"/>
                <a:ea typeface="Maven Pro"/>
                <a:cs typeface="Maven Pro"/>
                <a:sym typeface="Maven Pro"/>
              </a:rPr>
              <a:t> Hi-Fi Prototype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46" name="Shape 446"/>
        <p:cNvGrpSpPr/>
        <p:nvPr/>
      </p:nvGrpSpPr>
      <p:grpSpPr>
        <a:xfrm>
          <a:off x="0" y="0"/>
          <a:ext cx="0" cy="0"/>
          <a:chOff x="0" y="0"/>
          <a:chExt cx="0" cy="0"/>
        </a:xfrm>
      </p:grpSpPr>
      <p:sp>
        <p:nvSpPr>
          <p:cNvPr id="447" name="Google Shape;447;p38"/>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Next Iteration</a:t>
            </a:r>
            <a:endParaRPr/>
          </a:p>
        </p:txBody>
      </p:sp>
      <p:sp>
        <p:nvSpPr>
          <p:cNvPr id="448" name="Google Shape;448;p38"/>
          <p:cNvSpPr txBox="1"/>
          <p:nvPr/>
        </p:nvSpPr>
        <p:spPr>
          <a:xfrm>
            <a:off x="834750" y="2809600"/>
            <a:ext cx="49809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3"/>
                </a:solidFill>
                <a:latin typeface="Maven Pro"/>
                <a:ea typeface="Maven Pro"/>
                <a:cs typeface="Maven Pro"/>
                <a:sym typeface="Maven Pro"/>
              </a:rPr>
              <a:t>Consistency, Mobile Friendly</a:t>
            </a:r>
            <a:endParaRPr b="1" sz="2400">
              <a:solidFill>
                <a:schemeClr val="accent3"/>
              </a:solidFill>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9"/>
          <p:cNvSpPr txBox="1"/>
          <p:nvPr>
            <p:ph type="title"/>
          </p:nvPr>
        </p:nvSpPr>
        <p:spPr>
          <a:xfrm>
            <a:off x="2322300" y="451525"/>
            <a:ext cx="4499400" cy="105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rgbClr val="F1C232"/>
                </a:solidFill>
              </a:rPr>
              <a:t>For the Future</a:t>
            </a:r>
            <a:endParaRPr sz="4000">
              <a:solidFill>
                <a:srgbClr val="F1C232"/>
              </a:solidFill>
            </a:endParaRPr>
          </a:p>
        </p:txBody>
      </p:sp>
      <p:sp>
        <p:nvSpPr>
          <p:cNvPr id="454" name="Google Shape;454;p39"/>
          <p:cNvSpPr txBox="1"/>
          <p:nvPr/>
        </p:nvSpPr>
        <p:spPr>
          <a:xfrm>
            <a:off x="1665450" y="1663425"/>
            <a:ext cx="5813100" cy="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Mobile variant of our application to increase accessibility</a:t>
            </a:r>
            <a:endParaRPr sz="1600">
              <a:solidFill>
                <a:srgbClr val="FFFFFF"/>
              </a:solidFill>
              <a:latin typeface="Roboto"/>
              <a:ea typeface="Roboto"/>
              <a:cs typeface="Roboto"/>
              <a:sym typeface="Roboto"/>
            </a:endParaRPr>
          </a:p>
        </p:txBody>
      </p:sp>
      <p:sp>
        <p:nvSpPr>
          <p:cNvPr id="455" name="Google Shape;455;p39"/>
          <p:cNvSpPr txBox="1"/>
          <p:nvPr/>
        </p:nvSpPr>
        <p:spPr>
          <a:xfrm>
            <a:off x="2604600" y="2201288"/>
            <a:ext cx="3934800" cy="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Motion-tracking feature within home</a:t>
            </a:r>
            <a:endParaRPr sz="1600">
              <a:solidFill>
                <a:srgbClr val="FFFFFF"/>
              </a:solidFill>
              <a:latin typeface="Roboto"/>
              <a:ea typeface="Roboto"/>
              <a:cs typeface="Roboto"/>
              <a:sym typeface="Roboto"/>
            </a:endParaRPr>
          </a:p>
        </p:txBody>
      </p:sp>
      <p:sp>
        <p:nvSpPr>
          <p:cNvPr id="456" name="Google Shape;456;p39"/>
          <p:cNvSpPr txBox="1"/>
          <p:nvPr/>
        </p:nvSpPr>
        <p:spPr>
          <a:xfrm>
            <a:off x="2263650" y="2739175"/>
            <a:ext cx="4616700" cy="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Make Home Statistics panel more insightful</a:t>
            </a:r>
            <a:endParaRPr sz="1600">
              <a:solidFill>
                <a:srgbClr val="FFFFFF"/>
              </a:solidFill>
              <a:latin typeface="Roboto"/>
              <a:ea typeface="Roboto"/>
              <a:cs typeface="Roboto"/>
              <a:sym typeface="Roboto"/>
            </a:endParaRPr>
          </a:p>
        </p:txBody>
      </p:sp>
      <p:sp>
        <p:nvSpPr>
          <p:cNvPr id="457" name="Google Shape;457;p39"/>
          <p:cNvSpPr txBox="1"/>
          <p:nvPr/>
        </p:nvSpPr>
        <p:spPr>
          <a:xfrm>
            <a:off x="2126850" y="3220475"/>
            <a:ext cx="4890300" cy="694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Adaptation of design with accessibility options (Large-Text/Voice-to-Text mode)</a:t>
            </a:r>
            <a:endParaRPr sz="1600">
              <a:solidFill>
                <a:srgbClr val="FFFFF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61" name="Shape 461"/>
        <p:cNvGrpSpPr/>
        <p:nvPr/>
      </p:nvGrpSpPr>
      <p:grpSpPr>
        <a:xfrm>
          <a:off x="0" y="0"/>
          <a:ext cx="0" cy="0"/>
          <a:chOff x="0" y="0"/>
          <a:chExt cx="0" cy="0"/>
        </a:xfrm>
      </p:grpSpPr>
      <p:sp>
        <p:nvSpPr>
          <p:cNvPr id="462" name="Google Shape;462;p40"/>
          <p:cNvSpPr txBox="1"/>
          <p:nvPr>
            <p:ph type="title"/>
          </p:nvPr>
        </p:nvSpPr>
        <p:spPr>
          <a:xfrm>
            <a:off x="2322300" y="451525"/>
            <a:ext cx="4499400" cy="105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solidFill>
                  <a:srgbClr val="F1C232"/>
                </a:solidFill>
              </a:rPr>
              <a:t>Things we learned</a:t>
            </a:r>
            <a:endParaRPr sz="3800">
              <a:solidFill>
                <a:srgbClr val="F1C232"/>
              </a:solidFill>
            </a:endParaRPr>
          </a:p>
        </p:txBody>
      </p:sp>
      <p:sp>
        <p:nvSpPr>
          <p:cNvPr id="463" name="Google Shape;463;p40"/>
          <p:cNvSpPr txBox="1"/>
          <p:nvPr/>
        </p:nvSpPr>
        <p:spPr>
          <a:xfrm>
            <a:off x="1791900" y="1663425"/>
            <a:ext cx="5560200" cy="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Adobe XD is great to create prototypes, but cloud beta</a:t>
            </a:r>
            <a:endParaRPr sz="1600">
              <a:solidFill>
                <a:srgbClr val="FFFFFF"/>
              </a:solidFill>
              <a:latin typeface="Roboto"/>
              <a:ea typeface="Roboto"/>
              <a:cs typeface="Roboto"/>
              <a:sym typeface="Roboto"/>
            </a:endParaRPr>
          </a:p>
        </p:txBody>
      </p:sp>
      <p:sp>
        <p:nvSpPr>
          <p:cNvPr id="464" name="Google Shape;464;p40"/>
          <p:cNvSpPr txBox="1"/>
          <p:nvPr/>
        </p:nvSpPr>
        <p:spPr>
          <a:xfrm>
            <a:off x="1618225" y="2232725"/>
            <a:ext cx="5833200" cy="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Designing from users perspective takes time to get use to</a:t>
            </a:r>
            <a:endParaRPr sz="1600">
              <a:solidFill>
                <a:srgbClr val="FFFFFF"/>
              </a:solidFill>
              <a:latin typeface="Roboto"/>
              <a:ea typeface="Roboto"/>
              <a:cs typeface="Roboto"/>
              <a:sym typeface="Roboto"/>
            </a:endParaRPr>
          </a:p>
        </p:txBody>
      </p:sp>
      <p:sp>
        <p:nvSpPr>
          <p:cNvPr id="465" name="Google Shape;465;p40"/>
          <p:cNvSpPr txBox="1"/>
          <p:nvPr/>
        </p:nvSpPr>
        <p:spPr>
          <a:xfrm>
            <a:off x="2604600" y="2737675"/>
            <a:ext cx="3934800" cy="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Focus on a theme and style quickly</a:t>
            </a:r>
            <a:endParaRPr sz="1600">
              <a:solidFill>
                <a:srgbClr val="FFFFFF"/>
              </a:solidFill>
              <a:latin typeface="Roboto"/>
              <a:ea typeface="Roboto"/>
              <a:cs typeface="Roboto"/>
              <a:sym typeface="Roboto"/>
            </a:endParaRPr>
          </a:p>
        </p:txBody>
      </p:sp>
      <p:sp>
        <p:nvSpPr>
          <p:cNvPr id="466" name="Google Shape;466;p40"/>
          <p:cNvSpPr txBox="1"/>
          <p:nvPr/>
        </p:nvSpPr>
        <p:spPr>
          <a:xfrm>
            <a:off x="1597050" y="3242625"/>
            <a:ext cx="5949900" cy="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HCI is incredibly important and we often take it for granted</a:t>
            </a:r>
            <a:endParaRPr sz="1600">
              <a:solidFill>
                <a:schemeClr val="lt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470" name="Shape 470"/>
        <p:cNvGrpSpPr/>
        <p:nvPr/>
      </p:nvGrpSpPr>
      <p:grpSpPr>
        <a:xfrm>
          <a:off x="0" y="0"/>
          <a:ext cx="0" cy="0"/>
          <a:chOff x="0" y="0"/>
          <a:chExt cx="0" cy="0"/>
        </a:xfrm>
      </p:grpSpPr>
      <p:sp>
        <p:nvSpPr>
          <p:cNvPr id="471" name="Google Shape;471;p41"/>
          <p:cNvSpPr txBox="1"/>
          <p:nvPr>
            <p:ph type="title"/>
          </p:nvPr>
        </p:nvSpPr>
        <p:spPr>
          <a:xfrm>
            <a:off x="2271875" y="1287600"/>
            <a:ext cx="4709100" cy="105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600">
                <a:solidFill>
                  <a:srgbClr val="351C75"/>
                </a:solidFill>
              </a:rPr>
              <a:t>THANK YOU!</a:t>
            </a:r>
            <a:endParaRPr sz="5600">
              <a:solidFill>
                <a:srgbClr val="351C75"/>
              </a:solidFill>
            </a:endParaRPr>
          </a:p>
        </p:txBody>
      </p:sp>
      <p:sp>
        <p:nvSpPr>
          <p:cNvPr id="472" name="Google Shape;472;p41"/>
          <p:cNvSpPr txBox="1"/>
          <p:nvPr/>
        </p:nvSpPr>
        <p:spPr>
          <a:xfrm>
            <a:off x="2607000" y="3380485"/>
            <a:ext cx="3930000" cy="53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351C75"/>
                </a:solidFill>
                <a:latin typeface="Rockwell"/>
                <a:ea typeface="Rockwell"/>
                <a:cs typeface="Rockwell"/>
                <a:sym typeface="Rockwell"/>
              </a:rPr>
              <a:t>SMART</a:t>
            </a:r>
            <a:r>
              <a:rPr lang="en" sz="2400">
                <a:solidFill>
                  <a:srgbClr val="B77CC3"/>
                </a:solidFill>
                <a:latin typeface="Rockwell"/>
                <a:ea typeface="Rockwell"/>
                <a:cs typeface="Rockwell"/>
                <a:sym typeface="Rockwell"/>
              </a:rPr>
              <a:t>SPACE</a:t>
            </a:r>
            <a:endParaRPr sz="2400">
              <a:solidFill>
                <a:srgbClr val="B77CC3"/>
              </a:solidFill>
              <a:latin typeface="Rockwell"/>
              <a:ea typeface="Rockwell"/>
              <a:cs typeface="Rockwell"/>
              <a:sym typeface="Rockwell"/>
            </a:endParaRPr>
          </a:p>
        </p:txBody>
      </p:sp>
      <p:grpSp>
        <p:nvGrpSpPr>
          <p:cNvPr id="473" name="Google Shape;473;p41"/>
          <p:cNvGrpSpPr/>
          <p:nvPr/>
        </p:nvGrpSpPr>
        <p:grpSpPr>
          <a:xfrm>
            <a:off x="4216303" y="2571752"/>
            <a:ext cx="820266" cy="808837"/>
            <a:chOff x="4300212" y="2727800"/>
            <a:chExt cx="626588" cy="617857"/>
          </a:xfrm>
        </p:grpSpPr>
        <p:grpSp>
          <p:nvGrpSpPr>
            <p:cNvPr id="474" name="Google Shape;474;p41"/>
            <p:cNvGrpSpPr/>
            <p:nvPr/>
          </p:nvGrpSpPr>
          <p:grpSpPr>
            <a:xfrm>
              <a:off x="4300212" y="2809937"/>
              <a:ext cx="543598" cy="535720"/>
              <a:chOff x="4199750" y="2664400"/>
              <a:chExt cx="697099" cy="607324"/>
            </a:xfrm>
          </p:grpSpPr>
          <p:sp>
            <p:nvSpPr>
              <p:cNvPr id="475" name="Google Shape;475;p41"/>
              <p:cNvSpPr/>
              <p:nvPr/>
            </p:nvSpPr>
            <p:spPr>
              <a:xfrm>
                <a:off x="4294092" y="2941424"/>
                <a:ext cx="503763" cy="330300"/>
              </a:xfrm>
              <a:prstGeom prst="rect">
                <a:avLst/>
              </a:prstGeom>
              <a:solidFill>
                <a:srgbClr val="8E7CC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E7CC3"/>
                  </a:solidFill>
                </a:endParaRPr>
              </a:p>
            </p:txBody>
          </p:sp>
          <p:sp>
            <p:nvSpPr>
              <p:cNvPr id="476" name="Google Shape;476;p41"/>
              <p:cNvSpPr/>
              <p:nvPr/>
            </p:nvSpPr>
            <p:spPr>
              <a:xfrm>
                <a:off x="4293875" y="2664400"/>
                <a:ext cx="503700" cy="277200"/>
              </a:xfrm>
              <a:prstGeom prst="triangle">
                <a:avLst>
                  <a:gd fmla="val 50013" name="adj"/>
                </a:avLst>
              </a:prstGeom>
              <a:solidFill>
                <a:srgbClr val="8E7CC3"/>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E7CC3"/>
                  </a:solidFill>
                </a:endParaRPr>
              </a:p>
            </p:txBody>
          </p:sp>
          <p:sp>
            <p:nvSpPr>
              <p:cNvPr id="477" name="Google Shape;477;p41"/>
              <p:cNvSpPr/>
              <p:nvPr/>
            </p:nvSpPr>
            <p:spPr>
              <a:xfrm>
                <a:off x="4311204" y="2899432"/>
                <a:ext cx="468300" cy="353400"/>
              </a:xfrm>
              <a:prstGeom prst="snip2SameRect">
                <a:avLst>
                  <a:gd fmla="val 13135" name="adj1"/>
                  <a:gd fmla="val 0" name="adj2"/>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rot="-2858659">
                <a:off x="4175446" y="2941518"/>
                <a:ext cx="211509" cy="28014"/>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rot="2791746">
                <a:off x="4712054" y="2943935"/>
                <a:ext cx="206690" cy="2803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41"/>
            <p:cNvGrpSpPr/>
            <p:nvPr/>
          </p:nvGrpSpPr>
          <p:grpSpPr>
            <a:xfrm>
              <a:off x="4503800" y="2727800"/>
              <a:ext cx="423000" cy="421500"/>
              <a:chOff x="4517950" y="2685375"/>
              <a:chExt cx="423000" cy="421500"/>
            </a:xfrm>
          </p:grpSpPr>
          <p:sp>
            <p:nvSpPr>
              <p:cNvPr id="481" name="Google Shape;481;p41"/>
              <p:cNvSpPr/>
              <p:nvPr/>
            </p:nvSpPr>
            <p:spPr>
              <a:xfrm rot="196903">
                <a:off x="4662576" y="2827902"/>
                <a:ext cx="131015" cy="131015"/>
              </a:xfrm>
              <a:prstGeom prst="arc">
                <a:avLst>
                  <a:gd fmla="val 16200000" name="adj1"/>
                  <a:gd fmla="val 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1"/>
              <p:cNvSpPr/>
              <p:nvPr/>
            </p:nvSpPr>
            <p:spPr>
              <a:xfrm rot="192094">
                <a:off x="4599121" y="2767793"/>
                <a:ext cx="263211" cy="245488"/>
              </a:xfrm>
              <a:prstGeom prst="arc">
                <a:avLst>
                  <a:gd fmla="val 16200000" name="adj1"/>
                  <a:gd fmla="val 14118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1"/>
              <p:cNvSpPr/>
              <p:nvPr/>
            </p:nvSpPr>
            <p:spPr>
              <a:xfrm rot="195496">
                <a:off x="4528875" y="2696458"/>
                <a:ext cx="401148" cy="399334"/>
              </a:xfrm>
              <a:prstGeom prst="arc">
                <a:avLst>
                  <a:gd fmla="val 16200000" name="adj1"/>
                  <a:gd fmla="val 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4" name="Google Shape;484;p41"/>
          <p:cNvSpPr txBox="1"/>
          <p:nvPr/>
        </p:nvSpPr>
        <p:spPr>
          <a:xfrm>
            <a:off x="3059688" y="3841469"/>
            <a:ext cx="3024600" cy="15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351C75"/>
                </a:solidFill>
                <a:latin typeface="Maven Pro"/>
                <a:ea typeface="Maven Pro"/>
                <a:cs typeface="Maven Pro"/>
                <a:sym typeface="Maven Pro"/>
              </a:rPr>
              <a:t>Manage your home from anywhere.</a:t>
            </a:r>
            <a:endParaRPr sz="1000">
              <a:solidFill>
                <a:srgbClr val="351C75"/>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87" name="Shape 287"/>
        <p:cNvGrpSpPr/>
        <p:nvPr/>
      </p:nvGrpSpPr>
      <p:grpSpPr>
        <a:xfrm>
          <a:off x="0" y="0"/>
          <a:ext cx="0" cy="0"/>
          <a:chOff x="0" y="0"/>
          <a:chExt cx="0" cy="0"/>
        </a:xfrm>
      </p:grpSpPr>
      <p:sp>
        <p:nvSpPr>
          <p:cNvPr id="288" name="Google Shape;288;p15"/>
          <p:cNvSpPr txBox="1"/>
          <p:nvPr/>
        </p:nvSpPr>
        <p:spPr>
          <a:xfrm>
            <a:off x="1282325" y="854875"/>
            <a:ext cx="3430500" cy="171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5200">
                <a:solidFill>
                  <a:schemeClr val="accent4"/>
                </a:solidFill>
                <a:latin typeface="Maven Pro"/>
                <a:ea typeface="Maven Pro"/>
                <a:cs typeface="Maven Pro"/>
                <a:sym typeface="Maven Pro"/>
              </a:rPr>
              <a:t>OUR IDEA</a:t>
            </a:r>
            <a:endParaRPr b="1" sz="5200">
              <a:solidFill>
                <a:schemeClr val="accent4"/>
              </a:solidFill>
              <a:latin typeface="Maven Pro"/>
              <a:ea typeface="Maven Pro"/>
              <a:cs typeface="Maven Pro"/>
              <a:sym typeface="Maven Pro"/>
            </a:endParaRPr>
          </a:p>
        </p:txBody>
      </p:sp>
      <p:sp>
        <p:nvSpPr>
          <p:cNvPr id="289" name="Google Shape;289;p15"/>
          <p:cNvSpPr txBox="1"/>
          <p:nvPr/>
        </p:nvSpPr>
        <p:spPr>
          <a:xfrm>
            <a:off x="5050900" y="1809450"/>
            <a:ext cx="3462300" cy="15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We looked for a way that something could become “smart”</a:t>
            </a:r>
            <a:endParaRPr>
              <a:solidFill>
                <a:schemeClr val="lt1"/>
              </a:solidFill>
              <a:latin typeface="Nunito"/>
              <a:ea typeface="Nunito"/>
              <a:cs typeface="Nunito"/>
              <a:sym typeface="Nunito"/>
            </a:endParaRPr>
          </a:p>
        </p:txBody>
      </p:sp>
      <p:sp>
        <p:nvSpPr>
          <p:cNvPr id="290" name="Google Shape;290;p15"/>
          <p:cNvSpPr txBox="1"/>
          <p:nvPr/>
        </p:nvSpPr>
        <p:spPr>
          <a:xfrm>
            <a:off x="1427525" y="2678125"/>
            <a:ext cx="3140100" cy="71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600">
                <a:solidFill>
                  <a:schemeClr val="lt1"/>
                </a:solidFill>
                <a:latin typeface="Nunito"/>
                <a:ea typeface="Nunito"/>
                <a:cs typeface="Nunito"/>
                <a:sym typeface="Nunito"/>
              </a:rPr>
              <a:t>Smart Devices, Smart Function, anything </a:t>
            </a:r>
            <a:r>
              <a:rPr b="1" lang="en" sz="1600" u="sng">
                <a:solidFill>
                  <a:schemeClr val="lt1"/>
                </a:solidFill>
                <a:latin typeface="Nunito"/>
                <a:ea typeface="Nunito"/>
                <a:cs typeface="Nunito"/>
                <a:sym typeface="Nunito"/>
              </a:rPr>
              <a:t>Smart</a:t>
            </a:r>
            <a:endParaRPr>
              <a:solidFill>
                <a:schemeClr val="lt1"/>
              </a:solidFill>
              <a:latin typeface="Nunito"/>
              <a:ea typeface="Nunito"/>
              <a:cs typeface="Nunito"/>
              <a:sym typeface="Nunito"/>
            </a:endParaRPr>
          </a:p>
        </p:txBody>
      </p:sp>
      <p:cxnSp>
        <p:nvCxnSpPr>
          <p:cNvPr id="291" name="Google Shape;291;p15"/>
          <p:cNvCxnSpPr/>
          <p:nvPr/>
        </p:nvCxnSpPr>
        <p:spPr>
          <a:xfrm flipH="1" rot="10800000">
            <a:off x="1045625" y="2564250"/>
            <a:ext cx="3884100" cy="111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15"/>
          <p:cNvCxnSpPr/>
          <p:nvPr/>
        </p:nvCxnSpPr>
        <p:spPr>
          <a:xfrm>
            <a:off x="4929750" y="1780525"/>
            <a:ext cx="0" cy="1553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619075" y="7851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Sketches</a:t>
            </a:r>
            <a:endParaRPr sz="5200"/>
          </a:p>
        </p:txBody>
      </p:sp>
      <p:pic>
        <p:nvPicPr>
          <p:cNvPr id="298" name="Google Shape;298;p16"/>
          <p:cNvPicPr preferRelativeResize="0"/>
          <p:nvPr/>
        </p:nvPicPr>
        <p:blipFill rotWithShape="1">
          <a:blip r:embed="rId3">
            <a:alphaModFix/>
          </a:blip>
          <a:srcRect b="5504" l="0" r="0" t="13895"/>
          <a:stretch/>
        </p:blipFill>
        <p:spPr>
          <a:xfrm>
            <a:off x="6097299" y="2712196"/>
            <a:ext cx="1847088" cy="2053451"/>
          </a:xfrm>
          <a:prstGeom prst="rect">
            <a:avLst/>
          </a:prstGeom>
          <a:noFill/>
          <a:ln>
            <a:noFill/>
          </a:ln>
        </p:spPr>
      </p:pic>
      <p:pic>
        <p:nvPicPr>
          <p:cNvPr id="299" name="Google Shape;299;p16"/>
          <p:cNvPicPr preferRelativeResize="0"/>
          <p:nvPr/>
        </p:nvPicPr>
        <p:blipFill rotWithShape="1">
          <a:blip r:embed="rId4">
            <a:alphaModFix/>
          </a:blip>
          <a:srcRect b="3365" l="0" r="0" t="2613"/>
          <a:stretch/>
        </p:blipFill>
        <p:spPr>
          <a:xfrm>
            <a:off x="3966772" y="341757"/>
            <a:ext cx="3060151" cy="2157925"/>
          </a:xfrm>
          <a:prstGeom prst="rect">
            <a:avLst/>
          </a:prstGeom>
          <a:noFill/>
          <a:ln>
            <a:noFill/>
          </a:ln>
        </p:spPr>
      </p:pic>
      <p:pic>
        <p:nvPicPr>
          <p:cNvPr id="300" name="Google Shape;300;p16"/>
          <p:cNvPicPr preferRelativeResize="0"/>
          <p:nvPr/>
        </p:nvPicPr>
        <p:blipFill rotWithShape="1">
          <a:blip r:embed="rId5">
            <a:alphaModFix/>
          </a:blip>
          <a:srcRect b="0" l="3138" r="7199" t="0"/>
          <a:stretch/>
        </p:blipFill>
        <p:spPr>
          <a:xfrm>
            <a:off x="3220048" y="3193551"/>
            <a:ext cx="2219851" cy="1572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497375" y="1061600"/>
            <a:ext cx="4416600" cy="80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Settling on an idea</a:t>
            </a:r>
            <a:endParaRPr>
              <a:solidFill>
                <a:schemeClr val="accent4"/>
              </a:solidFill>
            </a:endParaRPr>
          </a:p>
        </p:txBody>
      </p:sp>
      <p:sp>
        <p:nvSpPr>
          <p:cNvPr id="306" name="Google Shape;306;p17"/>
          <p:cNvSpPr txBox="1"/>
          <p:nvPr/>
        </p:nvSpPr>
        <p:spPr>
          <a:xfrm>
            <a:off x="497375" y="1862900"/>
            <a:ext cx="5813100" cy="6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Leaning towards improvement of smart systems rather than trying to be a creator.</a:t>
            </a:r>
            <a:endParaRPr sz="1600">
              <a:solidFill>
                <a:srgbClr val="FFFFFF"/>
              </a:solidFill>
              <a:latin typeface="Roboto"/>
              <a:ea typeface="Roboto"/>
              <a:cs typeface="Roboto"/>
              <a:sym typeface="Roboto"/>
            </a:endParaRPr>
          </a:p>
        </p:txBody>
      </p:sp>
      <p:sp>
        <p:nvSpPr>
          <p:cNvPr id="307" name="Google Shape;307;p17"/>
          <p:cNvSpPr txBox="1"/>
          <p:nvPr/>
        </p:nvSpPr>
        <p:spPr>
          <a:xfrm>
            <a:off x="497375" y="3391000"/>
            <a:ext cx="6404400" cy="11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4"/>
                </a:solidFill>
                <a:latin typeface="Roboto"/>
                <a:ea typeface="Roboto"/>
                <a:cs typeface="Roboto"/>
                <a:sym typeface="Roboto"/>
              </a:rPr>
              <a:t>Smart Device Management was</a:t>
            </a:r>
            <a:r>
              <a:rPr lang="en" sz="2800">
                <a:solidFill>
                  <a:schemeClr val="accent4"/>
                </a:solidFill>
                <a:latin typeface="Roboto"/>
                <a:ea typeface="Roboto"/>
                <a:cs typeface="Roboto"/>
                <a:sym typeface="Roboto"/>
              </a:rPr>
              <a:t> </a:t>
            </a:r>
            <a:r>
              <a:rPr b="1" lang="en" sz="2800">
                <a:solidFill>
                  <a:schemeClr val="accent4"/>
                </a:solidFill>
                <a:latin typeface="Roboto"/>
                <a:ea typeface="Roboto"/>
                <a:cs typeface="Roboto"/>
                <a:sym typeface="Roboto"/>
              </a:rPr>
              <a:t>disorganized and inconsistent.</a:t>
            </a:r>
            <a:endParaRPr b="1" sz="2800">
              <a:solidFill>
                <a:schemeClr val="accent4"/>
              </a:solidFill>
              <a:latin typeface="Roboto"/>
              <a:ea typeface="Roboto"/>
              <a:cs typeface="Roboto"/>
              <a:sym typeface="Roboto"/>
            </a:endParaRPr>
          </a:p>
        </p:txBody>
      </p:sp>
      <p:sp>
        <p:nvSpPr>
          <p:cNvPr id="308" name="Google Shape;308;p17"/>
          <p:cNvSpPr txBox="1"/>
          <p:nvPr/>
        </p:nvSpPr>
        <p:spPr>
          <a:xfrm>
            <a:off x="497375" y="3241400"/>
            <a:ext cx="12195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Roboto"/>
                <a:ea typeface="Roboto"/>
                <a:cs typeface="Roboto"/>
                <a:sym typeface="Roboto"/>
              </a:rPr>
              <a:t>BOTTOM LINE:</a:t>
            </a:r>
            <a:endParaRPr sz="1200">
              <a:solidFill>
                <a:schemeClr val="accent4"/>
              </a:solidFill>
              <a:latin typeface="Roboto"/>
              <a:ea typeface="Roboto"/>
              <a:cs typeface="Roboto"/>
              <a:sym typeface="Roboto"/>
            </a:endParaRPr>
          </a:p>
        </p:txBody>
      </p:sp>
      <p:pic>
        <p:nvPicPr>
          <p:cNvPr id="309" name="Google Shape;309;p17"/>
          <p:cNvPicPr preferRelativeResize="0"/>
          <p:nvPr/>
        </p:nvPicPr>
        <p:blipFill>
          <a:blip r:embed="rId3">
            <a:alphaModFix/>
          </a:blip>
          <a:stretch>
            <a:fillRect/>
          </a:stretch>
        </p:blipFill>
        <p:spPr>
          <a:xfrm flipH="1" rot="9947143">
            <a:off x="5796966" y="3427042"/>
            <a:ext cx="1599921" cy="7047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13" name="Shape 313"/>
        <p:cNvGrpSpPr/>
        <p:nvPr/>
      </p:nvGrpSpPr>
      <p:grpSpPr>
        <a:xfrm>
          <a:off x="0" y="0"/>
          <a:ext cx="0" cy="0"/>
          <a:chOff x="0" y="0"/>
          <a:chExt cx="0" cy="0"/>
        </a:xfrm>
      </p:grpSpPr>
      <p:sp>
        <p:nvSpPr>
          <p:cNvPr id="314" name="Google Shape;314;p18"/>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18" name="Shape 318"/>
        <p:cNvGrpSpPr/>
        <p:nvPr/>
      </p:nvGrpSpPr>
      <p:grpSpPr>
        <a:xfrm>
          <a:off x="0" y="0"/>
          <a:ext cx="0" cy="0"/>
          <a:chOff x="0" y="0"/>
          <a:chExt cx="0" cy="0"/>
        </a:xfrm>
      </p:grpSpPr>
      <p:sp>
        <p:nvSpPr>
          <p:cNvPr id="319" name="Google Shape;319;p19"/>
          <p:cNvSpPr txBox="1"/>
          <p:nvPr/>
        </p:nvSpPr>
        <p:spPr>
          <a:xfrm>
            <a:off x="491550" y="470175"/>
            <a:ext cx="3127500" cy="6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4"/>
                </a:solidFill>
                <a:latin typeface="Maven Pro Black"/>
                <a:ea typeface="Maven Pro Black"/>
                <a:cs typeface="Maven Pro Black"/>
                <a:sym typeface="Maven Pro Black"/>
              </a:rPr>
              <a:t>The Details</a:t>
            </a:r>
            <a:endParaRPr sz="4200">
              <a:solidFill>
                <a:schemeClr val="accent4"/>
              </a:solidFill>
              <a:latin typeface="Maven Pro Black"/>
              <a:ea typeface="Maven Pro Black"/>
              <a:cs typeface="Maven Pro Black"/>
              <a:sym typeface="Maven Pro Black"/>
            </a:endParaRPr>
          </a:p>
        </p:txBody>
      </p:sp>
      <p:sp>
        <p:nvSpPr>
          <p:cNvPr id="320" name="Google Shape;320;p19"/>
          <p:cNvSpPr txBox="1"/>
          <p:nvPr/>
        </p:nvSpPr>
        <p:spPr>
          <a:xfrm>
            <a:off x="541400" y="1189750"/>
            <a:ext cx="28923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Maven Pro"/>
                <a:ea typeface="Maven Pro"/>
                <a:cs typeface="Maven Pro"/>
                <a:sym typeface="Maven Pro"/>
              </a:rPr>
              <a:t>What is the design problem?</a:t>
            </a:r>
            <a:endParaRPr b="1">
              <a:solidFill>
                <a:schemeClr val="accent2"/>
              </a:solidFill>
              <a:latin typeface="Maven Pro"/>
              <a:ea typeface="Maven Pro"/>
              <a:cs typeface="Maven Pro"/>
              <a:sym typeface="Maven Pro"/>
            </a:endParaRPr>
          </a:p>
        </p:txBody>
      </p:sp>
      <p:sp>
        <p:nvSpPr>
          <p:cNvPr id="321" name="Google Shape;321;p19"/>
          <p:cNvSpPr txBox="1"/>
          <p:nvPr/>
        </p:nvSpPr>
        <p:spPr>
          <a:xfrm>
            <a:off x="541400" y="1904600"/>
            <a:ext cx="35835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Nunito"/>
                <a:ea typeface="Nunito"/>
                <a:cs typeface="Nunito"/>
                <a:sym typeface="Nunito"/>
              </a:rPr>
              <a:t>Usable</a:t>
            </a:r>
            <a:r>
              <a:rPr lang="en" sz="1200">
                <a:solidFill>
                  <a:schemeClr val="lt1"/>
                </a:solidFill>
                <a:latin typeface="Nunito"/>
                <a:ea typeface="Nunito"/>
                <a:cs typeface="Nunito"/>
                <a:sym typeface="Nunito"/>
              </a:rPr>
              <a:t> - Minimal amount of effort</a:t>
            </a:r>
            <a:endParaRPr sz="1200">
              <a:solidFill>
                <a:schemeClr val="lt1"/>
              </a:solidFill>
              <a:latin typeface="Nunito"/>
              <a:ea typeface="Nunito"/>
              <a:cs typeface="Nunito"/>
              <a:sym typeface="Nunito"/>
            </a:endParaRPr>
          </a:p>
        </p:txBody>
      </p:sp>
      <p:sp>
        <p:nvSpPr>
          <p:cNvPr id="322" name="Google Shape;322;p19"/>
          <p:cNvSpPr txBox="1"/>
          <p:nvPr/>
        </p:nvSpPr>
        <p:spPr>
          <a:xfrm>
            <a:off x="541400" y="2602750"/>
            <a:ext cx="3583500" cy="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Nunito"/>
                <a:ea typeface="Nunito"/>
                <a:cs typeface="Nunito"/>
                <a:sym typeface="Nunito"/>
              </a:rPr>
              <a:t>Usefulness</a:t>
            </a:r>
            <a:r>
              <a:rPr lang="en" sz="1200">
                <a:solidFill>
                  <a:schemeClr val="lt1"/>
                </a:solidFill>
                <a:latin typeface="Nunito"/>
                <a:ea typeface="Nunito"/>
                <a:cs typeface="Nunito"/>
                <a:sym typeface="Nunito"/>
              </a:rPr>
              <a:t> - must solve a user’s problem; user’s have a solution to a problem, but it is not through an app</a:t>
            </a:r>
            <a:endParaRPr sz="1200">
              <a:solidFill>
                <a:schemeClr val="lt1"/>
              </a:solidFill>
              <a:latin typeface="Nunito"/>
              <a:ea typeface="Nunito"/>
              <a:cs typeface="Nunito"/>
              <a:sym typeface="Nunito"/>
            </a:endParaRPr>
          </a:p>
        </p:txBody>
      </p:sp>
      <p:sp>
        <p:nvSpPr>
          <p:cNvPr id="323" name="Google Shape;323;p19"/>
          <p:cNvSpPr txBox="1"/>
          <p:nvPr/>
        </p:nvSpPr>
        <p:spPr>
          <a:xfrm>
            <a:off x="541400" y="3473700"/>
            <a:ext cx="3583500" cy="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Nunito"/>
                <a:ea typeface="Nunito"/>
                <a:cs typeface="Nunito"/>
                <a:sym typeface="Nunito"/>
              </a:rPr>
              <a:t>Desirable</a:t>
            </a:r>
            <a:r>
              <a:rPr lang="en" sz="1200">
                <a:solidFill>
                  <a:schemeClr val="lt1"/>
                </a:solidFill>
                <a:latin typeface="Nunito"/>
                <a:ea typeface="Nunito"/>
                <a:cs typeface="Nunito"/>
                <a:sym typeface="Nunito"/>
              </a:rPr>
              <a:t> - don’t have a mass amount of smart devices to manage, other methods are more desirable, or not efficient to use</a:t>
            </a:r>
            <a:endParaRPr sz="1200">
              <a:solidFill>
                <a:schemeClr val="lt1"/>
              </a:solidFill>
              <a:latin typeface="Nunito"/>
              <a:ea typeface="Nunito"/>
              <a:cs typeface="Nunito"/>
              <a:sym typeface="Nunito"/>
            </a:endParaRPr>
          </a:p>
        </p:txBody>
      </p:sp>
      <p:cxnSp>
        <p:nvCxnSpPr>
          <p:cNvPr id="324" name="Google Shape;324;p19"/>
          <p:cNvCxnSpPr/>
          <p:nvPr/>
        </p:nvCxnSpPr>
        <p:spPr>
          <a:xfrm>
            <a:off x="402500" y="590650"/>
            <a:ext cx="0" cy="599100"/>
          </a:xfrm>
          <a:prstGeom prst="straightConnector1">
            <a:avLst/>
          </a:prstGeom>
          <a:noFill/>
          <a:ln cap="flat" cmpd="sng" w="76200">
            <a:solidFill>
              <a:schemeClr val="accent4"/>
            </a:solidFill>
            <a:prstDash val="solid"/>
            <a:round/>
            <a:headEnd len="med" w="med" type="none"/>
            <a:tailEnd len="med" w="med" type="none"/>
          </a:ln>
        </p:spPr>
      </p:cxnSp>
      <p:sp>
        <p:nvSpPr>
          <p:cNvPr id="325" name="Google Shape;325;p19"/>
          <p:cNvSpPr txBox="1"/>
          <p:nvPr/>
        </p:nvSpPr>
        <p:spPr>
          <a:xfrm>
            <a:off x="4374075" y="1904600"/>
            <a:ext cx="3583500" cy="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Nunito"/>
                <a:ea typeface="Nunito"/>
                <a:cs typeface="Nunito"/>
                <a:sym typeface="Nunito"/>
              </a:rPr>
              <a:t>Accessible</a:t>
            </a:r>
            <a:r>
              <a:rPr lang="en" sz="1200">
                <a:solidFill>
                  <a:schemeClr val="lt1"/>
                </a:solidFill>
                <a:latin typeface="Nunito"/>
                <a:ea typeface="Nunito"/>
                <a:cs typeface="Nunito"/>
                <a:sym typeface="Nunito"/>
              </a:rPr>
              <a:t> </a:t>
            </a:r>
            <a:r>
              <a:rPr lang="en" sz="1200">
                <a:solidFill>
                  <a:schemeClr val="lt1"/>
                </a:solidFill>
                <a:latin typeface="Nunito"/>
                <a:ea typeface="Nunito"/>
                <a:cs typeface="Nunito"/>
                <a:sym typeface="Nunito"/>
              </a:rPr>
              <a:t>- used within your home, and sometimes externally</a:t>
            </a:r>
            <a:endParaRPr sz="1200">
              <a:solidFill>
                <a:schemeClr val="lt1"/>
              </a:solidFill>
              <a:latin typeface="Nunito"/>
              <a:ea typeface="Nunito"/>
              <a:cs typeface="Nunito"/>
              <a:sym typeface="Nunito"/>
            </a:endParaRPr>
          </a:p>
        </p:txBody>
      </p:sp>
      <p:sp>
        <p:nvSpPr>
          <p:cNvPr id="326" name="Google Shape;326;p19"/>
          <p:cNvSpPr txBox="1"/>
          <p:nvPr/>
        </p:nvSpPr>
        <p:spPr>
          <a:xfrm>
            <a:off x="4374075" y="2602750"/>
            <a:ext cx="3583500" cy="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Nunito"/>
                <a:ea typeface="Nunito"/>
                <a:cs typeface="Nunito"/>
                <a:sym typeface="Nunito"/>
              </a:rPr>
              <a:t>Valuable</a:t>
            </a:r>
            <a:r>
              <a:rPr lang="en" sz="1200">
                <a:solidFill>
                  <a:schemeClr val="lt1"/>
                </a:solidFill>
                <a:latin typeface="Nunito"/>
                <a:ea typeface="Nunito"/>
                <a:cs typeface="Nunito"/>
                <a:sym typeface="Nunito"/>
              </a:rPr>
              <a:t> </a:t>
            </a:r>
            <a:r>
              <a:rPr lang="en" sz="1200">
                <a:solidFill>
                  <a:schemeClr val="lt1"/>
                </a:solidFill>
                <a:latin typeface="Nunito"/>
                <a:ea typeface="Nunito"/>
                <a:cs typeface="Nunito"/>
                <a:sym typeface="Nunito"/>
              </a:rPr>
              <a:t>- using the app is only valuable if it’s the only option; don’t force users to use an app</a:t>
            </a:r>
            <a:endParaRPr sz="12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30" name="Shape 330"/>
        <p:cNvGrpSpPr/>
        <p:nvPr/>
      </p:nvGrpSpPr>
      <p:grpSpPr>
        <a:xfrm>
          <a:off x="0" y="0"/>
          <a:ext cx="0" cy="0"/>
          <a:chOff x="0" y="0"/>
          <a:chExt cx="0" cy="0"/>
        </a:xfrm>
      </p:grpSpPr>
      <p:sp>
        <p:nvSpPr>
          <p:cNvPr id="331" name="Google Shape;331;p20"/>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End-Users and StakeHolders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35" name="Shape 335"/>
        <p:cNvGrpSpPr/>
        <p:nvPr/>
      </p:nvGrpSpPr>
      <p:grpSpPr>
        <a:xfrm>
          <a:off x="0" y="0"/>
          <a:ext cx="0" cy="0"/>
          <a:chOff x="0" y="0"/>
          <a:chExt cx="0" cy="0"/>
        </a:xfrm>
      </p:grpSpPr>
      <p:sp>
        <p:nvSpPr>
          <p:cNvPr id="336" name="Google Shape;336;p21"/>
          <p:cNvSpPr txBox="1"/>
          <p:nvPr/>
        </p:nvSpPr>
        <p:spPr>
          <a:xfrm>
            <a:off x="491550" y="1401100"/>
            <a:ext cx="8088000" cy="9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4"/>
                </a:solidFill>
                <a:latin typeface="Maven Pro Black"/>
                <a:ea typeface="Maven Pro Black"/>
                <a:cs typeface="Maven Pro Black"/>
                <a:sym typeface="Maven Pro Black"/>
              </a:rPr>
              <a:t>Who will use our product?</a:t>
            </a:r>
            <a:endParaRPr sz="4800">
              <a:solidFill>
                <a:schemeClr val="accent4"/>
              </a:solidFill>
              <a:latin typeface="Maven Pro Black"/>
              <a:ea typeface="Maven Pro Black"/>
              <a:cs typeface="Maven Pro Black"/>
              <a:sym typeface="Maven Pro Black"/>
            </a:endParaRPr>
          </a:p>
        </p:txBody>
      </p:sp>
      <p:sp>
        <p:nvSpPr>
          <p:cNvPr id="337" name="Google Shape;337;p21"/>
          <p:cNvSpPr txBox="1"/>
          <p:nvPr/>
        </p:nvSpPr>
        <p:spPr>
          <a:xfrm>
            <a:off x="398600" y="2318200"/>
            <a:ext cx="6027900" cy="7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Maven Pro"/>
                <a:ea typeface="Maven Pro"/>
                <a:cs typeface="Maven Pro"/>
                <a:sym typeface="Maven Pro"/>
              </a:rPr>
              <a:t>Who are they, and what do they do?</a:t>
            </a:r>
            <a:endParaRPr b="1" sz="2400">
              <a:solidFill>
                <a:schemeClr val="accent2"/>
              </a:solidFill>
              <a:latin typeface="Maven Pro"/>
              <a:ea typeface="Maven Pro"/>
              <a:cs typeface="Maven Pro"/>
              <a:sym typeface="Maven Pro"/>
            </a:endParaRPr>
          </a:p>
        </p:txBody>
      </p:sp>
      <p:cxnSp>
        <p:nvCxnSpPr>
          <p:cNvPr id="338" name="Google Shape;338;p21"/>
          <p:cNvCxnSpPr/>
          <p:nvPr/>
        </p:nvCxnSpPr>
        <p:spPr>
          <a:xfrm flipH="1">
            <a:off x="398600" y="1521575"/>
            <a:ext cx="3900" cy="605700"/>
          </a:xfrm>
          <a:prstGeom prst="straightConnector1">
            <a:avLst/>
          </a:prstGeom>
          <a:noFill/>
          <a:ln cap="flat" cmpd="sng" w="76200">
            <a:solidFill>
              <a:schemeClr val="accent4"/>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