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  <p:sldMasterId id="2147483673" r:id="rId2"/>
  </p:sldMasterIdLst>
  <p:sldIdLst>
    <p:sldId id="256" r:id="rId3"/>
    <p:sldId id="292" r:id="rId4"/>
    <p:sldId id="291" r:id="rId5"/>
    <p:sldId id="257" r:id="rId6"/>
    <p:sldId id="258" r:id="rId7"/>
    <p:sldId id="259" r:id="rId8"/>
    <p:sldId id="260" r:id="rId9"/>
    <p:sldId id="261" r:id="rId10"/>
    <p:sldId id="262" r:id="rId11"/>
    <p:sldId id="272" r:id="rId12"/>
    <p:sldId id="273" r:id="rId13"/>
    <p:sldId id="263" r:id="rId14"/>
    <p:sldId id="264" r:id="rId15"/>
    <p:sldId id="267" r:id="rId16"/>
    <p:sldId id="265" r:id="rId17"/>
    <p:sldId id="266" r:id="rId18"/>
    <p:sldId id="268" r:id="rId19"/>
    <p:sldId id="288" r:id="rId20"/>
    <p:sldId id="269" r:id="rId21"/>
    <p:sldId id="270" r:id="rId22"/>
    <p:sldId id="271" r:id="rId23"/>
    <p:sldId id="280" r:id="rId24"/>
    <p:sldId id="290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2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4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0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88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76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493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2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14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57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82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1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55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05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39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9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2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48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5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4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4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9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6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1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282650" TargetMode="External"/><Relationship Id="rId2" Type="http://schemas.openxmlformats.org/officeDocument/2006/relationships/hyperlink" Target="http://www.microsoft.com/en-us/download/details.aspx?id=34790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Beyond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</a:t>
            </a:r>
            <a:r>
              <a:rPr lang="en-US" dirty="0" err="1" smtClean="0"/>
              <a:t>adams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===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TypeScript</a:t>
            </a:r>
            <a:r>
              <a:rPr lang="en-US" dirty="0" smtClean="0"/>
              <a:t> adds static typing and </a:t>
            </a:r>
            <a:r>
              <a:rPr lang="en-US" dirty="0" err="1" smtClean="0"/>
              <a:t>OO</a:t>
            </a:r>
            <a:r>
              <a:rPr lang="en-US" dirty="0" smtClean="0"/>
              <a:t> principles to JavaScript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TypeScript</a:t>
            </a:r>
            <a:r>
              <a:rPr lang="en-US" dirty="0" smtClean="0"/>
              <a:t> builds abstractions over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2241551"/>
            <a:ext cx="3751730" cy="3017520"/>
          </a:xfrm>
        </p:spPr>
        <p:txBody>
          <a:bodyPr>
            <a:normAutofit/>
          </a:bodyPr>
          <a:lstStyle/>
          <a:p>
            <a:r>
              <a:rPr lang="en-US" sz="2400" dirty="0"/>
              <a:t>Because something a few enhancements can make a big difference….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85" y="2052654"/>
            <a:ext cx="2793296" cy="3360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9993" y="5441574"/>
            <a:ext cx="3140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Lance Armstrong with the aid of syntactic sugar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85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s://begood.good.com/resources/goodtech_static/2023/bigstock-getting-started-colorful-mot-289142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1845734"/>
            <a:ext cx="6242345" cy="416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8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TypeScript</a:t>
            </a:r>
            <a:r>
              <a:rPr lang="en-US" dirty="0" smtClean="0"/>
              <a:t> compiler, tsc.exe, and  Visual Studio compilation options</a:t>
            </a:r>
          </a:p>
          <a:p>
            <a:pPr marL="562356" lvl="1" indent="-342900">
              <a:buFont typeface="+mj-lt"/>
              <a:buAutoNum type="alphaLcParenR"/>
            </a:pPr>
            <a:r>
              <a:rPr lang="en-US" dirty="0" err="1" smtClean="0"/>
              <a:t>TypeScript</a:t>
            </a:r>
            <a:r>
              <a:rPr lang="en-US" dirty="0" smtClean="0"/>
              <a:t> Plugin for Visual </a:t>
            </a:r>
            <a:r>
              <a:rPr lang="en-US" dirty="0"/>
              <a:t>Studio 2012 </a:t>
            </a:r>
            <a:endParaRPr lang="en-US" dirty="0" smtClean="0"/>
          </a:p>
          <a:p>
            <a:pPr marL="219456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www.microsoft.com/en-us/download/details.aspx?id=34790</a:t>
            </a:r>
            <a:r>
              <a:rPr lang="en-US" dirty="0" smtClean="0"/>
              <a:t> </a:t>
            </a:r>
          </a:p>
          <a:p>
            <a:pPr marL="562356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Syntaxt</a:t>
            </a:r>
            <a:r>
              <a:rPr lang="en-US" dirty="0" smtClean="0"/>
              <a:t> Highlighting, split screen editor, and compile on save</a:t>
            </a:r>
          </a:p>
          <a:p>
            <a:pPr marL="562356" lvl="1" indent="-342900">
              <a:buFont typeface="+mj-lt"/>
              <a:buAutoNum type="alphaLcParenR"/>
            </a:pPr>
            <a:r>
              <a:rPr lang="en-US" dirty="0"/>
              <a:t>ASP.NET and Web Tools </a:t>
            </a:r>
            <a:r>
              <a:rPr lang="en-US" dirty="0" smtClean="0"/>
              <a:t>2012.2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://go.microsoft.com/fwlink/?</a:t>
            </a:r>
            <a:r>
              <a:rPr lang="en-US" dirty="0" smtClean="0">
                <a:hlinkClick r:id="rId3"/>
              </a:rPr>
              <a:t>LinkId=282650</a:t>
            </a:r>
            <a:endParaRPr lang="en-US" dirty="0" smtClean="0"/>
          </a:p>
          <a:p>
            <a:pPr marL="562356" lvl="1" indent="-342900">
              <a:buFont typeface="+mj-lt"/>
              <a:buAutoNum type="alphaLcParenR"/>
            </a:pPr>
            <a:r>
              <a:rPr lang="en-US" dirty="0" smtClean="0"/>
              <a:t>Tools -&gt; Extensions </a:t>
            </a:r>
            <a:r>
              <a:rPr lang="en-US" dirty="0"/>
              <a:t>and </a:t>
            </a:r>
            <a:r>
              <a:rPr lang="en-US" dirty="0" smtClean="0"/>
              <a:t>Updates -&gt; Web Essentials 2012</a:t>
            </a:r>
            <a:endParaRPr lang="en-US" dirty="0"/>
          </a:p>
          <a:p>
            <a:pPr marL="562356" lvl="1" indent="-342900">
              <a:buFont typeface="+mj-lt"/>
              <a:buAutoNum type="alphaLcParenR"/>
            </a:pPr>
            <a:endParaRPr lang="en-US" dirty="0" smtClean="0"/>
          </a:p>
          <a:p>
            <a:pPr marL="562356" lvl="1" indent="-342900">
              <a:buFont typeface="+mj-lt"/>
              <a:buAutoNum type="alphaL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00" y="3857414"/>
            <a:ext cx="903865" cy="1027119"/>
          </a:xfrm>
          <a:prstGeom prst="rect">
            <a:avLst/>
          </a:prstGeom>
        </p:spPr>
      </p:pic>
      <p:pic>
        <p:nvPicPr>
          <p:cNvPr id="1028" name="Picture 4" descr="http://i1.minus.com/ibcFAGQMhbDGe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00" y="453189"/>
            <a:ext cx="1117586" cy="11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Bundle Transformer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–g typescript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 err="1" smtClean="0"/>
              <a:t>somescript.ts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C:\Users\adamsjl\Desktop\mac_osx_nodejs_install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69" y="261974"/>
            <a:ext cx="1985591" cy="125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WebStorm</a:t>
            </a:r>
            <a:r>
              <a:rPr lang="en-US" dirty="0" smtClean="0"/>
              <a:t> 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Sublime Text / </a:t>
            </a:r>
            <a:r>
              <a:rPr lang="en-US" dirty="0" err="1" smtClean="0"/>
              <a:t>TextMate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Vim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Emacs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encrypted-tbn2.gstatic.com/images?q=tbn:ANd9GcSJ8P1cacSfzFlHZqmkbAPOLWjgSN7zLhuxFn14gAeQI4pqaJsx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41" y="4665626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Qww--eBXqSUKRmph7U64teL-8e817lb3u81GjN-di8X7H5Q7naQ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97" y="4665626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5/5f/Emacs-logo.svg/270px-Emacs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85" y="4665626"/>
            <a:ext cx="1208842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static.com/images?q=tbn:ANd9GcRpnbuB5crvj_HgFcRRwKS2b2qZKos4YQ9Zb4rh6HbiUBu4tTxDZ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53" y="4665626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180" y="937141"/>
            <a:ext cx="4846641" cy="3209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onstructor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xtends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mplements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mports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private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… , =&gt;,  &lt; &gt; ,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897741"/>
            <a:ext cx="9144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PLATINUM SPONSORS</a:t>
            </a:r>
            <a:endParaRPr lang="en-US" sz="135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1118" y="1174740"/>
            <a:ext cx="893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aige Technolog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08" y="1192035"/>
            <a:ext cx="2274149" cy="818694"/>
          </a:xfrm>
          <a:prstGeom prst="rect">
            <a:avLst/>
          </a:prstGeom>
        </p:spPr>
      </p:pic>
      <p:pic>
        <p:nvPicPr>
          <p:cNvPr id="10" name="Picture 9" descr="Stackif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3" y="1219745"/>
            <a:ext cx="2846936" cy="745017"/>
          </a:xfrm>
          <a:prstGeom prst="rect">
            <a:avLst/>
          </a:prstGeom>
        </p:spPr>
      </p:pic>
      <p:pic>
        <p:nvPicPr>
          <p:cNvPr id="11" name="Picture 10" descr="Ingenuity Consulting Partn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45" y="2032585"/>
            <a:ext cx="2719254" cy="765575"/>
          </a:xfrm>
          <a:prstGeom prst="rect">
            <a:avLst/>
          </a:prstGeom>
        </p:spPr>
      </p:pic>
      <p:pic>
        <p:nvPicPr>
          <p:cNvPr id="12" name="Picture 11" descr="Spri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80" y="1968293"/>
            <a:ext cx="3068170" cy="998337"/>
          </a:xfrm>
          <a:prstGeom prst="rect">
            <a:avLst/>
          </a:prstGeom>
        </p:spPr>
      </p:pic>
      <p:pic>
        <p:nvPicPr>
          <p:cNvPr id="13" name="Picture 12" descr="Alfresc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94" y="1223801"/>
            <a:ext cx="3070354" cy="751056"/>
          </a:xfrm>
          <a:prstGeom prst="rect">
            <a:avLst/>
          </a:prstGeom>
        </p:spPr>
      </p:pic>
      <p:pic>
        <p:nvPicPr>
          <p:cNvPr id="14" name="Picture 13" descr="Balance Innovation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2" y="2006514"/>
            <a:ext cx="1525435" cy="90470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98520" y="2991989"/>
            <a:ext cx="893452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2714990"/>
            <a:ext cx="9144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GOLD SPONSORS</a:t>
            </a:r>
            <a:endParaRPr lang="en-US" sz="1350" dirty="0">
              <a:solidFill>
                <a:prstClr val="black"/>
              </a:solidFill>
            </a:endParaRPr>
          </a:p>
        </p:txBody>
      </p:sp>
      <p:pic>
        <p:nvPicPr>
          <p:cNvPr id="19" name="Picture 18" descr="Advantage Tec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09" y="3029796"/>
            <a:ext cx="2275458" cy="485431"/>
          </a:xfrm>
          <a:prstGeom prst="rect">
            <a:avLst/>
          </a:prstGeom>
        </p:spPr>
      </p:pic>
      <p:pic>
        <p:nvPicPr>
          <p:cNvPr id="20" name="Picture 19" descr="AdventureTec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43" y="3585821"/>
            <a:ext cx="1395526" cy="697763"/>
          </a:xfrm>
          <a:prstGeom prst="rect">
            <a:avLst/>
          </a:prstGeom>
        </p:spPr>
      </p:pic>
      <p:pic>
        <p:nvPicPr>
          <p:cNvPr id="21" name="Picture 20" descr="DS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59" y="4385433"/>
            <a:ext cx="1136260" cy="766976"/>
          </a:xfrm>
          <a:prstGeom prst="rect">
            <a:avLst/>
          </a:prstGeom>
        </p:spPr>
      </p:pic>
      <p:pic>
        <p:nvPicPr>
          <p:cNvPr id="22" name="Picture 21" descr="Telerik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29" y="4680308"/>
            <a:ext cx="2130222" cy="639067"/>
          </a:xfrm>
          <a:prstGeom prst="rect">
            <a:avLst/>
          </a:prstGeom>
        </p:spPr>
      </p:pic>
      <p:pic>
        <p:nvPicPr>
          <p:cNvPr id="23" name="Picture 22" descr="Keyhole Softwar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0" y="3032915"/>
            <a:ext cx="1951942" cy="529813"/>
          </a:xfrm>
          <a:prstGeom prst="rect">
            <a:avLst/>
          </a:prstGeom>
        </p:spPr>
      </p:pic>
      <p:pic>
        <p:nvPicPr>
          <p:cNvPr id="24" name="Picture 23" descr="Centriq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694" y="3004527"/>
            <a:ext cx="1442271" cy="498844"/>
          </a:xfrm>
          <a:prstGeom prst="rect">
            <a:avLst/>
          </a:prstGeom>
        </p:spPr>
      </p:pic>
      <p:pic>
        <p:nvPicPr>
          <p:cNvPr id="25" name="Picture 24" descr="CARFAX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84" y="4659034"/>
            <a:ext cx="2130222" cy="296711"/>
          </a:xfrm>
          <a:prstGeom prst="rect">
            <a:avLst/>
          </a:prstGeom>
        </p:spPr>
      </p:pic>
      <p:pic>
        <p:nvPicPr>
          <p:cNvPr id="26" name="Picture 25" descr="Perceptive Softwar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37" y="4172499"/>
            <a:ext cx="3511653" cy="476582"/>
          </a:xfrm>
          <a:prstGeom prst="rect">
            <a:avLst/>
          </a:prstGeom>
        </p:spPr>
      </p:pic>
      <p:pic>
        <p:nvPicPr>
          <p:cNvPr id="27" name="Picture 26" descr="VersionOne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75" y="3622499"/>
            <a:ext cx="1332318" cy="999239"/>
          </a:xfrm>
          <a:prstGeom prst="rect">
            <a:avLst/>
          </a:prstGeom>
        </p:spPr>
      </p:pic>
      <p:pic>
        <p:nvPicPr>
          <p:cNvPr id="28" name="Picture 27" descr="UMB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47" y="3135759"/>
            <a:ext cx="1849623" cy="350107"/>
          </a:xfrm>
          <a:prstGeom prst="rect">
            <a:avLst/>
          </a:prstGeom>
        </p:spPr>
      </p:pic>
      <p:pic>
        <p:nvPicPr>
          <p:cNvPr id="29" name="Picture 28" descr="kcpmi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626" y="3603304"/>
            <a:ext cx="1604183" cy="521360"/>
          </a:xfrm>
          <a:prstGeom prst="rect">
            <a:avLst/>
          </a:prstGeom>
        </p:spPr>
      </p:pic>
      <p:pic>
        <p:nvPicPr>
          <p:cNvPr id="30" name="Picture 29" descr="Adaptive Solutions Grou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94" y="3641608"/>
            <a:ext cx="2424545" cy="41563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0" y="5116881"/>
            <a:ext cx="9144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SILVER SPONSORS</a:t>
            </a:r>
            <a:endParaRPr lang="en-US" sz="1350" dirty="0">
              <a:solidFill>
                <a:prstClr val="black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97261" y="5395736"/>
            <a:ext cx="893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Discount ASP.NET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43" y="5510922"/>
            <a:ext cx="1225691" cy="344726"/>
          </a:xfrm>
          <a:prstGeom prst="rect">
            <a:avLst/>
          </a:prstGeom>
        </p:spPr>
      </p:pic>
      <p:pic>
        <p:nvPicPr>
          <p:cNvPr id="37" name="Picture 36" descr="Microsoft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21" y="5550820"/>
            <a:ext cx="1872159" cy="300883"/>
          </a:xfrm>
          <a:prstGeom prst="rect">
            <a:avLst/>
          </a:prstGeom>
        </p:spPr>
      </p:pic>
      <p:pic>
        <p:nvPicPr>
          <p:cNvPr id="38" name="Picture 37" descr="ComponentOn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04" y="5445722"/>
            <a:ext cx="754852" cy="4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51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any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undefined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number1 = 1;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number2: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number3: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number3 = 3;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number4;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//any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number4 = 4;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multiply(x, y) {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any,any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* y;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Basic</a:t>
            </a:r>
            <a:endParaRPr lang="en-US" b="1" dirty="0"/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a: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b: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r>
              <a:rPr lang="en-US" b="1" dirty="0" smtClean="0"/>
              <a:t>Default Values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a: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b: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2 )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b="1" dirty="0" smtClean="0"/>
              <a:t>Optional Parameters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a: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2, c?: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b="1" dirty="0" smtClean="0"/>
              <a:t>Rest Parameters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…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listOfNumbers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[] 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89" y="262523"/>
            <a:ext cx="3981674" cy="39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19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Contact, Links, </a:t>
            </a:r>
            <a:r>
              <a:rPr lang="en-US" dirty="0" smtClean="0"/>
              <a:t>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Jake Adams</a:t>
            </a:r>
            <a:endParaRPr lang="en-US" sz="2800" dirty="0"/>
          </a:p>
          <a:p>
            <a:r>
              <a:rPr lang="en-US" sz="2800" dirty="0" smtClean="0"/>
              <a:t>Email</a:t>
            </a:r>
            <a:r>
              <a:rPr lang="en-US" sz="2800" dirty="0"/>
              <a:t>: </a:t>
            </a:r>
            <a:r>
              <a:rPr lang="en-US" sz="2800" b="1" dirty="0">
                <a:solidFill>
                  <a:schemeClr val="tx1"/>
                </a:solidFill>
              </a:rPr>
              <a:t>jacobladams</a:t>
            </a:r>
            <a:r>
              <a:rPr lang="en-US" sz="2800" dirty="0"/>
              <a:t>@gmail.com</a:t>
            </a:r>
          </a:p>
          <a:p>
            <a:r>
              <a:rPr lang="en-US" sz="2800" dirty="0"/>
              <a:t>Twitter: @</a:t>
            </a:r>
            <a:r>
              <a:rPr lang="en-US" sz="2800" b="1" dirty="0" err="1">
                <a:solidFill>
                  <a:schemeClr val="tx1"/>
                </a:solidFill>
              </a:rPr>
              <a:t>jacobladams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dirty="0"/>
              <a:t>geekswithblogs.com/</a:t>
            </a:r>
            <a:r>
              <a:rPr lang="en-US" sz="2800" b="1" dirty="0" err="1">
                <a:solidFill>
                  <a:schemeClr val="tx1"/>
                </a:solidFill>
              </a:rPr>
              <a:t>jacobladams</a:t>
            </a:r>
            <a:r>
              <a:rPr lang="en-US" sz="2800" dirty="0"/>
              <a:t> </a:t>
            </a:r>
          </a:p>
          <a:p>
            <a:r>
              <a:rPr lang="en-US" sz="2800" dirty="0"/>
              <a:t>github.com/</a:t>
            </a:r>
            <a:r>
              <a:rPr lang="en-US" sz="2800" b="1" dirty="0" err="1">
                <a:solidFill>
                  <a:schemeClr val="tx1"/>
                </a:solidFill>
              </a:rPr>
              <a:t>jacobladams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Bit.ly </a:t>
            </a:r>
            <a:r>
              <a:rPr lang="en-US" sz="2800" dirty="0" smtClean="0"/>
              <a:t>Bundle </a:t>
            </a:r>
            <a:r>
              <a:rPr lang="en-US" sz="2800" dirty="0"/>
              <a:t>- http://bit.ly/jaketypescript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412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Jake Adams</a:t>
            </a:r>
          </a:p>
          <a:p>
            <a:r>
              <a:rPr lang="en-US" dirty="0" smtClean="0"/>
              <a:t>Senior Programmer Analyst</a:t>
            </a:r>
          </a:p>
          <a:p>
            <a:r>
              <a:rPr lang="en-US" dirty="0" smtClean="0"/>
              <a:t>Thompson Coburn LLP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b="1" dirty="0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@gmail.com</a:t>
            </a:r>
          </a:p>
          <a:p>
            <a:r>
              <a:rPr lang="en-US" dirty="0" smtClean="0"/>
              <a:t>Twitter: @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/>
              <a:t>geekswithblogs.com/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github.com/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Bit.ly Bundle of </a:t>
            </a:r>
            <a:r>
              <a:rPr lang="en-US" dirty="0"/>
              <a:t>l</a:t>
            </a:r>
            <a:r>
              <a:rPr lang="en-US" dirty="0" smtClean="0"/>
              <a:t>inks for this presentation - </a:t>
            </a:r>
            <a:r>
              <a:rPr lang="en-US" dirty="0"/>
              <a:t>http://</a:t>
            </a:r>
            <a:r>
              <a:rPr lang="en-US" dirty="0" smtClean="0"/>
              <a:t>bit.ly/jaketypescript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6054317" cy="4023360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a language for application-scale JavaScript development.</a:t>
            </a:r>
          </a:p>
          <a:p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</a:t>
            </a:r>
          </a:p>
          <a:p>
            <a:r>
              <a:rPr lang="en-US" dirty="0"/>
              <a:t>Any browser. Any host. Any OS. Open Source.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6877276" y="2527378"/>
            <a:ext cx="451821" cy="380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7329098" y="2579150"/>
            <a:ext cx="16220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Cool, important part</a:t>
            </a:r>
            <a:endParaRPr lang="en-US" sz="1350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6837791" y="1859249"/>
            <a:ext cx="451821" cy="38054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7333867" y="1940526"/>
            <a:ext cx="13082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Marketing Hype</a:t>
            </a:r>
            <a:endParaRPr lang="en-US" sz="1350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5828553" y="3317395"/>
            <a:ext cx="451821" cy="38054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6324629" y="3369166"/>
            <a:ext cx="13082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Marketing Hype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577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with a little bit extra added to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97" y="947006"/>
            <a:ext cx="3005418" cy="4136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6773" y="5098810"/>
            <a:ext cx="21017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TypeScript</a:t>
            </a:r>
            <a:r>
              <a:rPr lang="en-US" sz="1350" dirty="0"/>
              <a:t> run </a:t>
            </a:r>
            <a:r>
              <a:rPr lang="en-US" sz="1350" dirty="0" err="1"/>
              <a:t>Bartertown</a:t>
            </a:r>
            <a:r>
              <a:rPr lang="en-US" sz="1350" dirty="0"/>
              <a:t>!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5651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98446"/>
            <a:ext cx="7543800" cy="738244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268" y="2244168"/>
            <a:ext cx="4376467" cy="301751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IDeveloper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IDeveloper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lastName: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getFullName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2136" y="2241552"/>
            <a:ext cx="4003862" cy="34162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 = 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email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.email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email;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Developer.prototype.getFullName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  <a:endParaRPr lang="en-US" sz="1100" dirty="0"/>
          </a:p>
        </p:txBody>
      </p:sp>
      <p:sp>
        <p:nvSpPr>
          <p:cNvPr id="5" name="Right Arrow 4"/>
          <p:cNvSpPr/>
          <p:nvPr/>
        </p:nvSpPr>
        <p:spPr>
          <a:xfrm>
            <a:off x="3761816" y="3076015"/>
            <a:ext cx="1093557" cy="1311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3888580" y="3510553"/>
            <a:ext cx="9214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TypeScript</a:t>
            </a:r>
            <a:endParaRPr lang="en-US" sz="1350" dirty="0"/>
          </a:p>
          <a:p>
            <a:r>
              <a:rPr lang="en-US" sz="1350" dirty="0"/>
              <a:t>Compiler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0971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Lightning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=== Happiness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Superset of JavaScript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Can use as much or as little as you want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Provides proposed </a:t>
            </a:r>
            <a:r>
              <a:rPr lang="en-US" dirty="0" err="1" smtClean="0"/>
              <a:t>EcmaScript</a:t>
            </a:r>
            <a:r>
              <a:rPr lang="en-US" dirty="0" smtClean="0"/>
              <a:t> 6 functionality today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Classes, Modules, Arrow Functions, Rest Parameters, Default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Writes JavaScript that is probably better than what you would write yourself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Cleaner, easier to read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Created by Anders </a:t>
            </a:r>
            <a:r>
              <a:rPr lang="en-US" dirty="0" smtClean="0"/>
              <a:t>Hejlsberg (of C#, Delphi, and Turbo Pascal fame)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Open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Uses Jake as its build system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736" y="286604"/>
            <a:ext cx="1920045" cy="20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9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!== Happiness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Still has the same limitations and pitfalls of JavaScript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Still in Beta (0.8.3 as of this presentation)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No </a:t>
            </a:r>
            <a:r>
              <a:rPr lang="en-US" dirty="0" err="1" smtClean="0"/>
              <a:t>JSHint</a:t>
            </a:r>
            <a:r>
              <a:rPr lang="en-US" dirty="0" smtClean="0"/>
              <a:t>/</a:t>
            </a:r>
            <a:r>
              <a:rPr lang="en-US" dirty="0" err="1" smtClean="0"/>
              <a:t>JSLint</a:t>
            </a:r>
            <a:r>
              <a:rPr lang="en-US" dirty="0" smtClean="0"/>
              <a:t> type tooling yet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Limited tooling outside of Visual Studio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Only Available in Visual Studio 2012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It’s it a presentation that I’m giving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92" y="2397415"/>
            <a:ext cx="3148862" cy="33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5945</TotalTime>
  <Words>640</Words>
  <Application>Microsoft Office PowerPoint</Application>
  <PresentationFormat>On-screen Show (4:3)</PresentationFormat>
  <Paragraphs>165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Wingdings</vt:lpstr>
      <vt:lpstr>Office Theme</vt:lpstr>
      <vt:lpstr>Retrospect</vt:lpstr>
      <vt:lpstr>TypeScript: Beyond JavaScript</vt:lpstr>
      <vt:lpstr>PowerPoint Presentation</vt:lpstr>
      <vt:lpstr>About Me </vt:lpstr>
      <vt:lpstr>What is TypeScript?</vt:lpstr>
      <vt:lpstr>What is TypeScript?</vt:lpstr>
      <vt:lpstr>What is TypeScript?</vt:lpstr>
      <vt:lpstr>Lightning Demo</vt:lpstr>
      <vt:lpstr>TypeScript === Happiness</vt:lpstr>
      <vt:lpstr>TypeScript !== Happiness</vt:lpstr>
      <vt:lpstr>TypeScript === undefined</vt:lpstr>
      <vt:lpstr>Why Use TypeScript?</vt:lpstr>
      <vt:lpstr>How Do I Get Started?</vt:lpstr>
      <vt:lpstr>Visual Studio Installation</vt:lpstr>
      <vt:lpstr>TypeScript Bundle Transformer</vt:lpstr>
      <vt:lpstr>Node Installation</vt:lpstr>
      <vt:lpstr>Other Editors</vt:lpstr>
      <vt:lpstr>Features</vt:lpstr>
      <vt:lpstr>Keywords</vt:lpstr>
      <vt:lpstr>Static Typing Demo</vt:lpstr>
      <vt:lpstr>Builtin Types</vt:lpstr>
      <vt:lpstr>Implicit Typing</vt:lpstr>
      <vt:lpstr>Typing - Parameters</vt:lpstr>
      <vt:lpstr>Demo</vt:lpstr>
      <vt:lpstr>Contact, Links, &amp;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TypeScript: Beyond JavaScript</dc:title>
  <dc:creator>Jacob Adams</dc:creator>
  <cp:lastModifiedBy>Jacob Adams</cp:lastModifiedBy>
  <cp:revision>53</cp:revision>
  <dcterms:created xsi:type="dcterms:W3CDTF">2013-02-26T00:59:57Z</dcterms:created>
  <dcterms:modified xsi:type="dcterms:W3CDTF">2013-05-04T12:37:49Z</dcterms:modified>
</cp:coreProperties>
</file>