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2"/>
  </p:sldMasterIdLst>
  <p:sldIdLst>
    <p:sldId id="256" r:id="rId3"/>
    <p:sldId id="292" r:id="rId4"/>
    <p:sldId id="291" r:id="rId5"/>
    <p:sldId id="257" r:id="rId6"/>
    <p:sldId id="258" r:id="rId7"/>
    <p:sldId id="259" r:id="rId8"/>
    <p:sldId id="260" r:id="rId9"/>
    <p:sldId id="261" r:id="rId10"/>
    <p:sldId id="262" r:id="rId11"/>
    <p:sldId id="272" r:id="rId12"/>
    <p:sldId id="273" r:id="rId13"/>
    <p:sldId id="263" r:id="rId14"/>
    <p:sldId id="264" r:id="rId15"/>
    <p:sldId id="267" r:id="rId16"/>
    <p:sldId id="265" r:id="rId17"/>
    <p:sldId id="266" r:id="rId18"/>
    <p:sldId id="268" r:id="rId19"/>
    <p:sldId id="288" r:id="rId20"/>
    <p:sldId id="269" r:id="rId21"/>
    <p:sldId id="270" r:id="rId22"/>
    <p:sldId id="271" r:id="rId23"/>
    <p:sldId id="280" r:id="rId24"/>
    <p:sldId id="290" r:id="rId25"/>
    <p:sldId id="28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-120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1E38-29AE-634B-A8A7-416675D5FB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E81D-62BF-C840-87DF-B2B28DD05A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424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1E38-29AE-634B-A8A7-416675D5FB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E81D-62BF-C840-87DF-B2B28DD05A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355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1E38-29AE-634B-A8A7-416675D5FB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E81D-62BF-C840-87DF-B2B28DD05A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793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1E38-29AE-634B-A8A7-416675D5FB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E81D-62BF-C840-87DF-B2B28DD05A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129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1E38-29AE-634B-A8A7-416675D5FB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E81D-62BF-C840-87DF-B2B28DD05A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483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1E38-29AE-634B-A8A7-416675D5FB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E81D-62BF-C840-87DF-B2B28DD05A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053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1E38-29AE-634B-A8A7-416675D5FB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E81D-62BF-C840-87DF-B2B28DD05A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9446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1E38-29AE-634B-A8A7-416675D5FB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E81D-62BF-C840-87DF-B2B28DD05A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14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5/2/2013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1E38-29AE-634B-A8A7-416675D5FB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E81D-62BF-C840-87DF-B2B28DD05A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194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1E38-29AE-634B-A8A7-416675D5FB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E81D-62BF-C840-87DF-B2B28DD05A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4479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1E38-29AE-634B-A8A7-416675D5FB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1E81D-62BF-C840-87DF-B2B28DD05A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0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6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01E38-29AE-634B-A8A7-416675D5FB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1E81D-62BF-C840-87DF-B2B28DD05A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76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282650" TargetMode="External"/><Relationship Id="rId2" Type="http://schemas.openxmlformats.org/officeDocument/2006/relationships/hyperlink" Target="http://www.microsoft.com/en-us/download/details.aspx?id=3479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" TargetMode="External"/><Relationship Id="rId2" Type="http://schemas.openxmlformats.org/officeDocument/2006/relationships/hyperlink" Target="https://github.com/borisyankov/DefinitelyType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.microsoft.com/fwlink/?LinkId=282650" TargetMode="External"/><Relationship Id="rId5" Type="http://schemas.openxmlformats.org/officeDocument/2006/relationships/hyperlink" Target="http://www.microsoft.com/en-us/download/details.aspx?id=34790" TargetMode="External"/><Relationship Id="rId4" Type="http://schemas.openxmlformats.org/officeDocument/2006/relationships/hyperlink" Target="http://typescript.codeplex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Beyond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Jake </a:t>
            </a:r>
            <a:r>
              <a:rPr lang="en-US" dirty="0" err="1" smtClean="0"/>
              <a:t>adams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3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=== undefined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err="1" smtClean="0"/>
              <a:t>TypeScript</a:t>
            </a:r>
            <a:r>
              <a:rPr lang="en-US" dirty="0" smtClean="0"/>
              <a:t> adds static typing and </a:t>
            </a:r>
            <a:r>
              <a:rPr lang="en-US" dirty="0" err="1" smtClean="0"/>
              <a:t>OO</a:t>
            </a:r>
            <a:r>
              <a:rPr lang="en-US" dirty="0" smtClean="0"/>
              <a:t> principles to JavaScript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TypeScript</a:t>
            </a:r>
            <a:r>
              <a:rPr lang="en-US" dirty="0" smtClean="0"/>
              <a:t> builds abstractions over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6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02307" cy="402336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Because something a few enhancements can make a big difference….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301" y="1011981"/>
            <a:ext cx="3724395" cy="44805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13844" y="5530540"/>
            <a:ext cx="4123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Lance Armstrong with the aid of syntactic sugar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0859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Get Started?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 descr="https://begood.good.com/resources/goodtech_static/2023/bigstock-getting-started-colorful-mot-289142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946" y="2042997"/>
            <a:ext cx="6008936" cy="400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81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TypeScript</a:t>
            </a:r>
            <a:r>
              <a:rPr lang="en-US" dirty="0" smtClean="0"/>
              <a:t> compiler, tsc.exe, and  Visual Studio compilation options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dirty="0" err="1" smtClean="0"/>
              <a:t>TypeScript</a:t>
            </a:r>
            <a:r>
              <a:rPr lang="en-US" dirty="0" smtClean="0"/>
              <a:t> Plugin for Visual </a:t>
            </a:r>
            <a:r>
              <a:rPr lang="en-US" dirty="0"/>
              <a:t>Studio 2012 </a:t>
            </a:r>
            <a:endParaRPr lang="en-US" dirty="0" smtClean="0"/>
          </a:p>
          <a:p>
            <a:pPr marL="292608" lvl="1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www.microsoft.com/en-us/download/details.aspx?id=34790</a:t>
            </a:r>
            <a:r>
              <a:rPr lang="en-US" dirty="0" smtClean="0"/>
              <a:t> </a:t>
            </a:r>
          </a:p>
          <a:p>
            <a:pPr marL="749808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Syntaxt</a:t>
            </a:r>
            <a:r>
              <a:rPr lang="en-US" dirty="0" smtClean="0"/>
              <a:t> Highlighting, split screen editor, and compile on save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dirty="0"/>
              <a:t>ASP.NET and Web Tools </a:t>
            </a:r>
            <a:r>
              <a:rPr lang="en-US" dirty="0" smtClean="0"/>
              <a:t>2012.2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://go.microsoft.com/fwlink/?</a:t>
            </a:r>
            <a:r>
              <a:rPr lang="en-US" dirty="0" smtClean="0">
                <a:hlinkClick r:id="rId3"/>
              </a:rPr>
              <a:t>LinkId=282650</a:t>
            </a:r>
            <a:endParaRPr lang="en-US" dirty="0" smtClean="0"/>
          </a:p>
          <a:p>
            <a:pPr marL="749808" lvl="1" indent="-457200">
              <a:buFont typeface="+mj-lt"/>
              <a:buAutoNum type="alphaLcParenR"/>
            </a:pPr>
            <a:r>
              <a:rPr lang="en-US" dirty="0" smtClean="0"/>
              <a:t>Tools -&gt; Extensions </a:t>
            </a:r>
            <a:r>
              <a:rPr lang="en-US" dirty="0"/>
              <a:t>and </a:t>
            </a:r>
            <a:r>
              <a:rPr lang="en-US" dirty="0" smtClean="0"/>
              <a:t>Updates -&gt; Web Essentials 2012</a:t>
            </a:r>
            <a:endParaRPr lang="en-US" dirty="0"/>
          </a:p>
          <a:p>
            <a:pPr marL="749808" lvl="1" indent="-457200">
              <a:buFont typeface="+mj-lt"/>
              <a:buAutoNum type="alphaLcParenR"/>
            </a:pPr>
            <a:endParaRPr lang="en-US" dirty="0" smtClean="0"/>
          </a:p>
          <a:p>
            <a:pPr marL="749808" lvl="1" indent="-457200">
              <a:buFont typeface="+mj-lt"/>
              <a:buAutoNum type="alphaLcParenR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704" y="4034117"/>
            <a:ext cx="1205153" cy="1369492"/>
          </a:xfrm>
          <a:prstGeom prst="rect">
            <a:avLst/>
          </a:prstGeom>
        </p:spPr>
      </p:pic>
      <p:pic>
        <p:nvPicPr>
          <p:cNvPr id="1028" name="Picture 4" descr="http://i1.minus.com/ibcFAGQMhbDGe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5223" y="178230"/>
            <a:ext cx="1490115" cy="149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15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Bundle Transformer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4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–g typescript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tsc</a:t>
            </a:r>
            <a:r>
              <a:rPr lang="en-US" dirty="0" smtClean="0"/>
              <a:t> </a:t>
            </a:r>
            <a:r>
              <a:rPr lang="en-US" dirty="0" err="1" smtClean="0"/>
              <a:t>somescript.ts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 descr="C:\Users\adamsjl\Desktop\mac_osx_nodejs_installer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226" y="-113296"/>
            <a:ext cx="2647455" cy="167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01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WebStorm</a:t>
            </a:r>
            <a:r>
              <a:rPr lang="en-US" dirty="0" smtClean="0"/>
              <a:t> 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Sublime Text / </a:t>
            </a:r>
            <a:r>
              <a:rPr lang="en-US" dirty="0" err="1" smtClean="0"/>
              <a:t>TextMate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Vim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Emacs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1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954" y="894964"/>
            <a:ext cx="4974012" cy="329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9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</a:t>
            </a:r>
            <a:r>
              <a:rPr lang="en-US" dirty="0" smtClean="0"/>
              <a:t>lass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</a:t>
            </a:r>
            <a:r>
              <a:rPr lang="en-US" dirty="0" smtClean="0"/>
              <a:t>onstructor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</a:t>
            </a:r>
            <a:r>
              <a:rPr lang="en-US" dirty="0" smtClean="0"/>
              <a:t>xports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</a:t>
            </a:r>
            <a:r>
              <a:rPr lang="en-US" dirty="0" smtClean="0"/>
              <a:t>xtends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</a:t>
            </a:r>
            <a:r>
              <a:rPr lang="en-US" dirty="0" smtClean="0"/>
              <a:t>mplements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</a:t>
            </a:r>
            <a:r>
              <a:rPr lang="en-US" dirty="0" smtClean="0"/>
              <a:t>mports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</a:t>
            </a:r>
            <a:r>
              <a:rPr lang="en-US" dirty="0" smtClean="0"/>
              <a:t>nterface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module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ublic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private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… , =&gt;,  &lt; &gt; , 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5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</a:t>
            </a:r>
            <a:r>
              <a:rPr lang="en-US" dirty="0" smtClean="0"/>
              <a:t>Typing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2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5398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PLATINUM SPONSORS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88157" y="423320"/>
            <a:ext cx="119127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Paige Technologi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477" y="446380"/>
            <a:ext cx="3032199" cy="1091592"/>
          </a:xfrm>
          <a:prstGeom prst="rect">
            <a:avLst/>
          </a:prstGeom>
        </p:spPr>
      </p:pic>
      <p:pic>
        <p:nvPicPr>
          <p:cNvPr id="10" name="Picture 9" descr="Stackif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56" y="483327"/>
            <a:ext cx="3795915" cy="993356"/>
          </a:xfrm>
          <a:prstGeom prst="rect">
            <a:avLst/>
          </a:prstGeom>
        </p:spPr>
      </p:pic>
      <p:pic>
        <p:nvPicPr>
          <p:cNvPr id="11" name="Picture 10" descr="Ingenuity Consulting Partner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327" y="1567113"/>
            <a:ext cx="3625672" cy="1020766"/>
          </a:xfrm>
          <a:prstGeom prst="rect">
            <a:avLst/>
          </a:prstGeom>
        </p:spPr>
      </p:pic>
      <p:pic>
        <p:nvPicPr>
          <p:cNvPr id="12" name="Picture 11" descr="Sprin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240" y="1481391"/>
            <a:ext cx="4090893" cy="1331116"/>
          </a:xfrm>
          <a:prstGeom prst="rect">
            <a:avLst/>
          </a:prstGeom>
        </p:spPr>
      </p:pic>
      <p:pic>
        <p:nvPicPr>
          <p:cNvPr id="13" name="Picture 12" descr="Alfresc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392" y="488735"/>
            <a:ext cx="4093805" cy="1001408"/>
          </a:xfrm>
          <a:prstGeom prst="rect">
            <a:avLst/>
          </a:prstGeom>
        </p:spPr>
      </p:pic>
      <p:pic>
        <p:nvPicPr>
          <p:cNvPr id="14" name="Picture 13" descr="Balance Innovation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56" y="1532352"/>
            <a:ext cx="2033913" cy="1206269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131360" y="2846319"/>
            <a:ext cx="11912704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0" y="247698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GOLD SPONSORS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9" name="Picture 18" descr="Advantage Tech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079" y="2896728"/>
            <a:ext cx="3033944" cy="647241"/>
          </a:xfrm>
          <a:prstGeom prst="rect">
            <a:avLst/>
          </a:prstGeom>
        </p:spPr>
      </p:pic>
      <p:pic>
        <p:nvPicPr>
          <p:cNvPr id="20" name="Picture 19" descr="AdventureTech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124" y="3638094"/>
            <a:ext cx="1860701" cy="930351"/>
          </a:xfrm>
          <a:prstGeom prst="rect">
            <a:avLst/>
          </a:prstGeom>
        </p:spPr>
      </p:pic>
      <p:pic>
        <p:nvPicPr>
          <p:cNvPr id="21" name="Picture 20" descr="DST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45" y="4704244"/>
            <a:ext cx="1515013" cy="1022634"/>
          </a:xfrm>
          <a:prstGeom prst="rect">
            <a:avLst/>
          </a:prstGeom>
        </p:spPr>
      </p:pic>
      <p:pic>
        <p:nvPicPr>
          <p:cNvPr id="22" name="Picture 21" descr="Telerik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572" y="5097410"/>
            <a:ext cx="2840296" cy="852089"/>
          </a:xfrm>
          <a:prstGeom prst="rect">
            <a:avLst/>
          </a:prstGeom>
        </p:spPr>
      </p:pic>
      <p:pic>
        <p:nvPicPr>
          <p:cNvPr id="23" name="Picture 22" descr="Keyhole Softwar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0" y="2900886"/>
            <a:ext cx="2602589" cy="706417"/>
          </a:xfrm>
          <a:prstGeom prst="rect">
            <a:avLst/>
          </a:prstGeom>
        </p:spPr>
      </p:pic>
      <p:pic>
        <p:nvPicPr>
          <p:cNvPr id="24" name="Picture 23" descr="Centriq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259" y="2863036"/>
            <a:ext cx="1923028" cy="665125"/>
          </a:xfrm>
          <a:prstGeom prst="rect">
            <a:avLst/>
          </a:prstGeom>
        </p:spPr>
      </p:pic>
      <p:pic>
        <p:nvPicPr>
          <p:cNvPr id="25" name="Picture 24" descr="CARFAX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712" y="5069046"/>
            <a:ext cx="2840296" cy="395614"/>
          </a:xfrm>
          <a:prstGeom prst="rect">
            <a:avLst/>
          </a:prstGeom>
        </p:spPr>
      </p:pic>
      <p:pic>
        <p:nvPicPr>
          <p:cNvPr id="26" name="Picture 25" descr="Perceptive Softwar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183" y="4420332"/>
            <a:ext cx="4682204" cy="635442"/>
          </a:xfrm>
          <a:prstGeom prst="rect">
            <a:avLst/>
          </a:prstGeom>
        </p:spPr>
      </p:pic>
      <p:pic>
        <p:nvPicPr>
          <p:cNvPr id="27" name="Picture 26" descr="VersionOne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300" y="3686999"/>
            <a:ext cx="1776424" cy="1332318"/>
          </a:xfrm>
          <a:prstGeom prst="rect">
            <a:avLst/>
          </a:prstGeom>
        </p:spPr>
      </p:pic>
      <p:pic>
        <p:nvPicPr>
          <p:cNvPr id="28" name="Picture 27" descr="UMB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863" y="3038012"/>
            <a:ext cx="2466164" cy="466809"/>
          </a:xfrm>
          <a:prstGeom prst="rect">
            <a:avLst/>
          </a:prstGeom>
        </p:spPr>
      </p:pic>
      <p:pic>
        <p:nvPicPr>
          <p:cNvPr id="29" name="Picture 28" descr="kcpmi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501" y="3661406"/>
            <a:ext cx="2138911" cy="695146"/>
          </a:xfrm>
          <a:prstGeom prst="rect">
            <a:avLst/>
          </a:prstGeom>
        </p:spPr>
      </p:pic>
      <p:pic>
        <p:nvPicPr>
          <p:cNvPr id="30" name="Picture 29" descr="Adaptive Solutions Grou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924" y="3712478"/>
            <a:ext cx="3232727" cy="55418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0" y="567950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SILVER SPONSORS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29681" y="6051315"/>
            <a:ext cx="119127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Discount ASP.NET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57" y="6204896"/>
            <a:ext cx="1634255" cy="459634"/>
          </a:xfrm>
          <a:prstGeom prst="rect">
            <a:avLst/>
          </a:prstGeom>
        </p:spPr>
      </p:pic>
      <p:pic>
        <p:nvPicPr>
          <p:cNvPr id="37" name="Picture 36" descr="Microsoft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695" y="6258093"/>
            <a:ext cx="2496212" cy="401177"/>
          </a:xfrm>
          <a:prstGeom prst="rect">
            <a:avLst/>
          </a:prstGeom>
        </p:spPr>
      </p:pic>
      <p:pic>
        <p:nvPicPr>
          <p:cNvPr id="38" name="Picture 37" descr="ComponentOne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272" y="6117963"/>
            <a:ext cx="1006469" cy="60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51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Builtin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tring</a:t>
            </a:r>
          </a:p>
          <a:p>
            <a:r>
              <a:rPr lang="en-US" dirty="0"/>
              <a:t>n</a:t>
            </a:r>
            <a:r>
              <a:rPr lang="en-US" dirty="0" smtClean="0"/>
              <a:t>umber</a:t>
            </a:r>
          </a:p>
          <a:p>
            <a:r>
              <a:rPr lang="en-US" dirty="0" err="1" smtClean="0"/>
              <a:t>bool</a:t>
            </a:r>
            <a:endParaRPr lang="en-US" dirty="0" smtClean="0"/>
          </a:p>
          <a:p>
            <a:r>
              <a:rPr lang="en-US" dirty="0" smtClean="0"/>
              <a:t>any</a:t>
            </a:r>
          </a:p>
          <a:p>
            <a:r>
              <a:rPr lang="en-US" dirty="0" smtClean="0"/>
              <a:t>Null</a:t>
            </a:r>
          </a:p>
          <a:p>
            <a:r>
              <a:rPr lang="en-US" dirty="0" smtClean="0"/>
              <a:t>undefined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number1 = 1;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//number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number2: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//number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number3: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//number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number3 = 3;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number4;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//any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number4 = 4;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multiply(x, y) {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(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any,any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=&gt; number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* y;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82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-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Basic</a:t>
            </a:r>
            <a:endParaRPr lang="en-US" b="1" dirty="0"/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add ( a: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b: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/>
          </a:p>
          <a:p>
            <a:r>
              <a:rPr lang="en-US" b="1" dirty="0" smtClean="0"/>
              <a:t>Default Values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add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a: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b: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2 )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  <a:p>
            <a:r>
              <a:rPr lang="en-US" b="1" dirty="0" smtClean="0"/>
              <a:t>Optional Parameters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add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a: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2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b: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2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  <a:p>
            <a:r>
              <a:rPr lang="en-US" b="1" dirty="0" smtClean="0"/>
              <a:t>Rest Parameters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add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…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listOfNumbers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itchFamily="49" charset="0"/>
              </a:rPr>
              <a:t>number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0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815" y="107575"/>
            <a:ext cx="5308899" cy="530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19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&amp;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Bitly</a:t>
            </a:r>
            <a:r>
              <a:rPr lang="en-US" dirty="0"/>
              <a:t> Bundle - </a:t>
            </a:r>
          </a:p>
          <a:p>
            <a:endParaRPr lang="en-US" dirty="0"/>
          </a:p>
          <a:p>
            <a:r>
              <a:rPr lang="en-US" dirty="0" smtClean="0"/>
              <a:t>Definitely </a:t>
            </a:r>
            <a:r>
              <a:rPr lang="en-US" dirty="0"/>
              <a:t>Typed Project - </a:t>
            </a:r>
            <a:r>
              <a:rPr lang="en-US" dirty="0">
                <a:hlinkClick r:id="rId2"/>
              </a:rPr>
              <a:t>https://github.com/borisyankov/DefinitelyTyped</a:t>
            </a:r>
            <a:r>
              <a:rPr lang="en-US" dirty="0"/>
              <a:t> 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Project – </a:t>
            </a:r>
            <a:r>
              <a:rPr lang="en-US" dirty="0">
                <a:hlinkClick r:id="rId3"/>
              </a:rPr>
              <a:t>http://www.typescriptlang.org/</a:t>
            </a:r>
            <a:endParaRPr lang="en-US" dirty="0" smtClean="0"/>
          </a:p>
          <a:p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 err="1" smtClean="0"/>
              <a:t>CodePlex</a:t>
            </a:r>
            <a:r>
              <a:rPr lang="en-US" dirty="0" smtClean="0"/>
              <a:t> site – </a:t>
            </a:r>
            <a:r>
              <a:rPr lang="en-US" dirty="0">
                <a:hlinkClick r:id="rId4"/>
              </a:rPr>
              <a:t>http://typescript.codeplex.com/</a:t>
            </a:r>
            <a:endParaRPr lang="en-US" dirty="0"/>
          </a:p>
          <a:p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/>
              <a:t>Plugin for Visual Studio 2012 </a:t>
            </a:r>
            <a:r>
              <a:rPr lang="en-US" dirty="0" smtClean="0"/>
              <a:t>- </a:t>
            </a:r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://www.microsoft.com/en-us/download/details.aspx?id=34790</a:t>
            </a:r>
            <a:r>
              <a:rPr lang="en-US" dirty="0"/>
              <a:t> </a:t>
            </a:r>
          </a:p>
          <a:p>
            <a:r>
              <a:rPr lang="en-US" dirty="0" smtClean="0"/>
              <a:t>ASP.NET </a:t>
            </a:r>
            <a:r>
              <a:rPr lang="en-US" dirty="0"/>
              <a:t>and Web Tools 2012.2 </a:t>
            </a:r>
            <a:r>
              <a:rPr lang="en-US" dirty="0" smtClean="0"/>
              <a:t> - </a:t>
            </a: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://go.microsoft.com/fwlink/?LinkId=282650</a:t>
            </a:r>
            <a:endParaRPr lang="en-US" dirty="0"/>
          </a:p>
          <a:p>
            <a:pPr marL="292608" lvl="1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12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Jake Adams</a:t>
            </a:r>
          </a:p>
          <a:p>
            <a:r>
              <a:rPr lang="en-US" dirty="0" smtClean="0"/>
              <a:t>Senior Programmer Analyst</a:t>
            </a:r>
          </a:p>
          <a:p>
            <a:r>
              <a:rPr lang="en-US" dirty="0" smtClean="0"/>
              <a:t>Thompson Coburn LLP</a:t>
            </a:r>
          </a:p>
          <a:p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b="1" dirty="0" smtClean="0">
                <a:solidFill>
                  <a:schemeClr val="tx1"/>
                </a:solidFill>
              </a:rPr>
              <a:t>jacobladams</a:t>
            </a:r>
            <a:r>
              <a:rPr lang="en-US" dirty="0" smtClean="0"/>
              <a:t>@gmail.com</a:t>
            </a:r>
          </a:p>
          <a:p>
            <a:r>
              <a:rPr lang="en-US" dirty="0" smtClean="0"/>
              <a:t>Twitter: @</a:t>
            </a:r>
            <a:r>
              <a:rPr lang="en-US" b="1" dirty="0" err="1" smtClean="0">
                <a:solidFill>
                  <a:schemeClr val="tx1"/>
                </a:solidFill>
              </a:rPr>
              <a:t>jacobladams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 smtClean="0"/>
              <a:t>geekswithblogs.com/</a:t>
            </a:r>
            <a:r>
              <a:rPr lang="en-US" b="1" dirty="0" err="1" smtClean="0">
                <a:solidFill>
                  <a:schemeClr val="tx1"/>
                </a:solidFill>
              </a:rPr>
              <a:t>jacobladams</a:t>
            </a:r>
            <a:r>
              <a:rPr lang="en-US" dirty="0" smtClean="0"/>
              <a:t> </a:t>
            </a:r>
          </a:p>
          <a:p>
            <a:r>
              <a:rPr lang="en-US" dirty="0" smtClean="0"/>
              <a:t>github.com/</a:t>
            </a:r>
            <a:r>
              <a:rPr lang="en-US" b="1" dirty="0" err="1" smtClean="0">
                <a:solidFill>
                  <a:schemeClr val="tx1"/>
                </a:solidFill>
              </a:rPr>
              <a:t>jacobladams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1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is a language for application-scale JavaScript development.</a:t>
            </a:r>
          </a:p>
          <a:p>
            <a:r>
              <a:rPr lang="en-US" dirty="0" err="1"/>
              <a:t>TypeScript</a:t>
            </a:r>
            <a:r>
              <a:rPr lang="en-US" dirty="0"/>
              <a:t> is a typed superset of JavaScript that compiles to plain JavaScript.</a:t>
            </a:r>
          </a:p>
          <a:p>
            <a:r>
              <a:rPr lang="en-US" dirty="0"/>
              <a:t>Any browser. Any host. Any OS. Open Source.</a:t>
            </a:r>
          </a:p>
        </p:txBody>
      </p:sp>
      <p:sp>
        <p:nvSpPr>
          <p:cNvPr id="7" name="Right Arrow 6"/>
          <p:cNvSpPr/>
          <p:nvPr/>
        </p:nvSpPr>
        <p:spPr>
          <a:xfrm rot="10800000">
            <a:off x="9169701" y="2226837"/>
            <a:ext cx="602428" cy="507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772130" y="2295867"/>
            <a:ext cx="2100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Cool, important part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10800000">
            <a:off x="8453126" y="1680100"/>
            <a:ext cx="602428" cy="50739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14561" y="1788471"/>
            <a:ext cx="168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Marketing Hype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10800000">
            <a:off x="6108859" y="2665201"/>
            <a:ext cx="602428" cy="50739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770293" y="2734230"/>
            <a:ext cx="168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Marketing Hype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79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with a little bit extra added to 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529" y="119674"/>
            <a:ext cx="4007224" cy="55153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02364" y="5655413"/>
            <a:ext cx="2735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 run </a:t>
            </a:r>
            <a:r>
              <a:rPr lang="en-US" dirty="0" err="1" smtClean="0"/>
              <a:t>Bartertown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4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88261"/>
            <a:ext cx="10058400" cy="984325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692" y="1849223"/>
            <a:ext cx="4658061" cy="402335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IDeveloper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Developer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IDeveloper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20116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20116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lastName: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20116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email: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getFullName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.firstName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his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2847" y="1845736"/>
            <a:ext cx="5338483" cy="455506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Developer =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Developer(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email)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.firstName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.lastName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.email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email;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Developer.prototype.getFullName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.firstName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Developer;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})();</a:t>
            </a:r>
            <a:endParaRPr lang="en-US" sz="1400" dirty="0"/>
          </a:p>
        </p:txBody>
      </p:sp>
      <p:sp>
        <p:nvSpPr>
          <p:cNvPr id="5" name="Right Arrow 4"/>
          <p:cNvSpPr/>
          <p:nvPr/>
        </p:nvSpPr>
        <p:spPr>
          <a:xfrm>
            <a:off x="5015754" y="2958353"/>
            <a:ext cx="1458076" cy="1748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84773" y="3537736"/>
            <a:ext cx="1162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Compiler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15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Lightning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2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=== Happiness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Superset of JavaScript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Can use as much or as little as you want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Provides proposed </a:t>
            </a:r>
            <a:r>
              <a:rPr lang="en-US" dirty="0" err="1" smtClean="0"/>
              <a:t>EcmaScript</a:t>
            </a:r>
            <a:r>
              <a:rPr lang="en-US" dirty="0" smtClean="0"/>
              <a:t> 6 functionality today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Classes, Modules, Arrow </a:t>
            </a:r>
            <a:r>
              <a:rPr lang="en-US" dirty="0" smtClean="0"/>
              <a:t>Functions, Rest Parameters, Default Parameters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Writes JavaScript that is probably better than what you would write yourself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Cleaner, easier to read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Created by Anders </a:t>
            </a:r>
            <a:r>
              <a:rPr lang="en-US" dirty="0" smtClean="0"/>
              <a:t>Hejlsberg (of C#, Delphi, and Turbo Pascal fame)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Open Source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Uses </a:t>
            </a:r>
            <a:r>
              <a:rPr lang="en-US" dirty="0" smtClean="0"/>
              <a:t>Jake as </a:t>
            </a:r>
            <a:r>
              <a:rPr lang="en-US" dirty="0" smtClean="0"/>
              <a:t>its </a:t>
            </a:r>
            <a:r>
              <a:rPr lang="en-US" dirty="0" smtClean="0"/>
              <a:t>build system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4" name="Content Placeholder 4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851" y="213360"/>
            <a:ext cx="28575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9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!== Happiness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Still has the same limitations and pitfalls of JavaScript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Still in Beta (</a:t>
            </a:r>
            <a:r>
              <a:rPr lang="en-US" dirty="0" smtClean="0"/>
              <a:t>0.8.3 </a:t>
            </a:r>
            <a:r>
              <a:rPr lang="en-US" dirty="0" smtClean="0"/>
              <a:t>as of this presentation)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No </a:t>
            </a:r>
            <a:r>
              <a:rPr lang="en-US" dirty="0" err="1" smtClean="0"/>
              <a:t>JSHint</a:t>
            </a:r>
            <a:r>
              <a:rPr lang="en-US" dirty="0" smtClean="0"/>
              <a:t>/</a:t>
            </a:r>
            <a:r>
              <a:rPr lang="en-US" dirty="0" err="1" smtClean="0"/>
              <a:t>JSLint</a:t>
            </a:r>
            <a:r>
              <a:rPr lang="en-US" dirty="0" smtClean="0"/>
              <a:t> type tooling yet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Limited tooling outside of Visual Studio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Only Available in Visual Studio 2012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It’s it a presentation that I’m giving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263" y="1845736"/>
            <a:ext cx="3454820" cy="366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0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5915</TotalTime>
  <Words>656</Words>
  <Application>Microsoft Office PowerPoint</Application>
  <PresentationFormat>Custom</PresentationFormat>
  <Paragraphs>164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Retrospect</vt:lpstr>
      <vt:lpstr>Office Theme</vt:lpstr>
      <vt:lpstr>TypeScript: Beyond JavaScript</vt:lpstr>
      <vt:lpstr>PowerPoint Presentation</vt:lpstr>
      <vt:lpstr>About Me </vt:lpstr>
      <vt:lpstr>What is TypeScript?</vt:lpstr>
      <vt:lpstr>What is TypeScript?</vt:lpstr>
      <vt:lpstr>What is TypeScript?</vt:lpstr>
      <vt:lpstr>Lightning Demo</vt:lpstr>
      <vt:lpstr>TypeScript === Happiness</vt:lpstr>
      <vt:lpstr>TypeScript !== Happiness</vt:lpstr>
      <vt:lpstr>TypeScript === undefined</vt:lpstr>
      <vt:lpstr>Why Use TypeScript?</vt:lpstr>
      <vt:lpstr>How Do I Get Started?</vt:lpstr>
      <vt:lpstr>Visual Studio Installation</vt:lpstr>
      <vt:lpstr>TypeScript Bundle Transformer</vt:lpstr>
      <vt:lpstr>Node Installation</vt:lpstr>
      <vt:lpstr>Other Editors</vt:lpstr>
      <vt:lpstr>Features</vt:lpstr>
      <vt:lpstr>Keywords</vt:lpstr>
      <vt:lpstr>Static Typing Demo</vt:lpstr>
      <vt:lpstr>Builtin Types</vt:lpstr>
      <vt:lpstr>Implicit Typing</vt:lpstr>
      <vt:lpstr>Typing - Parameters</vt:lpstr>
      <vt:lpstr>Demo</vt:lpstr>
      <vt:lpstr>Links &amp; 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TypeScript: Beyond JavaScript</dc:title>
  <dc:creator>Jacob Adams</dc:creator>
  <cp:lastModifiedBy>Adams, Jacob L.</cp:lastModifiedBy>
  <cp:revision>50</cp:revision>
  <dcterms:created xsi:type="dcterms:W3CDTF">2013-02-26T00:59:57Z</dcterms:created>
  <dcterms:modified xsi:type="dcterms:W3CDTF">2013-05-02T15:03:48Z</dcterms:modified>
</cp:coreProperties>
</file>