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92" r:id="rId2"/>
    <p:sldId id="258" r:id="rId3"/>
    <p:sldId id="260" r:id="rId4"/>
    <p:sldId id="261" r:id="rId5"/>
    <p:sldId id="262" r:id="rId6"/>
    <p:sldId id="293" r:id="rId7"/>
    <p:sldId id="269" r:id="rId8"/>
    <p:sldId id="287" r:id="rId9"/>
    <p:sldId id="288" r:id="rId10"/>
    <p:sldId id="289" r:id="rId11"/>
    <p:sldId id="290" r:id="rId12"/>
    <p:sldId id="272" r:id="rId13"/>
    <p:sldId id="263" r:id="rId14"/>
    <p:sldId id="274" r:id="rId15"/>
    <p:sldId id="291" r:id="rId16"/>
    <p:sldId id="279" r:id="rId17"/>
    <p:sldId id="286" r:id="rId18"/>
    <p:sldId id="280" r:id="rId19"/>
    <p:sldId id="281" r:id="rId20"/>
    <p:sldId id="283" r:id="rId21"/>
    <p:sldId id="294" r:id="rId22"/>
    <p:sldId id="285" r:id="rId23"/>
    <p:sldId id="275" r:id="rId24"/>
    <p:sldId id="276" r:id="rId25"/>
    <p:sldId id="270" r:id="rId26"/>
    <p:sldId id="277" r:id="rId27"/>
    <p:sldId id="295" r:id="rId28"/>
    <p:sldId id="29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4660"/>
  </p:normalViewPr>
  <p:slideViewPr>
    <p:cSldViewPr snapToGrid="0">
      <p:cViewPr varScale="1">
        <p:scale>
          <a:sx n="146" d="100"/>
          <a:sy n="146" d="100"/>
        </p:scale>
        <p:origin x="80"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627794-D81E-46DE-AA07-68A67B1BA9F2}" type="datetimeFigureOut">
              <a:rPr lang="en-US" smtClean="0"/>
              <a:t>2/24/2025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5FF410-6A9F-457D-94C5-DAB81A220646}" type="slidenum">
              <a:rPr lang="en-US" smtClean="0"/>
              <a:t>‹#›</a:t>
            </a:fld>
            <a:endParaRPr lang="en-US"/>
          </a:p>
        </p:txBody>
      </p:sp>
    </p:spTree>
    <p:extLst>
      <p:ext uri="{BB962C8B-B14F-4D97-AF65-F5344CB8AC3E}">
        <p14:creationId xmlns:p14="http://schemas.microsoft.com/office/powerpoint/2010/main" val="1133309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argue the universe is Markovian we just don’t always have access to the needed state space. For this reason, contextual learning is needed. We can always define a context or goal. A robotic arm placing an object at a desired location, </a:t>
            </a:r>
          </a:p>
        </p:txBody>
      </p:sp>
      <p:sp>
        <p:nvSpPr>
          <p:cNvPr id="4" name="Slide Number Placeholder 3"/>
          <p:cNvSpPr>
            <a:spLocks noGrp="1"/>
          </p:cNvSpPr>
          <p:nvPr>
            <p:ph type="sldNum" sz="quarter" idx="5"/>
          </p:nvPr>
        </p:nvSpPr>
        <p:spPr/>
        <p:txBody>
          <a:bodyPr/>
          <a:lstStyle/>
          <a:p>
            <a:fld id="{9F5FF410-6A9F-457D-94C5-DAB81A220646}" type="slidenum">
              <a:rPr lang="en-US" smtClean="0"/>
              <a:t>2</a:t>
            </a:fld>
            <a:endParaRPr lang="en-US"/>
          </a:p>
        </p:txBody>
      </p:sp>
    </p:spTree>
    <p:extLst>
      <p:ext uri="{BB962C8B-B14F-4D97-AF65-F5344CB8AC3E}">
        <p14:creationId xmlns:p14="http://schemas.microsoft.com/office/powerpoint/2010/main" val="1126025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5FF410-6A9F-457D-94C5-DAB81A220646}" type="slidenum">
              <a:rPr lang="en-US" smtClean="0"/>
              <a:t>4</a:t>
            </a:fld>
            <a:endParaRPr lang="en-US"/>
          </a:p>
        </p:txBody>
      </p:sp>
    </p:spTree>
    <p:extLst>
      <p:ext uri="{BB962C8B-B14F-4D97-AF65-F5344CB8AC3E}">
        <p14:creationId xmlns:p14="http://schemas.microsoft.com/office/powerpoint/2010/main" val="3457711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Interdependence of main policy on per-expert context distribution makes the optimization intractable.</a:t>
            </a:r>
          </a:p>
        </p:txBody>
      </p:sp>
      <p:sp>
        <p:nvSpPr>
          <p:cNvPr id="4" name="Slide Number Placeholder 3"/>
          <p:cNvSpPr>
            <a:spLocks noGrp="1"/>
          </p:cNvSpPr>
          <p:nvPr>
            <p:ph type="sldNum" sz="quarter" idx="5"/>
          </p:nvPr>
        </p:nvSpPr>
        <p:spPr/>
        <p:txBody>
          <a:bodyPr/>
          <a:lstStyle/>
          <a:p>
            <a:fld id="{9F5FF410-6A9F-457D-94C5-DAB81A220646}" type="slidenum">
              <a:rPr lang="en-US" smtClean="0"/>
              <a:t>7</a:t>
            </a:fld>
            <a:endParaRPr lang="en-US"/>
          </a:p>
        </p:txBody>
      </p:sp>
    </p:spTree>
    <p:extLst>
      <p:ext uri="{BB962C8B-B14F-4D97-AF65-F5344CB8AC3E}">
        <p14:creationId xmlns:p14="http://schemas.microsoft.com/office/powerpoint/2010/main" val="591377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(4), H prevents the expert from becoming overly deterministic. In (5), H allows multiple experts (differing skills) cover the same context (i.e., diversity of skills for the same problem). This is robustness.</a:t>
            </a:r>
          </a:p>
        </p:txBody>
      </p:sp>
      <p:sp>
        <p:nvSpPr>
          <p:cNvPr id="4" name="Slide Number Placeholder 3"/>
          <p:cNvSpPr>
            <a:spLocks noGrp="1"/>
          </p:cNvSpPr>
          <p:nvPr>
            <p:ph type="sldNum" sz="quarter" idx="5"/>
          </p:nvPr>
        </p:nvSpPr>
        <p:spPr/>
        <p:txBody>
          <a:bodyPr/>
          <a:lstStyle/>
          <a:p>
            <a:fld id="{9F5FF410-6A9F-457D-94C5-DAB81A220646}" type="slidenum">
              <a:rPr lang="en-US" smtClean="0"/>
              <a:t>10</a:t>
            </a:fld>
            <a:endParaRPr lang="en-US"/>
          </a:p>
        </p:txBody>
      </p:sp>
    </p:spTree>
    <p:extLst>
      <p:ext uri="{BB962C8B-B14F-4D97-AF65-F5344CB8AC3E}">
        <p14:creationId xmlns:p14="http://schemas.microsoft.com/office/powerpoint/2010/main" val="257390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(4), H prevents the expert from becoming overly deterministic. In (5), H allows multiple experts (differing skills) cover the same context (i.e., diversity of skills for the same problem). This is robustness.</a:t>
            </a:r>
          </a:p>
        </p:txBody>
      </p:sp>
      <p:sp>
        <p:nvSpPr>
          <p:cNvPr id="4" name="Slide Number Placeholder 3"/>
          <p:cNvSpPr>
            <a:spLocks noGrp="1"/>
          </p:cNvSpPr>
          <p:nvPr>
            <p:ph type="sldNum" sz="quarter" idx="5"/>
          </p:nvPr>
        </p:nvSpPr>
        <p:spPr/>
        <p:txBody>
          <a:bodyPr/>
          <a:lstStyle/>
          <a:p>
            <a:fld id="{9F5FF410-6A9F-457D-94C5-DAB81A220646}" type="slidenum">
              <a:rPr lang="en-US" smtClean="0"/>
              <a:t>11</a:t>
            </a:fld>
            <a:endParaRPr lang="en-US"/>
          </a:p>
        </p:txBody>
      </p:sp>
    </p:spTree>
    <p:extLst>
      <p:ext uri="{BB962C8B-B14F-4D97-AF65-F5344CB8AC3E}">
        <p14:creationId xmlns:p14="http://schemas.microsoft.com/office/powerpoint/2010/main" val="2418186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what’s novel in this paper.</a:t>
            </a:r>
          </a:p>
        </p:txBody>
      </p:sp>
      <p:sp>
        <p:nvSpPr>
          <p:cNvPr id="4" name="Slide Number Placeholder 3"/>
          <p:cNvSpPr>
            <a:spLocks noGrp="1"/>
          </p:cNvSpPr>
          <p:nvPr>
            <p:ph type="sldNum" sz="quarter" idx="5"/>
          </p:nvPr>
        </p:nvSpPr>
        <p:spPr/>
        <p:txBody>
          <a:bodyPr/>
          <a:lstStyle/>
          <a:p>
            <a:fld id="{9F5FF410-6A9F-457D-94C5-DAB81A220646}" type="slidenum">
              <a:rPr lang="en-US" smtClean="0"/>
              <a:t>15</a:t>
            </a:fld>
            <a:endParaRPr lang="en-US"/>
          </a:p>
        </p:txBody>
      </p:sp>
    </p:spTree>
    <p:extLst>
      <p:ext uri="{BB962C8B-B14F-4D97-AF65-F5344CB8AC3E}">
        <p14:creationId xmlns:p14="http://schemas.microsoft.com/office/powerpoint/2010/main" val="3643807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a:t>
            </a:r>
            <a:r>
              <a:rPr lang="en-US" dirty="0" err="1"/>
              <a:t>pi_old</a:t>
            </a:r>
            <a:r>
              <a:rPr lang="en-US" dirty="0"/>
              <a:t> already shows a high probability in that space, the context is rewarded, incentivizing specialization (figure (a)). The entropy terms encourage diversity or a high entropy per-expert context space, inducing overlap (figure 2 shows expert count for a region of context space). Figure c shows a samples set of motion primitives for a given context. Figure d shows the 5-link </a:t>
            </a:r>
            <a:r>
              <a:rPr lang="en-US" dirty="0" err="1"/>
              <a:t>reacher</a:t>
            </a:r>
            <a:r>
              <a:rPr lang="en-US" dirty="0"/>
              <a:t> task (note </a:t>
            </a:r>
            <a:r>
              <a:rPr lang="en-US" dirty="0" err="1"/>
              <a:t>swaure</a:t>
            </a:r>
            <a:r>
              <a:rPr lang="en-US" dirty="0"/>
              <a:t> context space but (a) shows the </a:t>
            </a:r>
            <a:r>
              <a:rPr lang="en-US" dirty="0" err="1"/>
              <a:t>reacher’s</a:t>
            </a:r>
            <a:r>
              <a:rPr lang="en-US" dirty="0"/>
              <a:t> possible context).</a:t>
            </a:r>
          </a:p>
          <a:p>
            <a:endParaRPr lang="en-US" dirty="0"/>
          </a:p>
          <a:p>
            <a:r>
              <a:rPr lang="en-US" dirty="0"/>
              <a:t>Interestingly, in (b) the expert overlap correlates to likely initial conditions of the </a:t>
            </a:r>
            <a:r>
              <a:rPr lang="en-US" dirty="0" err="1"/>
              <a:t>reacher</a:t>
            </a:r>
            <a:r>
              <a:rPr lang="en-US" dirty="0"/>
              <a:t> indicating that experts prefer low energy trajectories and these are the easiest to solve. This is also likely the curriculum adapting. Most experts still have their most easily learned expertise.</a:t>
            </a:r>
          </a:p>
        </p:txBody>
      </p:sp>
      <p:sp>
        <p:nvSpPr>
          <p:cNvPr id="4" name="Slide Number Placeholder 3"/>
          <p:cNvSpPr>
            <a:spLocks noGrp="1"/>
          </p:cNvSpPr>
          <p:nvPr>
            <p:ph type="sldNum" sz="quarter" idx="5"/>
          </p:nvPr>
        </p:nvSpPr>
        <p:spPr/>
        <p:txBody>
          <a:bodyPr/>
          <a:lstStyle/>
          <a:p>
            <a:fld id="{9F5FF410-6A9F-457D-94C5-DAB81A220646}" type="slidenum">
              <a:rPr lang="en-US" smtClean="0"/>
              <a:t>22</a:t>
            </a:fld>
            <a:endParaRPr lang="en-US"/>
          </a:p>
        </p:txBody>
      </p:sp>
    </p:spTree>
    <p:extLst>
      <p:ext uri="{BB962C8B-B14F-4D97-AF65-F5344CB8AC3E}">
        <p14:creationId xmlns:p14="http://schemas.microsoft.com/office/powerpoint/2010/main" val="2497282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8666-948C-210D-8295-E34C8960F1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B3DDD4-C810-BA63-447D-8BE965004B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772B51-60DA-67C7-6B55-E24553734396}"/>
              </a:ext>
            </a:extLst>
          </p:cNvPr>
          <p:cNvSpPr>
            <a:spLocks noGrp="1"/>
          </p:cNvSpPr>
          <p:nvPr>
            <p:ph type="dt" sz="half" idx="10"/>
          </p:nvPr>
        </p:nvSpPr>
        <p:spPr/>
        <p:txBody>
          <a:bodyPr/>
          <a:lstStyle/>
          <a:p>
            <a:fld id="{00DCC372-A812-4E0F-86F5-AF5B5FEE7C8D}" type="datetimeFigureOut">
              <a:rPr lang="en-US" smtClean="0"/>
              <a:t>2/24/2025</a:t>
            </a:fld>
            <a:endParaRPr lang="en-US"/>
          </a:p>
        </p:txBody>
      </p:sp>
      <p:sp>
        <p:nvSpPr>
          <p:cNvPr id="5" name="Footer Placeholder 4">
            <a:extLst>
              <a:ext uri="{FF2B5EF4-FFF2-40B4-BE49-F238E27FC236}">
                <a16:creationId xmlns:a16="http://schemas.microsoft.com/office/drawing/2014/main" id="{2848DD5C-E9B0-5329-FD9E-236B086530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42812A-54DF-58AB-CC0F-8679FB262E98}"/>
              </a:ext>
            </a:extLst>
          </p:cNvPr>
          <p:cNvSpPr>
            <a:spLocks noGrp="1"/>
          </p:cNvSpPr>
          <p:nvPr>
            <p:ph type="sldNum" sz="quarter" idx="12"/>
          </p:nvPr>
        </p:nvSpPr>
        <p:spPr/>
        <p:txBody>
          <a:bodyPr/>
          <a:lstStyle/>
          <a:p>
            <a:fld id="{0EF40F24-81EF-4480-B59F-E0FCE739C0A1}" type="slidenum">
              <a:rPr lang="en-US" smtClean="0"/>
              <a:t>‹#›</a:t>
            </a:fld>
            <a:endParaRPr lang="en-US"/>
          </a:p>
        </p:txBody>
      </p:sp>
    </p:spTree>
    <p:extLst>
      <p:ext uri="{BB962C8B-B14F-4D97-AF65-F5344CB8AC3E}">
        <p14:creationId xmlns:p14="http://schemas.microsoft.com/office/powerpoint/2010/main" val="137200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955A5-6FAC-8F5D-CF30-2D1F8C0E58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B8F8D8-E983-A83E-B890-DDBFBEEF69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9C717F-4A22-AAF9-E54F-11D603E1A254}"/>
              </a:ext>
            </a:extLst>
          </p:cNvPr>
          <p:cNvSpPr>
            <a:spLocks noGrp="1"/>
          </p:cNvSpPr>
          <p:nvPr>
            <p:ph type="dt" sz="half" idx="10"/>
          </p:nvPr>
        </p:nvSpPr>
        <p:spPr/>
        <p:txBody>
          <a:bodyPr/>
          <a:lstStyle/>
          <a:p>
            <a:fld id="{00DCC372-A812-4E0F-86F5-AF5B5FEE7C8D}" type="datetimeFigureOut">
              <a:rPr lang="en-US" smtClean="0"/>
              <a:t>2/24/2025</a:t>
            </a:fld>
            <a:endParaRPr lang="en-US"/>
          </a:p>
        </p:txBody>
      </p:sp>
      <p:sp>
        <p:nvSpPr>
          <p:cNvPr id="5" name="Footer Placeholder 4">
            <a:extLst>
              <a:ext uri="{FF2B5EF4-FFF2-40B4-BE49-F238E27FC236}">
                <a16:creationId xmlns:a16="http://schemas.microsoft.com/office/drawing/2014/main" id="{07EDE88A-C588-14FB-9A0B-46D26B0C46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444C5C-981F-FDDF-8159-33D925BB933F}"/>
              </a:ext>
            </a:extLst>
          </p:cNvPr>
          <p:cNvSpPr>
            <a:spLocks noGrp="1"/>
          </p:cNvSpPr>
          <p:nvPr>
            <p:ph type="sldNum" sz="quarter" idx="12"/>
          </p:nvPr>
        </p:nvSpPr>
        <p:spPr/>
        <p:txBody>
          <a:bodyPr/>
          <a:lstStyle/>
          <a:p>
            <a:fld id="{0EF40F24-81EF-4480-B59F-E0FCE739C0A1}" type="slidenum">
              <a:rPr lang="en-US" smtClean="0"/>
              <a:t>‹#›</a:t>
            </a:fld>
            <a:endParaRPr lang="en-US"/>
          </a:p>
        </p:txBody>
      </p:sp>
    </p:spTree>
    <p:extLst>
      <p:ext uri="{BB962C8B-B14F-4D97-AF65-F5344CB8AC3E}">
        <p14:creationId xmlns:p14="http://schemas.microsoft.com/office/powerpoint/2010/main" val="963154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B95538-CFA2-5433-E803-345DB4E191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C46372-88D4-8626-9386-A71A10797C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731BD0-DE14-B28C-CB0A-41BEA2B51EC6}"/>
              </a:ext>
            </a:extLst>
          </p:cNvPr>
          <p:cNvSpPr>
            <a:spLocks noGrp="1"/>
          </p:cNvSpPr>
          <p:nvPr>
            <p:ph type="dt" sz="half" idx="10"/>
          </p:nvPr>
        </p:nvSpPr>
        <p:spPr/>
        <p:txBody>
          <a:bodyPr/>
          <a:lstStyle/>
          <a:p>
            <a:fld id="{00DCC372-A812-4E0F-86F5-AF5B5FEE7C8D}" type="datetimeFigureOut">
              <a:rPr lang="en-US" smtClean="0"/>
              <a:t>2/24/2025</a:t>
            </a:fld>
            <a:endParaRPr lang="en-US"/>
          </a:p>
        </p:txBody>
      </p:sp>
      <p:sp>
        <p:nvSpPr>
          <p:cNvPr id="5" name="Footer Placeholder 4">
            <a:extLst>
              <a:ext uri="{FF2B5EF4-FFF2-40B4-BE49-F238E27FC236}">
                <a16:creationId xmlns:a16="http://schemas.microsoft.com/office/drawing/2014/main" id="{DAC3EC37-F93E-B0D4-9E8D-B5F0A8037C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1E4566-EDE5-7DCC-4964-B37B3D276FC6}"/>
              </a:ext>
            </a:extLst>
          </p:cNvPr>
          <p:cNvSpPr>
            <a:spLocks noGrp="1"/>
          </p:cNvSpPr>
          <p:nvPr>
            <p:ph type="sldNum" sz="quarter" idx="12"/>
          </p:nvPr>
        </p:nvSpPr>
        <p:spPr/>
        <p:txBody>
          <a:bodyPr/>
          <a:lstStyle/>
          <a:p>
            <a:fld id="{0EF40F24-81EF-4480-B59F-E0FCE739C0A1}" type="slidenum">
              <a:rPr lang="en-US" smtClean="0"/>
              <a:t>‹#›</a:t>
            </a:fld>
            <a:endParaRPr lang="en-US"/>
          </a:p>
        </p:txBody>
      </p:sp>
    </p:spTree>
    <p:extLst>
      <p:ext uri="{BB962C8B-B14F-4D97-AF65-F5344CB8AC3E}">
        <p14:creationId xmlns:p14="http://schemas.microsoft.com/office/powerpoint/2010/main" val="788388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A7590-E849-8839-EF64-7758341C7C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A1A803-B897-D099-31CD-B8900529DB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015993-0D9A-DADE-266F-4E4446010C19}"/>
              </a:ext>
            </a:extLst>
          </p:cNvPr>
          <p:cNvSpPr>
            <a:spLocks noGrp="1"/>
          </p:cNvSpPr>
          <p:nvPr>
            <p:ph type="dt" sz="half" idx="10"/>
          </p:nvPr>
        </p:nvSpPr>
        <p:spPr/>
        <p:txBody>
          <a:bodyPr/>
          <a:lstStyle/>
          <a:p>
            <a:fld id="{00DCC372-A812-4E0F-86F5-AF5B5FEE7C8D}" type="datetimeFigureOut">
              <a:rPr lang="en-US" smtClean="0"/>
              <a:t>2/24/2025</a:t>
            </a:fld>
            <a:endParaRPr lang="en-US"/>
          </a:p>
        </p:txBody>
      </p:sp>
      <p:sp>
        <p:nvSpPr>
          <p:cNvPr id="5" name="Footer Placeholder 4">
            <a:extLst>
              <a:ext uri="{FF2B5EF4-FFF2-40B4-BE49-F238E27FC236}">
                <a16:creationId xmlns:a16="http://schemas.microsoft.com/office/drawing/2014/main" id="{95B8C707-C771-7DB6-737E-2927385EE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D493F8-11C5-C942-6982-AABB17058844}"/>
              </a:ext>
            </a:extLst>
          </p:cNvPr>
          <p:cNvSpPr>
            <a:spLocks noGrp="1"/>
          </p:cNvSpPr>
          <p:nvPr>
            <p:ph type="sldNum" sz="quarter" idx="12"/>
          </p:nvPr>
        </p:nvSpPr>
        <p:spPr/>
        <p:txBody>
          <a:bodyPr/>
          <a:lstStyle/>
          <a:p>
            <a:fld id="{0EF40F24-81EF-4480-B59F-E0FCE739C0A1}" type="slidenum">
              <a:rPr lang="en-US" smtClean="0"/>
              <a:t>‹#›</a:t>
            </a:fld>
            <a:endParaRPr lang="en-US"/>
          </a:p>
        </p:txBody>
      </p:sp>
    </p:spTree>
    <p:extLst>
      <p:ext uri="{BB962C8B-B14F-4D97-AF65-F5344CB8AC3E}">
        <p14:creationId xmlns:p14="http://schemas.microsoft.com/office/powerpoint/2010/main" val="880933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7C2EF-3E4E-24E6-581F-C94BFBFE3C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8B890B-D34A-4D2A-D2B7-53E66BC3BEC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392A96-32F6-328C-82A7-902C902FFD07}"/>
              </a:ext>
            </a:extLst>
          </p:cNvPr>
          <p:cNvSpPr>
            <a:spLocks noGrp="1"/>
          </p:cNvSpPr>
          <p:nvPr>
            <p:ph type="dt" sz="half" idx="10"/>
          </p:nvPr>
        </p:nvSpPr>
        <p:spPr/>
        <p:txBody>
          <a:bodyPr/>
          <a:lstStyle/>
          <a:p>
            <a:fld id="{00DCC372-A812-4E0F-86F5-AF5B5FEE7C8D}" type="datetimeFigureOut">
              <a:rPr lang="en-US" smtClean="0"/>
              <a:t>2/24/2025</a:t>
            </a:fld>
            <a:endParaRPr lang="en-US"/>
          </a:p>
        </p:txBody>
      </p:sp>
      <p:sp>
        <p:nvSpPr>
          <p:cNvPr id="5" name="Footer Placeholder 4">
            <a:extLst>
              <a:ext uri="{FF2B5EF4-FFF2-40B4-BE49-F238E27FC236}">
                <a16:creationId xmlns:a16="http://schemas.microsoft.com/office/drawing/2014/main" id="{97BE6496-5AC8-0595-3299-E58E5C632F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87D50-5136-755E-7078-66D754075025}"/>
              </a:ext>
            </a:extLst>
          </p:cNvPr>
          <p:cNvSpPr>
            <a:spLocks noGrp="1"/>
          </p:cNvSpPr>
          <p:nvPr>
            <p:ph type="sldNum" sz="quarter" idx="12"/>
          </p:nvPr>
        </p:nvSpPr>
        <p:spPr/>
        <p:txBody>
          <a:bodyPr/>
          <a:lstStyle/>
          <a:p>
            <a:fld id="{0EF40F24-81EF-4480-B59F-E0FCE739C0A1}" type="slidenum">
              <a:rPr lang="en-US" smtClean="0"/>
              <a:t>‹#›</a:t>
            </a:fld>
            <a:endParaRPr lang="en-US"/>
          </a:p>
        </p:txBody>
      </p:sp>
    </p:spTree>
    <p:extLst>
      <p:ext uri="{BB962C8B-B14F-4D97-AF65-F5344CB8AC3E}">
        <p14:creationId xmlns:p14="http://schemas.microsoft.com/office/powerpoint/2010/main" val="405056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88E0-6AF2-71A0-957C-3CC6F71921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43958-D3BA-5520-C846-62262CCBF3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43E4E1-2B74-40C6-9F55-78FCCEF719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EBE468-98F4-1FC2-4E00-35DC8B55F5EB}"/>
              </a:ext>
            </a:extLst>
          </p:cNvPr>
          <p:cNvSpPr>
            <a:spLocks noGrp="1"/>
          </p:cNvSpPr>
          <p:nvPr>
            <p:ph type="dt" sz="half" idx="10"/>
          </p:nvPr>
        </p:nvSpPr>
        <p:spPr/>
        <p:txBody>
          <a:bodyPr/>
          <a:lstStyle/>
          <a:p>
            <a:fld id="{00DCC372-A812-4E0F-86F5-AF5B5FEE7C8D}" type="datetimeFigureOut">
              <a:rPr lang="en-US" smtClean="0"/>
              <a:t>2/24/2025</a:t>
            </a:fld>
            <a:endParaRPr lang="en-US"/>
          </a:p>
        </p:txBody>
      </p:sp>
      <p:sp>
        <p:nvSpPr>
          <p:cNvPr id="6" name="Footer Placeholder 5">
            <a:extLst>
              <a:ext uri="{FF2B5EF4-FFF2-40B4-BE49-F238E27FC236}">
                <a16:creationId xmlns:a16="http://schemas.microsoft.com/office/drawing/2014/main" id="{86328F94-DDB9-B78B-5CA6-08E5CDEE57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0605AF-8E6F-54C9-823B-2755F05F2676}"/>
              </a:ext>
            </a:extLst>
          </p:cNvPr>
          <p:cNvSpPr>
            <a:spLocks noGrp="1"/>
          </p:cNvSpPr>
          <p:nvPr>
            <p:ph type="sldNum" sz="quarter" idx="12"/>
          </p:nvPr>
        </p:nvSpPr>
        <p:spPr/>
        <p:txBody>
          <a:bodyPr/>
          <a:lstStyle/>
          <a:p>
            <a:fld id="{0EF40F24-81EF-4480-B59F-E0FCE739C0A1}" type="slidenum">
              <a:rPr lang="en-US" smtClean="0"/>
              <a:t>‹#›</a:t>
            </a:fld>
            <a:endParaRPr lang="en-US"/>
          </a:p>
        </p:txBody>
      </p:sp>
    </p:spTree>
    <p:extLst>
      <p:ext uri="{BB962C8B-B14F-4D97-AF65-F5344CB8AC3E}">
        <p14:creationId xmlns:p14="http://schemas.microsoft.com/office/powerpoint/2010/main" val="3641850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0DF7-C330-7845-1085-4EBEC2B999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E630F2-8BBF-CA73-7BF5-4DE342E7DC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5A52AE-F367-877B-8460-5578547899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C4C168-D88E-105E-9A9F-A827E073AB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36C174-80DB-7F6B-4055-584E31B38E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7E18EE-75DC-A868-79FB-1233D22E680E}"/>
              </a:ext>
            </a:extLst>
          </p:cNvPr>
          <p:cNvSpPr>
            <a:spLocks noGrp="1"/>
          </p:cNvSpPr>
          <p:nvPr>
            <p:ph type="dt" sz="half" idx="10"/>
          </p:nvPr>
        </p:nvSpPr>
        <p:spPr/>
        <p:txBody>
          <a:bodyPr/>
          <a:lstStyle/>
          <a:p>
            <a:fld id="{00DCC372-A812-4E0F-86F5-AF5B5FEE7C8D}" type="datetimeFigureOut">
              <a:rPr lang="en-US" smtClean="0"/>
              <a:t>2/24/2025</a:t>
            </a:fld>
            <a:endParaRPr lang="en-US"/>
          </a:p>
        </p:txBody>
      </p:sp>
      <p:sp>
        <p:nvSpPr>
          <p:cNvPr id="8" name="Footer Placeholder 7">
            <a:extLst>
              <a:ext uri="{FF2B5EF4-FFF2-40B4-BE49-F238E27FC236}">
                <a16:creationId xmlns:a16="http://schemas.microsoft.com/office/drawing/2014/main" id="{85961E97-557C-55C8-2BFC-4D09BB0250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B1134A-0D52-0A77-C163-85799EC9F716}"/>
              </a:ext>
            </a:extLst>
          </p:cNvPr>
          <p:cNvSpPr>
            <a:spLocks noGrp="1"/>
          </p:cNvSpPr>
          <p:nvPr>
            <p:ph type="sldNum" sz="quarter" idx="12"/>
          </p:nvPr>
        </p:nvSpPr>
        <p:spPr/>
        <p:txBody>
          <a:bodyPr/>
          <a:lstStyle/>
          <a:p>
            <a:fld id="{0EF40F24-81EF-4480-B59F-E0FCE739C0A1}" type="slidenum">
              <a:rPr lang="en-US" smtClean="0"/>
              <a:t>‹#›</a:t>
            </a:fld>
            <a:endParaRPr lang="en-US"/>
          </a:p>
        </p:txBody>
      </p:sp>
    </p:spTree>
    <p:extLst>
      <p:ext uri="{BB962C8B-B14F-4D97-AF65-F5344CB8AC3E}">
        <p14:creationId xmlns:p14="http://schemas.microsoft.com/office/powerpoint/2010/main" val="2901982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EE553-C3D6-6C27-D5E5-DFB62ED88E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32D0E7-FA64-4B96-8FF8-AA00B6094CB9}"/>
              </a:ext>
            </a:extLst>
          </p:cNvPr>
          <p:cNvSpPr>
            <a:spLocks noGrp="1"/>
          </p:cNvSpPr>
          <p:nvPr>
            <p:ph type="dt" sz="half" idx="10"/>
          </p:nvPr>
        </p:nvSpPr>
        <p:spPr/>
        <p:txBody>
          <a:bodyPr/>
          <a:lstStyle/>
          <a:p>
            <a:fld id="{00DCC372-A812-4E0F-86F5-AF5B5FEE7C8D}" type="datetimeFigureOut">
              <a:rPr lang="en-US" smtClean="0"/>
              <a:t>2/24/2025</a:t>
            </a:fld>
            <a:endParaRPr lang="en-US"/>
          </a:p>
        </p:txBody>
      </p:sp>
      <p:sp>
        <p:nvSpPr>
          <p:cNvPr id="4" name="Footer Placeholder 3">
            <a:extLst>
              <a:ext uri="{FF2B5EF4-FFF2-40B4-BE49-F238E27FC236}">
                <a16:creationId xmlns:a16="http://schemas.microsoft.com/office/drawing/2014/main" id="{B418957D-9599-1B4A-C5EF-2CCDFD6831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5D0A8A-0848-039C-97DC-ACB581C5AF55}"/>
              </a:ext>
            </a:extLst>
          </p:cNvPr>
          <p:cNvSpPr>
            <a:spLocks noGrp="1"/>
          </p:cNvSpPr>
          <p:nvPr>
            <p:ph type="sldNum" sz="quarter" idx="12"/>
          </p:nvPr>
        </p:nvSpPr>
        <p:spPr/>
        <p:txBody>
          <a:bodyPr/>
          <a:lstStyle/>
          <a:p>
            <a:fld id="{0EF40F24-81EF-4480-B59F-E0FCE739C0A1}" type="slidenum">
              <a:rPr lang="en-US" smtClean="0"/>
              <a:t>‹#›</a:t>
            </a:fld>
            <a:endParaRPr lang="en-US"/>
          </a:p>
        </p:txBody>
      </p:sp>
    </p:spTree>
    <p:extLst>
      <p:ext uri="{BB962C8B-B14F-4D97-AF65-F5344CB8AC3E}">
        <p14:creationId xmlns:p14="http://schemas.microsoft.com/office/powerpoint/2010/main" val="314707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C7EA3B-EB29-A4C1-91F6-1DF6D3782C25}"/>
              </a:ext>
            </a:extLst>
          </p:cNvPr>
          <p:cNvSpPr>
            <a:spLocks noGrp="1"/>
          </p:cNvSpPr>
          <p:nvPr>
            <p:ph type="dt" sz="half" idx="10"/>
          </p:nvPr>
        </p:nvSpPr>
        <p:spPr/>
        <p:txBody>
          <a:bodyPr/>
          <a:lstStyle/>
          <a:p>
            <a:fld id="{00DCC372-A812-4E0F-86F5-AF5B5FEE7C8D}" type="datetimeFigureOut">
              <a:rPr lang="en-US" smtClean="0"/>
              <a:t>2/24/2025</a:t>
            </a:fld>
            <a:endParaRPr lang="en-US"/>
          </a:p>
        </p:txBody>
      </p:sp>
      <p:sp>
        <p:nvSpPr>
          <p:cNvPr id="3" name="Footer Placeholder 2">
            <a:extLst>
              <a:ext uri="{FF2B5EF4-FFF2-40B4-BE49-F238E27FC236}">
                <a16:creationId xmlns:a16="http://schemas.microsoft.com/office/drawing/2014/main" id="{B08198E6-2742-FA7F-3090-5C772A1E99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EF8211-373A-2D53-FA7D-41631B080FC3}"/>
              </a:ext>
            </a:extLst>
          </p:cNvPr>
          <p:cNvSpPr>
            <a:spLocks noGrp="1"/>
          </p:cNvSpPr>
          <p:nvPr>
            <p:ph type="sldNum" sz="quarter" idx="12"/>
          </p:nvPr>
        </p:nvSpPr>
        <p:spPr/>
        <p:txBody>
          <a:bodyPr/>
          <a:lstStyle/>
          <a:p>
            <a:fld id="{0EF40F24-81EF-4480-B59F-E0FCE739C0A1}" type="slidenum">
              <a:rPr lang="en-US" smtClean="0"/>
              <a:t>‹#›</a:t>
            </a:fld>
            <a:endParaRPr lang="en-US"/>
          </a:p>
        </p:txBody>
      </p:sp>
    </p:spTree>
    <p:extLst>
      <p:ext uri="{BB962C8B-B14F-4D97-AF65-F5344CB8AC3E}">
        <p14:creationId xmlns:p14="http://schemas.microsoft.com/office/powerpoint/2010/main" val="1387824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B82D3-284E-F615-0709-F6D643D5D4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EFEE6A-7FCA-ABB1-471A-D7BA560E2D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740422-552E-974B-8F2D-04FCCC63B8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A33F8E-98A0-0A74-E39F-86A4950E16E2}"/>
              </a:ext>
            </a:extLst>
          </p:cNvPr>
          <p:cNvSpPr>
            <a:spLocks noGrp="1"/>
          </p:cNvSpPr>
          <p:nvPr>
            <p:ph type="dt" sz="half" idx="10"/>
          </p:nvPr>
        </p:nvSpPr>
        <p:spPr/>
        <p:txBody>
          <a:bodyPr/>
          <a:lstStyle/>
          <a:p>
            <a:fld id="{00DCC372-A812-4E0F-86F5-AF5B5FEE7C8D}" type="datetimeFigureOut">
              <a:rPr lang="en-US" smtClean="0"/>
              <a:t>2/24/2025</a:t>
            </a:fld>
            <a:endParaRPr lang="en-US"/>
          </a:p>
        </p:txBody>
      </p:sp>
      <p:sp>
        <p:nvSpPr>
          <p:cNvPr id="6" name="Footer Placeholder 5">
            <a:extLst>
              <a:ext uri="{FF2B5EF4-FFF2-40B4-BE49-F238E27FC236}">
                <a16:creationId xmlns:a16="http://schemas.microsoft.com/office/drawing/2014/main" id="{0D1F6A07-CED1-EDAE-0FBE-ABA0E1DA4B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A2A9C7-AF65-5ED5-7B86-C7212B3236D2}"/>
              </a:ext>
            </a:extLst>
          </p:cNvPr>
          <p:cNvSpPr>
            <a:spLocks noGrp="1"/>
          </p:cNvSpPr>
          <p:nvPr>
            <p:ph type="sldNum" sz="quarter" idx="12"/>
          </p:nvPr>
        </p:nvSpPr>
        <p:spPr/>
        <p:txBody>
          <a:bodyPr/>
          <a:lstStyle/>
          <a:p>
            <a:fld id="{0EF40F24-81EF-4480-B59F-E0FCE739C0A1}" type="slidenum">
              <a:rPr lang="en-US" smtClean="0"/>
              <a:t>‹#›</a:t>
            </a:fld>
            <a:endParaRPr lang="en-US"/>
          </a:p>
        </p:txBody>
      </p:sp>
    </p:spTree>
    <p:extLst>
      <p:ext uri="{BB962C8B-B14F-4D97-AF65-F5344CB8AC3E}">
        <p14:creationId xmlns:p14="http://schemas.microsoft.com/office/powerpoint/2010/main" val="2375110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AD2D3-E076-B1E5-21F9-C211F7B85F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C5CD41-235B-FAC6-A45B-828C5C7067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1B8A40-11A9-D726-6E2B-BCE9B8D227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700114-D805-0D33-D9FC-97DF1711FC19}"/>
              </a:ext>
            </a:extLst>
          </p:cNvPr>
          <p:cNvSpPr>
            <a:spLocks noGrp="1"/>
          </p:cNvSpPr>
          <p:nvPr>
            <p:ph type="dt" sz="half" idx="10"/>
          </p:nvPr>
        </p:nvSpPr>
        <p:spPr/>
        <p:txBody>
          <a:bodyPr/>
          <a:lstStyle/>
          <a:p>
            <a:fld id="{00DCC372-A812-4E0F-86F5-AF5B5FEE7C8D}" type="datetimeFigureOut">
              <a:rPr lang="en-US" smtClean="0"/>
              <a:t>2/24/2025</a:t>
            </a:fld>
            <a:endParaRPr lang="en-US"/>
          </a:p>
        </p:txBody>
      </p:sp>
      <p:sp>
        <p:nvSpPr>
          <p:cNvPr id="6" name="Footer Placeholder 5">
            <a:extLst>
              <a:ext uri="{FF2B5EF4-FFF2-40B4-BE49-F238E27FC236}">
                <a16:creationId xmlns:a16="http://schemas.microsoft.com/office/drawing/2014/main" id="{E099BB98-C1EF-F462-3B2D-1781E5084E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A95374-37F9-5FE1-E0A9-7A00CA1FC1EB}"/>
              </a:ext>
            </a:extLst>
          </p:cNvPr>
          <p:cNvSpPr>
            <a:spLocks noGrp="1"/>
          </p:cNvSpPr>
          <p:nvPr>
            <p:ph type="sldNum" sz="quarter" idx="12"/>
          </p:nvPr>
        </p:nvSpPr>
        <p:spPr/>
        <p:txBody>
          <a:bodyPr/>
          <a:lstStyle/>
          <a:p>
            <a:fld id="{0EF40F24-81EF-4480-B59F-E0FCE739C0A1}" type="slidenum">
              <a:rPr lang="en-US" smtClean="0"/>
              <a:t>‹#›</a:t>
            </a:fld>
            <a:endParaRPr lang="en-US"/>
          </a:p>
        </p:txBody>
      </p:sp>
    </p:spTree>
    <p:extLst>
      <p:ext uri="{BB962C8B-B14F-4D97-AF65-F5344CB8AC3E}">
        <p14:creationId xmlns:p14="http://schemas.microsoft.com/office/powerpoint/2010/main" val="242885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EED0AC-1BA2-8BF0-310D-ED59F4FE57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68C090-9A35-EBC9-8131-06B5860274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2B0441-5C37-4A6F-5388-8F1FAD2F4F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0DCC372-A812-4E0F-86F5-AF5B5FEE7C8D}" type="datetimeFigureOut">
              <a:rPr lang="en-US" smtClean="0"/>
              <a:t>2/24/2025</a:t>
            </a:fld>
            <a:endParaRPr lang="en-US"/>
          </a:p>
        </p:txBody>
      </p:sp>
      <p:sp>
        <p:nvSpPr>
          <p:cNvPr id="5" name="Footer Placeholder 4">
            <a:extLst>
              <a:ext uri="{FF2B5EF4-FFF2-40B4-BE49-F238E27FC236}">
                <a16:creationId xmlns:a16="http://schemas.microsoft.com/office/drawing/2014/main" id="{FD6C6587-55F2-4278-07D2-C31E30C330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174524D-99BC-80EE-BDD7-1DD0FF764A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EF40F24-81EF-4480-B59F-E0FCE739C0A1}" type="slidenum">
              <a:rPr lang="en-US" smtClean="0"/>
              <a:t>‹#›</a:t>
            </a:fld>
            <a:endParaRPr lang="en-US"/>
          </a:p>
        </p:txBody>
      </p:sp>
    </p:spTree>
    <p:extLst>
      <p:ext uri="{BB962C8B-B14F-4D97-AF65-F5344CB8AC3E}">
        <p14:creationId xmlns:p14="http://schemas.microsoft.com/office/powerpoint/2010/main" val="1321163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40.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40.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A64C7-C247-7DEA-70E5-E99156B38739}"/>
              </a:ext>
            </a:extLst>
          </p:cNvPr>
          <p:cNvSpPr>
            <a:spLocks noGrp="1"/>
          </p:cNvSpPr>
          <p:nvPr>
            <p:ph type="title"/>
          </p:nvPr>
        </p:nvSpPr>
        <p:spPr/>
        <p:txBody>
          <a:bodyPr>
            <a:normAutofit fontScale="90000"/>
          </a:bodyPr>
          <a:lstStyle/>
          <a:p>
            <a:r>
              <a:rPr lang="en-US" dirty="0"/>
              <a:t>Acquiring Diverse Skills using Curriculum Reinforcement Learning with Mixture of Experts</a:t>
            </a:r>
          </a:p>
        </p:txBody>
      </p:sp>
      <p:sp>
        <p:nvSpPr>
          <p:cNvPr id="3" name="Content Placeholder 2">
            <a:extLst>
              <a:ext uri="{FF2B5EF4-FFF2-40B4-BE49-F238E27FC236}">
                <a16:creationId xmlns:a16="http://schemas.microsoft.com/office/drawing/2014/main" id="{2A3A3015-C155-D664-AEF9-B0945A39EAA7}"/>
              </a:ext>
            </a:extLst>
          </p:cNvPr>
          <p:cNvSpPr>
            <a:spLocks noGrp="1"/>
          </p:cNvSpPr>
          <p:nvPr>
            <p:ph idx="1"/>
          </p:nvPr>
        </p:nvSpPr>
        <p:spPr>
          <a:xfrm>
            <a:off x="838200" y="3940232"/>
            <a:ext cx="10515600" cy="2040775"/>
          </a:xfrm>
        </p:spPr>
        <p:txBody>
          <a:bodyPr/>
          <a:lstStyle/>
          <a:p>
            <a:r>
              <a:rPr lang="en-US" dirty="0"/>
              <a:t>Background (CEPS)</a:t>
            </a:r>
          </a:p>
          <a:p>
            <a:r>
              <a:rPr lang="en-US" dirty="0"/>
              <a:t>Energy-based curriculum model</a:t>
            </a:r>
          </a:p>
          <a:p>
            <a:r>
              <a:rPr lang="en-US" dirty="0"/>
              <a:t>Tractable lower bound optimizations</a:t>
            </a:r>
          </a:p>
          <a:p>
            <a:r>
              <a:rPr lang="en-US" dirty="0"/>
              <a:t>Results</a:t>
            </a:r>
          </a:p>
          <a:p>
            <a:endParaRPr lang="en-US" dirty="0"/>
          </a:p>
        </p:txBody>
      </p:sp>
      <p:sp>
        <p:nvSpPr>
          <p:cNvPr id="4" name="TextBox 3">
            <a:extLst>
              <a:ext uri="{FF2B5EF4-FFF2-40B4-BE49-F238E27FC236}">
                <a16:creationId xmlns:a16="http://schemas.microsoft.com/office/drawing/2014/main" id="{48359C06-BE90-7E4E-863A-A1990E5C6CB8}"/>
              </a:ext>
            </a:extLst>
          </p:cNvPr>
          <p:cNvSpPr txBox="1"/>
          <p:nvPr/>
        </p:nvSpPr>
        <p:spPr>
          <a:xfrm>
            <a:off x="4599179" y="1717438"/>
            <a:ext cx="2993640" cy="1200329"/>
          </a:xfrm>
          <a:prstGeom prst="rect">
            <a:avLst/>
          </a:prstGeom>
          <a:noFill/>
        </p:spPr>
        <p:txBody>
          <a:bodyPr wrap="none" rtlCol="0">
            <a:spAutoFit/>
          </a:bodyPr>
          <a:lstStyle/>
          <a:p>
            <a:pPr algn="ctr"/>
            <a:r>
              <a:rPr lang="en-US" sz="2400" dirty="0"/>
              <a:t>Onur Celik</a:t>
            </a:r>
          </a:p>
          <a:p>
            <a:pPr algn="ctr"/>
            <a:r>
              <a:rPr lang="en-US" sz="2400" dirty="0"/>
              <a:t>Aleksandar </a:t>
            </a:r>
            <a:r>
              <a:rPr lang="en-US" sz="2400" dirty="0" err="1"/>
              <a:t>Taranovic</a:t>
            </a:r>
            <a:endParaRPr lang="en-US" sz="2400" dirty="0"/>
          </a:p>
          <a:p>
            <a:pPr algn="ctr"/>
            <a:r>
              <a:rPr lang="en-US" sz="2400" dirty="0"/>
              <a:t>Gerhard Neumann</a:t>
            </a:r>
          </a:p>
        </p:txBody>
      </p:sp>
      <p:sp>
        <p:nvSpPr>
          <p:cNvPr id="5" name="TextBox 4">
            <a:extLst>
              <a:ext uri="{FF2B5EF4-FFF2-40B4-BE49-F238E27FC236}">
                <a16:creationId xmlns:a16="http://schemas.microsoft.com/office/drawing/2014/main" id="{936D7CBD-5F2C-FF70-99F7-AFC6D9874198}"/>
              </a:ext>
            </a:extLst>
          </p:cNvPr>
          <p:cNvSpPr txBox="1"/>
          <p:nvPr/>
        </p:nvSpPr>
        <p:spPr>
          <a:xfrm>
            <a:off x="4000073" y="3198167"/>
            <a:ext cx="4191853" cy="461665"/>
          </a:xfrm>
          <a:prstGeom prst="rect">
            <a:avLst/>
          </a:prstGeom>
          <a:noFill/>
        </p:spPr>
        <p:txBody>
          <a:bodyPr wrap="none" rtlCol="0">
            <a:spAutoFit/>
          </a:bodyPr>
          <a:lstStyle/>
          <a:p>
            <a:pPr algn="ctr"/>
            <a:r>
              <a:rPr lang="en-US" sz="2400" dirty="0"/>
              <a:t>Presented by: Jacob Lapenna*</a:t>
            </a:r>
          </a:p>
        </p:txBody>
      </p:sp>
      <p:sp>
        <p:nvSpPr>
          <p:cNvPr id="6" name="TextBox 5">
            <a:extLst>
              <a:ext uri="{FF2B5EF4-FFF2-40B4-BE49-F238E27FC236}">
                <a16:creationId xmlns:a16="http://schemas.microsoft.com/office/drawing/2014/main" id="{B71D21DF-240E-B040-6AF0-4373F6CB5A9F}"/>
              </a:ext>
            </a:extLst>
          </p:cNvPr>
          <p:cNvSpPr txBox="1"/>
          <p:nvPr/>
        </p:nvSpPr>
        <p:spPr>
          <a:xfrm>
            <a:off x="503250" y="6261407"/>
            <a:ext cx="11185498" cy="369332"/>
          </a:xfrm>
          <a:prstGeom prst="rect">
            <a:avLst/>
          </a:prstGeom>
          <a:noFill/>
        </p:spPr>
        <p:txBody>
          <a:bodyPr wrap="none" rtlCol="0">
            <a:spAutoFit/>
          </a:bodyPr>
          <a:lstStyle/>
          <a:p>
            <a:pPr algn="ctr"/>
            <a:r>
              <a:rPr lang="en-US" dirty="0"/>
              <a:t>*None of the views presented here reflect those of the authors, this is just my present understanding of the topic.</a:t>
            </a:r>
          </a:p>
        </p:txBody>
      </p:sp>
    </p:spTree>
    <p:extLst>
      <p:ext uri="{BB962C8B-B14F-4D97-AF65-F5344CB8AC3E}">
        <p14:creationId xmlns:p14="http://schemas.microsoft.com/office/powerpoint/2010/main" val="2838680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DFD0-C798-C95F-2B94-172E221E9F04}"/>
              </a:ext>
            </a:extLst>
          </p:cNvPr>
          <p:cNvSpPr>
            <a:spLocks noGrp="1"/>
          </p:cNvSpPr>
          <p:nvPr>
            <p:ph type="title"/>
          </p:nvPr>
        </p:nvSpPr>
        <p:spPr/>
        <p:txBody>
          <a:bodyPr/>
          <a:lstStyle/>
          <a:p>
            <a:r>
              <a:rPr lang="en-US" dirty="0"/>
              <a:t>Tractable Lower Bound Surrogate</a:t>
            </a:r>
          </a:p>
        </p:txBody>
      </p:sp>
      <p:pic>
        <p:nvPicPr>
          <p:cNvPr id="5" name="Picture 4">
            <a:extLst>
              <a:ext uri="{FF2B5EF4-FFF2-40B4-BE49-F238E27FC236}">
                <a16:creationId xmlns:a16="http://schemas.microsoft.com/office/drawing/2014/main" id="{A1F175A8-6184-EBC0-3A9F-D0773A989DD0}"/>
              </a:ext>
            </a:extLst>
          </p:cNvPr>
          <p:cNvPicPr>
            <a:picLocks noChangeAspect="1"/>
          </p:cNvPicPr>
          <p:nvPr/>
        </p:nvPicPr>
        <p:blipFill>
          <a:blip r:embed="rId3"/>
          <a:stretch>
            <a:fillRect/>
          </a:stretch>
        </p:blipFill>
        <p:spPr>
          <a:xfrm>
            <a:off x="342900" y="1943970"/>
            <a:ext cx="5448300" cy="1066800"/>
          </a:xfrm>
          <a:prstGeom prst="rect">
            <a:avLst/>
          </a:prstGeom>
        </p:spPr>
      </p:pic>
      <p:pic>
        <p:nvPicPr>
          <p:cNvPr id="7" name="Picture 6">
            <a:extLst>
              <a:ext uri="{FF2B5EF4-FFF2-40B4-BE49-F238E27FC236}">
                <a16:creationId xmlns:a16="http://schemas.microsoft.com/office/drawing/2014/main" id="{3E5DEF31-B596-3070-53C0-BD2A2D03E805}"/>
              </a:ext>
            </a:extLst>
          </p:cNvPr>
          <p:cNvPicPr>
            <a:picLocks noChangeAspect="1"/>
          </p:cNvPicPr>
          <p:nvPr/>
        </p:nvPicPr>
        <p:blipFill>
          <a:blip r:embed="rId4"/>
          <a:stretch>
            <a:fillRect/>
          </a:stretch>
        </p:blipFill>
        <p:spPr>
          <a:xfrm>
            <a:off x="647700" y="4451652"/>
            <a:ext cx="5143500" cy="981075"/>
          </a:xfrm>
          <a:prstGeom prst="rect">
            <a:avLst/>
          </a:prstGeom>
        </p:spPr>
      </p:pic>
      <p:pic>
        <p:nvPicPr>
          <p:cNvPr id="9" name="Picture 8">
            <a:extLst>
              <a:ext uri="{FF2B5EF4-FFF2-40B4-BE49-F238E27FC236}">
                <a16:creationId xmlns:a16="http://schemas.microsoft.com/office/drawing/2014/main" id="{57F15C4D-3C9B-C24C-6A48-FB08C0225BB8}"/>
              </a:ext>
            </a:extLst>
          </p:cNvPr>
          <p:cNvPicPr>
            <a:picLocks noChangeAspect="1"/>
          </p:cNvPicPr>
          <p:nvPr/>
        </p:nvPicPr>
        <p:blipFill>
          <a:blip r:embed="rId5"/>
          <a:stretch>
            <a:fillRect/>
          </a:stretch>
        </p:blipFill>
        <p:spPr>
          <a:xfrm>
            <a:off x="6400802" y="2765727"/>
            <a:ext cx="5305425" cy="1685925"/>
          </a:xfrm>
          <a:prstGeom prst="rect">
            <a:avLst/>
          </a:prstGeom>
        </p:spPr>
      </p:pic>
      <p:sp>
        <p:nvSpPr>
          <p:cNvPr id="3" name="TextBox 2">
            <a:extLst>
              <a:ext uri="{FF2B5EF4-FFF2-40B4-BE49-F238E27FC236}">
                <a16:creationId xmlns:a16="http://schemas.microsoft.com/office/drawing/2014/main" id="{644D2551-FB03-F60D-392F-9F13084DFC78}"/>
              </a:ext>
            </a:extLst>
          </p:cNvPr>
          <p:cNvSpPr txBox="1"/>
          <p:nvPr/>
        </p:nvSpPr>
        <p:spPr>
          <a:xfrm>
            <a:off x="342900" y="6187736"/>
            <a:ext cx="3080587" cy="369332"/>
          </a:xfrm>
          <a:prstGeom prst="rect">
            <a:avLst/>
          </a:prstGeom>
          <a:noFill/>
        </p:spPr>
        <p:txBody>
          <a:bodyPr wrap="none" rtlCol="0">
            <a:spAutoFit/>
          </a:bodyPr>
          <a:lstStyle/>
          <a:p>
            <a:r>
              <a:rPr lang="en-US" dirty="0"/>
              <a:t>As derived in Celik et al. 2022</a:t>
            </a:r>
          </a:p>
        </p:txBody>
      </p:sp>
      <p:sp>
        <p:nvSpPr>
          <p:cNvPr id="4" name="Rectangle 3">
            <a:extLst>
              <a:ext uri="{FF2B5EF4-FFF2-40B4-BE49-F238E27FC236}">
                <a16:creationId xmlns:a16="http://schemas.microsoft.com/office/drawing/2014/main" id="{D9D64A4C-F3FE-3AA3-4CC7-B01E908BB1EC}"/>
              </a:ext>
            </a:extLst>
          </p:cNvPr>
          <p:cNvSpPr/>
          <p:nvPr/>
        </p:nvSpPr>
        <p:spPr>
          <a:xfrm>
            <a:off x="1535838" y="2536525"/>
            <a:ext cx="2308194" cy="450835"/>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3489BD6-3DD9-55AF-4895-DB25B31B57FF}"/>
              </a:ext>
            </a:extLst>
          </p:cNvPr>
          <p:cNvSpPr/>
          <p:nvPr/>
        </p:nvSpPr>
        <p:spPr>
          <a:xfrm>
            <a:off x="1535838" y="4942189"/>
            <a:ext cx="1367160" cy="38702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4561ECE-10C6-C272-0AAF-C378C33FDF15}"/>
              </a:ext>
            </a:extLst>
          </p:cNvPr>
          <p:cNvSpPr txBox="1"/>
          <p:nvPr/>
        </p:nvSpPr>
        <p:spPr>
          <a:xfrm>
            <a:off x="1664458" y="3682445"/>
            <a:ext cx="1109919" cy="369332"/>
          </a:xfrm>
          <a:prstGeom prst="rect">
            <a:avLst/>
          </a:prstGeom>
          <a:noFill/>
        </p:spPr>
        <p:txBody>
          <a:bodyPr wrap="none" rtlCol="0">
            <a:spAutoFit/>
          </a:bodyPr>
          <a:lstStyle/>
          <a:p>
            <a:r>
              <a:rPr lang="en-US" b="1" dirty="0">
                <a:solidFill>
                  <a:srgbClr val="FF0000"/>
                </a:solidFill>
              </a:rPr>
              <a:t>Diversity</a:t>
            </a:r>
          </a:p>
        </p:txBody>
      </p:sp>
      <p:cxnSp>
        <p:nvCxnSpPr>
          <p:cNvPr id="12" name="Straight Arrow Connector 11">
            <a:extLst>
              <a:ext uri="{FF2B5EF4-FFF2-40B4-BE49-F238E27FC236}">
                <a16:creationId xmlns:a16="http://schemas.microsoft.com/office/drawing/2014/main" id="{C14D86E2-DE8C-525F-BD43-644C4D7B754B}"/>
              </a:ext>
            </a:extLst>
          </p:cNvPr>
          <p:cNvCxnSpPr>
            <a:cxnSpLocks/>
            <a:stCxn id="10" idx="0"/>
            <a:endCxn id="4" idx="2"/>
          </p:cNvCxnSpPr>
          <p:nvPr/>
        </p:nvCxnSpPr>
        <p:spPr>
          <a:xfrm flipV="1">
            <a:off x="2219418" y="2987360"/>
            <a:ext cx="470517" cy="695085"/>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A8F10F8-4ADE-BF23-63CC-BFF055CAD8D6}"/>
              </a:ext>
            </a:extLst>
          </p:cNvPr>
          <p:cNvCxnSpPr>
            <a:cxnSpLocks/>
            <a:stCxn id="10" idx="2"/>
            <a:endCxn id="6" idx="0"/>
          </p:cNvCxnSpPr>
          <p:nvPr/>
        </p:nvCxnSpPr>
        <p:spPr>
          <a:xfrm>
            <a:off x="2219418" y="4051777"/>
            <a:ext cx="0" cy="890412"/>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6887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DFD0-C798-C95F-2B94-172E221E9F04}"/>
              </a:ext>
            </a:extLst>
          </p:cNvPr>
          <p:cNvSpPr>
            <a:spLocks noGrp="1"/>
          </p:cNvSpPr>
          <p:nvPr>
            <p:ph type="title"/>
          </p:nvPr>
        </p:nvSpPr>
        <p:spPr/>
        <p:txBody>
          <a:bodyPr/>
          <a:lstStyle/>
          <a:p>
            <a:r>
              <a:rPr lang="en-US" dirty="0"/>
              <a:t>Tractable Lower Bound Surrogate</a:t>
            </a:r>
          </a:p>
        </p:txBody>
      </p:sp>
      <p:pic>
        <p:nvPicPr>
          <p:cNvPr id="5" name="Picture 4">
            <a:extLst>
              <a:ext uri="{FF2B5EF4-FFF2-40B4-BE49-F238E27FC236}">
                <a16:creationId xmlns:a16="http://schemas.microsoft.com/office/drawing/2014/main" id="{A1F175A8-6184-EBC0-3A9F-D0773A989DD0}"/>
              </a:ext>
            </a:extLst>
          </p:cNvPr>
          <p:cNvPicPr>
            <a:picLocks noChangeAspect="1"/>
          </p:cNvPicPr>
          <p:nvPr/>
        </p:nvPicPr>
        <p:blipFill>
          <a:blip r:embed="rId3"/>
          <a:stretch>
            <a:fillRect/>
          </a:stretch>
        </p:blipFill>
        <p:spPr>
          <a:xfrm>
            <a:off x="342900" y="1943970"/>
            <a:ext cx="5448300" cy="1066800"/>
          </a:xfrm>
          <a:prstGeom prst="rect">
            <a:avLst/>
          </a:prstGeom>
        </p:spPr>
      </p:pic>
      <p:pic>
        <p:nvPicPr>
          <p:cNvPr id="7" name="Picture 6">
            <a:extLst>
              <a:ext uri="{FF2B5EF4-FFF2-40B4-BE49-F238E27FC236}">
                <a16:creationId xmlns:a16="http://schemas.microsoft.com/office/drawing/2014/main" id="{3E5DEF31-B596-3070-53C0-BD2A2D03E805}"/>
              </a:ext>
            </a:extLst>
          </p:cNvPr>
          <p:cNvPicPr>
            <a:picLocks noChangeAspect="1"/>
          </p:cNvPicPr>
          <p:nvPr/>
        </p:nvPicPr>
        <p:blipFill>
          <a:blip r:embed="rId4"/>
          <a:stretch>
            <a:fillRect/>
          </a:stretch>
        </p:blipFill>
        <p:spPr>
          <a:xfrm>
            <a:off x="647700" y="4451652"/>
            <a:ext cx="5143500" cy="981075"/>
          </a:xfrm>
          <a:prstGeom prst="rect">
            <a:avLst/>
          </a:prstGeom>
        </p:spPr>
      </p:pic>
      <p:pic>
        <p:nvPicPr>
          <p:cNvPr id="9" name="Picture 8">
            <a:extLst>
              <a:ext uri="{FF2B5EF4-FFF2-40B4-BE49-F238E27FC236}">
                <a16:creationId xmlns:a16="http://schemas.microsoft.com/office/drawing/2014/main" id="{57F15C4D-3C9B-C24C-6A48-FB08C0225BB8}"/>
              </a:ext>
            </a:extLst>
          </p:cNvPr>
          <p:cNvPicPr>
            <a:picLocks noChangeAspect="1"/>
          </p:cNvPicPr>
          <p:nvPr/>
        </p:nvPicPr>
        <p:blipFill>
          <a:blip r:embed="rId5"/>
          <a:stretch>
            <a:fillRect/>
          </a:stretch>
        </p:blipFill>
        <p:spPr>
          <a:xfrm>
            <a:off x="6400802" y="2765727"/>
            <a:ext cx="5305425" cy="1685925"/>
          </a:xfrm>
          <a:prstGeom prst="rect">
            <a:avLst/>
          </a:prstGeom>
        </p:spPr>
      </p:pic>
      <p:sp>
        <p:nvSpPr>
          <p:cNvPr id="3" name="TextBox 2">
            <a:extLst>
              <a:ext uri="{FF2B5EF4-FFF2-40B4-BE49-F238E27FC236}">
                <a16:creationId xmlns:a16="http://schemas.microsoft.com/office/drawing/2014/main" id="{644D2551-FB03-F60D-392F-9F13084DFC78}"/>
              </a:ext>
            </a:extLst>
          </p:cNvPr>
          <p:cNvSpPr txBox="1"/>
          <p:nvPr/>
        </p:nvSpPr>
        <p:spPr>
          <a:xfrm>
            <a:off x="342900" y="6187736"/>
            <a:ext cx="3080587" cy="369332"/>
          </a:xfrm>
          <a:prstGeom prst="rect">
            <a:avLst/>
          </a:prstGeom>
          <a:noFill/>
        </p:spPr>
        <p:txBody>
          <a:bodyPr wrap="none" rtlCol="0">
            <a:spAutoFit/>
          </a:bodyPr>
          <a:lstStyle/>
          <a:p>
            <a:r>
              <a:rPr lang="en-US" dirty="0"/>
              <a:t>As derived in Celik et al. 2022</a:t>
            </a:r>
          </a:p>
        </p:txBody>
      </p:sp>
      <p:sp>
        <p:nvSpPr>
          <p:cNvPr id="4" name="Rectangle 3">
            <a:extLst>
              <a:ext uri="{FF2B5EF4-FFF2-40B4-BE49-F238E27FC236}">
                <a16:creationId xmlns:a16="http://schemas.microsoft.com/office/drawing/2014/main" id="{D9D64A4C-F3FE-3AA3-4CC7-B01E908BB1EC}"/>
              </a:ext>
            </a:extLst>
          </p:cNvPr>
          <p:cNvSpPr/>
          <p:nvPr/>
        </p:nvSpPr>
        <p:spPr>
          <a:xfrm>
            <a:off x="1535838" y="2536525"/>
            <a:ext cx="2308194" cy="450835"/>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3489BD6-3DD9-55AF-4895-DB25B31B57FF}"/>
              </a:ext>
            </a:extLst>
          </p:cNvPr>
          <p:cNvSpPr/>
          <p:nvPr/>
        </p:nvSpPr>
        <p:spPr>
          <a:xfrm>
            <a:off x="1535838" y="4942189"/>
            <a:ext cx="1367160" cy="38702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4561ECE-10C6-C272-0AAF-C378C33FDF15}"/>
              </a:ext>
            </a:extLst>
          </p:cNvPr>
          <p:cNvSpPr txBox="1"/>
          <p:nvPr/>
        </p:nvSpPr>
        <p:spPr>
          <a:xfrm>
            <a:off x="1242499" y="3615191"/>
            <a:ext cx="1976951" cy="646331"/>
          </a:xfrm>
          <a:prstGeom prst="rect">
            <a:avLst/>
          </a:prstGeom>
          <a:noFill/>
        </p:spPr>
        <p:txBody>
          <a:bodyPr wrap="none" rtlCol="0">
            <a:spAutoFit/>
          </a:bodyPr>
          <a:lstStyle/>
          <a:p>
            <a:pPr algn="ctr"/>
            <a:r>
              <a:rPr lang="en-US" b="1" dirty="0">
                <a:solidFill>
                  <a:srgbClr val="FF0000"/>
                </a:solidFill>
              </a:rPr>
              <a:t>Diversity</a:t>
            </a:r>
          </a:p>
          <a:p>
            <a:pPr algn="ctr"/>
            <a:r>
              <a:rPr lang="en-US" b="1" dirty="0">
                <a:solidFill>
                  <a:srgbClr val="FF0000"/>
                </a:solidFill>
              </a:rPr>
              <a:t>Present Iteration</a:t>
            </a:r>
          </a:p>
        </p:txBody>
      </p:sp>
      <p:cxnSp>
        <p:nvCxnSpPr>
          <p:cNvPr id="12" name="Straight Arrow Connector 11">
            <a:extLst>
              <a:ext uri="{FF2B5EF4-FFF2-40B4-BE49-F238E27FC236}">
                <a16:creationId xmlns:a16="http://schemas.microsoft.com/office/drawing/2014/main" id="{C14D86E2-DE8C-525F-BD43-644C4D7B754B}"/>
              </a:ext>
            </a:extLst>
          </p:cNvPr>
          <p:cNvCxnSpPr>
            <a:cxnSpLocks/>
            <a:stCxn id="10" idx="0"/>
            <a:endCxn id="4" idx="2"/>
          </p:cNvCxnSpPr>
          <p:nvPr/>
        </p:nvCxnSpPr>
        <p:spPr>
          <a:xfrm flipV="1">
            <a:off x="2230975" y="2987360"/>
            <a:ext cx="458960" cy="62783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A8F10F8-4ADE-BF23-63CC-BFF055CAD8D6}"/>
              </a:ext>
            </a:extLst>
          </p:cNvPr>
          <p:cNvCxnSpPr>
            <a:cxnSpLocks/>
            <a:stCxn id="10" idx="2"/>
            <a:endCxn id="6" idx="0"/>
          </p:cNvCxnSpPr>
          <p:nvPr/>
        </p:nvCxnSpPr>
        <p:spPr>
          <a:xfrm flipH="1">
            <a:off x="2219418" y="4261522"/>
            <a:ext cx="11557" cy="68066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63716738-1EE0-0F2A-F566-07E449DA036A}"/>
              </a:ext>
            </a:extLst>
          </p:cNvPr>
          <p:cNvSpPr/>
          <p:nvPr/>
        </p:nvSpPr>
        <p:spPr>
          <a:xfrm>
            <a:off x="3676819" y="2024109"/>
            <a:ext cx="1658661" cy="38702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EF22A6C-4C17-6ABA-F6CE-2F5D1C4DAD78}"/>
              </a:ext>
            </a:extLst>
          </p:cNvPr>
          <p:cNvSpPr/>
          <p:nvPr/>
        </p:nvSpPr>
        <p:spPr>
          <a:xfrm>
            <a:off x="3124941" y="4479765"/>
            <a:ext cx="1957208" cy="38702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9DB542A-7031-327C-335A-55527B25B3DA}"/>
              </a:ext>
            </a:extLst>
          </p:cNvPr>
          <p:cNvSpPr txBox="1"/>
          <p:nvPr/>
        </p:nvSpPr>
        <p:spPr>
          <a:xfrm>
            <a:off x="3423487" y="3477899"/>
            <a:ext cx="1674433" cy="646331"/>
          </a:xfrm>
          <a:prstGeom prst="rect">
            <a:avLst/>
          </a:prstGeom>
          <a:noFill/>
        </p:spPr>
        <p:txBody>
          <a:bodyPr wrap="none" rtlCol="0">
            <a:spAutoFit/>
          </a:bodyPr>
          <a:lstStyle/>
          <a:p>
            <a:pPr algn="ctr"/>
            <a:r>
              <a:rPr lang="en-US" b="1" dirty="0">
                <a:solidFill>
                  <a:srgbClr val="FF0000"/>
                </a:solidFill>
              </a:rPr>
              <a:t>Specialization</a:t>
            </a:r>
          </a:p>
          <a:p>
            <a:pPr algn="ctr"/>
            <a:r>
              <a:rPr lang="en-US" b="1" dirty="0">
                <a:solidFill>
                  <a:srgbClr val="FF0000"/>
                </a:solidFill>
              </a:rPr>
              <a:t>Last Iteration</a:t>
            </a:r>
          </a:p>
        </p:txBody>
      </p:sp>
      <p:cxnSp>
        <p:nvCxnSpPr>
          <p:cNvPr id="15" name="Straight Arrow Connector 14">
            <a:extLst>
              <a:ext uri="{FF2B5EF4-FFF2-40B4-BE49-F238E27FC236}">
                <a16:creationId xmlns:a16="http://schemas.microsoft.com/office/drawing/2014/main" id="{BEB18B93-3D91-CAEA-B0FC-B85472D6E3C0}"/>
              </a:ext>
            </a:extLst>
          </p:cNvPr>
          <p:cNvCxnSpPr>
            <a:stCxn id="14" idx="0"/>
            <a:endCxn id="8" idx="2"/>
          </p:cNvCxnSpPr>
          <p:nvPr/>
        </p:nvCxnSpPr>
        <p:spPr>
          <a:xfrm flipV="1">
            <a:off x="4260704" y="2411129"/>
            <a:ext cx="245446" cy="106677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90DE96AC-DB9C-E2E6-0A6B-CE805F17C22F}"/>
              </a:ext>
            </a:extLst>
          </p:cNvPr>
          <p:cNvCxnSpPr>
            <a:cxnSpLocks/>
            <a:stCxn id="14" idx="2"/>
            <a:endCxn id="11" idx="0"/>
          </p:cNvCxnSpPr>
          <p:nvPr/>
        </p:nvCxnSpPr>
        <p:spPr>
          <a:xfrm flipH="1">
            <a:off x="4103545" y="4124230"/>
            <a:ext cx="157159" cy="355535"/>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064BF01C-C9E9-E02B-30F2-0EBEECB1C5B3}"/>
              </a:ext>
            </a:extLst>
          </p:cNvPr>
          <p:cNvSpPr txBox="1"/>
          <p:nvPr/>
        </p:nvSpPr>
        <p:spPr>
          <a:xfrm>
            <a:off x="3685154" y="5707868"/>
            <a:ext cx="5431295" cy="369332"/>
          </a:xfrm>
          <a:prstGeom prst="rect">
            <a:avLst/>
          </a:prstGeom>
          <a:noFill/>
        </p:spPr>
        <p:txBody>
          <a:bodyPr wrap="none" rtlCol="0">
            <a:spAutoFit/>
          </a:bodyPr>
          <a:lstStyle/>
          <a:p>
            <a:pPr algn="ctr"/>
            <a:r>
              <a:rPr lang="en-US" b="1" dirty="0">
                <a:solidFill>
                  <a:srgbClr val="FF0000"/>
                </a:solidFill>
              </a:rPr>
              <a:t>Incentivizes each expert to fully explores its space</a:t>
            </a:r>
          </a:p>
        </p:txBody>
      </p:sp>
    </p:spTree>
    <p:extLst>
      <p:ext uri="{BB962C8B-B14F-4D97-AF65-F5344CB8AC3E}">
        <p14:creationId xmlns:p14="http://schemas.microsoft.com/office/powerpoint/2010/main" val="3405884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896AE-B6B3-7379-2FDA-107273912EA5}"/>
              </a:ext>
            </a:extLst>
          </p:cNvPr>
          <p:cNvSpPr>
            <a:spLocks noGrp="1"/>
          </p:cNvSpPr>
          <p:nvPr>
            <p:ph type="title"/>
          </p:nvPr>
        </p:nvSpPr>
        <p:spPr/>
        <p:txBody>
          <a:bodyPr/>
          <a:lstStyle/>
          <a:p>
            <a:r>
              <a:rPr lang="en-US" dirty="0"/>
              <a:t>This has all been done before…</a:t>
            </a:r>
          </a:p>
        </p:txBody>
      </p:sp>
      <p:sp>
        <p:nvSpPr>
          <p:cNvPr id="3" name="Content Placeholder 2">
            <a:extLst>
              <a:ext uri="{FF2B5EF4-FFF2-40B4-BE49-F238E27FC236}">
                <a16:creationId xmlns:a16="http://schemas.microsoft.com/office/drawing/2014/main" id="{2FE9E2DA-C460-DCEF-07BA-C481A5FA5B72}"/>
              </a:ext>
            </a:extLst>
          </p:cNvPr>
          <p:cNvSpPr>
            <a:spLocks noGrp="1"/>
          </p:cNvSpPr>
          <p:nvPr>
            <p:ph idx="1"/>
          </p:nvPr>
        </p:nvSpPr>
        <p:spPr/>
        <p:txBody>
          <a:bodyPr/>
          <a:lstStyle/>
          <a:p>
            <a:r>
              <a:rPr lang="en-US" dirty="0"/>
              <a:t>Gaussian context distributions and other standard normalizing flows cannot approximate discontinuities and invalid context space as easily, causing invalid contexts to be learned, wasting compute</a:t>
            </a:r>
          </a:p>
        </p:txBody>
      </p:sp>
      <p:pic>
        <p:nvPicPr>
          <p:cNvPr id="5" name="Picture 4">
            <a:extLst>
              <a:ext uri="{FF2B5EF4-FFF2-40B4-BE49-F238E27FC236}">
                <a16:creationId xmlns:a16="http://schemas.microsoft.com/office/drawing/2014/main" id="{FB90F35A-CE9B-330D-F66C-3EC2BA7311B9}"/>
              </a:ext>
            </a:extLst>
          </p:cNvPr>
          <p:cNvPicPr>
            <a:picLocks noChangeAspect="1"/>
          </p:cNvPicPr>
          <p:nvPr/>
        </p:nvPicPr>
        <p:blipFill>
          <a:blip r:embed="rId2"/>
          <a:stretch>
            <a:fillRect/>
          </a:stretch>
        </p:blipFill>
        <p:spPr>
          <a:xfrm>
            <a:off x="2928937" y="3429000"/>
            <a:ext cx="6334125" cy="2238375"/>
          </a:xfrm>
          <a:prstGeom prst="rect">
            <a:avLst/>
          </a:prstGeom>
        </p:spPr>
      </p:pic>
    </p:spTree>
    <p:extLst>
      <p:ext uri="{BB962C8B-B14F-4D97-AF65-F5344CB8AC3E}">
        <p14:creationId xmlns:p14="http://schemas.microsoft.com/office/powerpoint/2010/main" val="785805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896AE-B6B3-7379-2FDA-107273912EA5}"/>
              </a:ext>
            </a:extLst>
          </p:cNvPr>
          <p:cNvSpPr>
            <a:spLocks noGrp="1"/>
          </p:cNvSpPr>
          <p:nvPr>
            <p:ph type="title"/>
          </p:nvPr>
        </p:nvSpPr>
        <p:spPr/>
        <p:txBody>
          <a:bodyPr/>
          <a:lstStyle/>
          <a:p>
            <a:r>
              <a:rPr lang="en-US" dirty="0"/>
              <a:t>This has all been done before…</a:t>
            </a:r>
          </a:p>
        </p:txBody>
      </p:sp>
      <p:sp>
        <p:nvSpPr>
          <p:cNvPr id="3" name="Content Placeholder 2">
            <a:extLst>
              <a:ext uri="{FF2B5EF4-FFF2-40B4-BE49-F238E27FC236}">
                <a16:creationId xmlns:a16="http://schemas.microsoft.com/office/drawing/2014/main" id="{2FE9E2DA-C460-DCEF-07BA-C481A5FA5B72}"/>
              </a:ext>
            </a:extLst>
          </p:cNvPr>
          <p:cNvSpPr>
            <a:spLocks noGrp="1"/>
          </p:cNvSpPr>
          <p:nvPr>
            <p:ph idx="1"/>
          </p:nvPr>
        </p:nvSpPr>
        <p:spPr/>
        <p:txBody>
          <a:bodyPr/>
          <a:lstStyle/>
          <a:p>
            <a:r>
              <a:rPr lang="en-US" dirty="0"/>
              <a:t>What’s novel about this paper is stepping away from Gaussian curriculum distributions to energy-based models. A nonlinear, learnable energy function allows for discontinuities  and deeper complexity in the context space.</a:t>
            </a:r>
          </a:p>
        </p:txBody>
      </p:sp>
      <p:pic>
        <p:nvPicPr>
          <p:cNvPr id="5" name="Picture 4">
            <a:extLst>
              <a:ext uri="{FF2B5EF4-FFF2-40B4-BE49-F238E27FC236}">
                <a16:creationId xmlns:a16="http://schemas.microsoft.com/office/drawing/2014/main" id="{FB90F35A-CE9B-330D-F66C-3EC2BA7311B9}"/>
              </a:ext>
            </a:extLst>
          </p:cNvPr>
          <p:cNvPicPr>
            <a:picLocks noChangeAspect="1"/>
          </p:cNvPicPr>
          <p:nvPr/>
        </p:nvPicPr>
        <p:blipFill>
          <a:blip r:embed="rId2"/>
          <a:stretch>
            <a:fillRect/>
          </a:stretch>
        </p:blipFill>
        <p:spPr>
          <a:xfrm>
            <a:off x="2928937" y="4432527"/>
            <a:ext cx="6334125" cy="2238375"/>
          </a:xfrm>
          <a:prstGeom prst="rect">
            <a:avLst/>
          </a:prstGeom>
        </p:spPr>
      </p:pic>
      <p:pic>
        <p:nvPicPr>
          <p:cNvPr id="6" name="Picture 5">
            <a:extLst>
              <a:ext uri="{FF2B5EF4-FFF2-40B4-BE49-F238E27FC236}">
                <a16:creationId xmlns:a16="http://schemas.microsoft.com/office/drawing/2014/main" id="{43E50D97-E85C-962A-CA4F-2EF0DA1C3B34}"/>
              </a:ext>
            </a:extLst>
          </p:cNvPr>
          <p:cNvPicPr>
            <a:picLocks noChangeAspect="1"/>
          </p:cNvPicPr>
          <p:nvPr/>
        </p:nvPicPr>
        <p:blipFill>
          <a:blip r:embed="rId3"/>
          <a:stretch>
            <a:fillRect/>
          </a:stretch>
        </p:blipFill>
        <p:spPr>
          <a:xfrm>
            <a:off x="3171824" y="3554640"/>
            <a:ext cx="5848350" cy="742950"/>
          </a:xfrm>
          <a:prstGeom prst="rect">
            <a:avLst/>
          </a:prstGeom>
        </p:spPr>
      </p:pic>
    </p:spTree>
    <p:extLst>
      <p:ext uri="{BB962C8B-B14F-4D97-AF65-F5344CB8AC3E}">
        <p14:creationId xmlns:p14="http://schemas.microsoft.com/office/powerpoint/2010/main" val="73506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A5232AFA-7B11-1442-1D5E-0A9BE5CBB370}"/>
                  </a:ext>
                </a:extLst>
              </p:cNvPr>
              <p:cNvGraphicFramePr>
                <a:graphicFrameLocks noGrp="1"/>
              </p:cNvGraphicFramePr>
              <p:nvPr>
                <p:extLst>
                  <p:ext uri="{D42A27DB-BD31-4B8C-83A1-F6EECF244321}">
                    <p14:modId xmlns:p14="http://schemas.microsoft.com/office/powerpoint/2010/main" val="1006736134"/>
                  </p:ext>
                </p:extLst>
              </p:nvPr>
            </p:nvGraphicFramePr>
            <p:xfrm>
              <a:off x="220864" y="860234"/>
              <a:ext cx="11750271" cy="5137531"/>
            </p:xfrm>
            <a:graphic>
              <a:graphicData uri="http://schemas.openxmlformats.org/drawingml/2006/table">
                <a:tbl>
                  <a:tblPr firstRow="1" bandRow="1">
                    <a:tableStyleId>{5C22544A-7EE6-4342-B048-85BDC9FD1C3A}</a:tableStyleId>
                  </a:tblPr>
                  <a:tblGrid>
                    <a:gridCol w="2165455">
                      <a:extLst>
                        <a:ext uri="{9D8B030D-6E8A-4147-A177-3AD203B41FA5}">
                          <a16:colId xmlns:a16="http://schemas.microsoft.com/office/drawing/2014/main" val="731326141"/>
                        </a:ext>
                      </a:extLst>
                    </a:gridCol>
                    <a:gridCol w="3282961">
                      <a:extLst>
                        <a:ext uri="{9D8B030D-6E8A-4147-A177-3AD203B41FA5}">
                          <a16:colId xmlns:a16="http://schemas.microsoft.com/office/drawing/2014/main" val="2677785980"/>
                        </a:ext>
                      </a:extLst>
                    </a:gridCol>
                    <a:gridCol w="6301855">
                      <a:extLst>
                        <a:ext uri="{9D8B030D-6E8A-4147-A177-3AD203B41FA5}">
                          <a16:colId xmlns:a16="http://schemas.microsoft.com/office/drawing/2014/main" val="1560087072"/>
                        </a:ext>
                      </a:extLst>
                    </a:gridCol>
                  </a:tblGrid>
                  <a:tr h="370840">
                    <a:tc>
                      <a:txBody>
                        <a:bodyPr/>
                        <a:lstStyle/>
                        <a:p>
                          <a:r>
                            <a:rPr lang="en-US" sz="1200" dirty="0"/>
                            <a:t>Distribution</a:t>
                          </a:r>
                        </a:p>
                      </a:txBody>
                      <a:tcPr anchor="ctr"/>
                    </a:tc>
                    <a:tc>
                      <a:txBody>
                        <a:bodyPr/>
                        <a:lstStyle/>
                        <a:p>
                          <a:r>
                            <a:rPr lang="en-US" sz="1200" dirty="0"/>
                            <a:t>Definition</a:t>
                          </a:r>
                        </a:p>
                      </a:txBody>
                      <a:tcPr anchor="ctr"/>
                    </a:tc>
                    <a:tc>
                      <a:txBody>
                        <a:bodyPr/>
                        <a:lstStyle/>
                        <a:p>
                          <a:r>
                            <a:rPr lang="en-US" sz="1200" dirty="0"/>
                            <a:t>Description</a:t>
                          </a:r>
                        </a:p>
                      </a:txBody>
                      <a:tcPr anchor="ctr"/>
                    </a:tc>
                    <a:extLst>
                      <a:ext uri="{0D108BD9-81ED-4DB2-BD59-A6C34878D82A}">
                        <a16:rowId xmlns:a16="http://schemas.microsoft.com/office/drawing/2014/main" val="1090065503"/>
                      </a:ext>
                    </a:extLst>
                  </a:tr>
                  <a:tr h="370840">
                    <a:tc>
                      <a:txBody>
                        <a:bodyPr/>
                        <a:lstStyle/>
                        <a:p>
                          <a:pP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𝑝</m:t>
                                </m:r>
                                <m:r>
                                  <a:rPr lang="en-US" sz="1200" i="1" dirty="0" smtClean="0">
                                    <a:latin typeface="Cambria Math" panose="02040503050406030204" pitchFamily="18" charset="0"/>
                                  </a:rPr>
                                  <m:t>(</m:t>
                                </m:r>
                                <m:r>
                                  <a:rPr lang="en-US" sz="1200" b="1" i="1" dirty="0" smtClean="0">
                                    <a:latin typeface="Cambria Math" panose="02040503050406030204" pitchFamily="18" charset="0"/>
                                  </a:rPr>
                                  <m:t>𝒄</m:t>
                                </m:r>
                                <m:r>
                                  <a:rPr lang="en-US" sz="1200" i="1" dirty="0" smtClean="0">
                                    <a:latin typeface="Cambria Math" panose="02040503050406030204" pitchFamily="18" charset="0"/>
                                  </a:rPr>
                                  <m:t>)</m:t>
                                </m:r>
                              </m:oMath>
                            </m:oMathPara>
                          </a14:m>
                          <a:endParaRPr lang="en-US" sz="1200" dirty="0"/>
                        </a:p>
                      </a:txBody>
                      <a:tcPr anchor="ctr"/>
                    </a:tc>
                    <a:tc>
                      <a:txBody>
                        <a:bodyPr/>
                        <a:lstStyle/>
                        <a:p>
                          <a:pPr algn="ctr"/>
                          <a:r>
                            <a:rPr lang="en-US" sz="1200" dirty="0"/>
                            <a:t>Usually unknowable</a:t>
                          </a:r>
                        </a:p>
                      </a:txBody>
                      <a:tcPr anchor="ctr"/>
                    </a:tc>
                    <a:tc>
                      <a:txBody>
                        <a:bodyPr/>
                        <a:lstStyle/>
                        <a:p>
                          <a:r>
                            <a:rPr lang="en-US" sz="1200" dirty="0"/>
                            <a:t>The environment’s full context space. Sampled for inputs to the model</a:t>
                          </a:r>
                        </a:p>
                      </a:txBody>
                      <a:tcPr anchor="ctr"/>
                    </a:tc>
                    <a:extLst>
                      <a:ext uri="{0D108BD9-81ED-4DB2-BD59-A6C34878D82A}">
                        <a16:rowId xmlns:a16="http://schemas.microsoft.com/office/drawing/2014/main" val="1713932331"/>
                      </a:ext>
                    </a:extLst>
                  </a:tr>
                  <a:tr h="370840">
                    <a:tc>
                      <a:txBody>
                        <a:bodyPr/>
                        <a:lstStyle/>
                        <a:p>
                          <a:pPr/>
                          <a14:m>
                            <m:oMathPara xmlns:m="http://schemas.openxmlformats.org/officeDocument/2006/math">
                              <m:oMathParaPr>
                                <m:jc m:val="centerGroup"/>
                              </m:oMathParaPr>
                              <m:oMath xmlns:m="http://schemas.openxmlformats.org/officeDocument/2006/math">
                                <m:r>
                                  <a:rPr lang="el-GR" sz="1200" b="0" i="1" u="none" strike="noStrike" kern="1200" baseline="0" dirty="0" smtClean="0">
                                    <a:solidFill>
                                      <a:schemeClr val="dk1"/>
                                    </a:solidFill>
                                    <a:latin typeface="Cambria Math" panose="02040503050406030204" pitchFamily="18" charset="0"/>
                                    <a:ea typeface="+mn-ea"/>
                                    <a:cs typeface="+mn-cs"/>
                                  </a:rPr>
                                  <m:t>𝜋</m:t>
                                </m:r>
                                <m:r>
                                  <a:rPr lang="el-GR" sz="1200" b="0" i="1" u="none" strike="noStrike" kern="1200" baseline="0" dirty="0" smtClean="0">
                                    <a:solidFill>
                                      <a:schemeClr val="dk1"/>
                                    </a:solidFill>
                                    <a:latin typeface="Cambria Math" panose="02040503050406030204" pitchFamily="18" charset="0"/>
                                    <a:ea typeface="+mn-ea"/>
                                    <a:cs typeface="+mn-cs"/>
                                  </a:rPr>
                                  <m:t>(</m:t>
                                </m:r>
                                <m:r>
                                  <a:rPr lang="el-GR" sz="1200" b="1" i="1" u="none" strike="noStrike" kern="1200" baseline="0" dirty="0" smtClean="0">
                                    <a:solidFill>
                                      <a:schemeClr val="dk1"/>
                                    </a:solidFill>
                                    <a:latin typeface="Cambria Math" panose="02040503050406030204" pitchFamily="18" charset="0"/>
                                    <a:ea typeface="+mn-ea"/>
                                    <a:cs typeface="+mn-cs"/>
                                  </a:rPr>
                                  <m:t>𝜽</m:t>
                                </m:r>
                                <m:r>
                                  <a:rPr lang="el-GR" sz="1200" b="0" i="1" u="none" strike="noStrike" kern="1200" baseline="0" dirty="0" smtClean="0">
                                    <a:solidFill>
                                      <a:schemeClr val="dk1"/>
                                    </a:solidFill>
                                    <a:latin typeface="Cambria Math" panose="02040503050406030204" pitchFamily="18" charset="0"/>
                                    <a:ea typeface="+mn-ea"/>
                                    <a:cs typeface="+mn-cs"/>
                                  </a:rPr>
                                  <m:t>|</m:t>
                                </m:r>
                                <m:r>
                                  <a:rPr lang="en-US" sz="1200" b="1" i="1" u="none" strike="noStrike" kern="1200" baseline="0" dirty="0" smtClean="0">
                                    <a:solidFill>
                                      <a:schemeClr val="dk1"/>
                                    </a:solidFill>
                                    <a:latin typeface="Cambria Math" panose="02040503050406030204" pitchFamily="18" charset="0"/>
                                    <a:ea typeface="+mn-ea"/>
                                    <a:cs typeface="+mn-cs"/>
                                  </a:rPr>
                                  <m:t>𝒄</m:t>
                                </m:r>
                                <m:r>
                                  <a:rPr lang="en-US" sz="1200" b="0" i="1" u="none" strike="noStrike" kern="1200" baseline="0" dirty="0" smtClean="0">
                                    <a:solidFill>
                                      <a:schemeClr val="dk1"/>
                                    </a:solidFill>
                                    <a:latin typeface="Cambria Math" panose="02040503050406030204" pitchFamily="18" charset="0"/>
                                    <a:ea typeface="+mn-ea"/>
                                    <a:cs typeface="+mn-cs"/>
                                  </a:rPr>
                                  <m:t>)</m:t>
                                </m:r>
                              </m:oMath>
                            </m:oMathPara>
                          </a14:m>
                          <a:endParaRPr 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supHide m:val="on"/>
                                    <m:ctrlPr>
                                      <a:rPr lang="en-US" sz="1200" i="1" smtClean="0">
                                        <a:latin typeface="Cambria Math" panose="02040503050406030204" pitchFamily="18" charset="0"/>
                                      </a:rPr>
                                    </m:ctrlPr>
                                  </m:naryPr>
                                  <m:sub>
                                    <m:r>
                                      <m:rPr>
                                        <m:brk m:alnAt="7"/>
                                      </m:rPr>
                                      <a:rPr lang="en-US" sz="1200" b="0" i="1" smtClean="0">
                                        <a:latin typeface="Cambria Math" panose="02040503050406030204" pitchFamily="18" charset="0"/>
                                      </a:rPr>
                                      <m:t>𝑜</m:t>
                                    </m:r>
                                  </m:sub>
                                  <m:sup/>
                                  <m:e>
                                    <m:f>
                                      <m:fPr>
                                        <m:ctrlPr>
                                          <a:rPr lang="en-US" sz="1200" i="1" smtClean="0">
                                            <a:latin typeface="Cambria Math" panose="02040503050406030204" pitchFamily="18" charset="0"/>
                                          </a:rPr>
                                        </m:ctrlPr>
                                      </m:fPr>
                                      <m:num>
                                        <m:r>
                                          <a:rPr lang="pt-BR" sz="1200" i="1" smtClean="0">
                                            <a:latin typeface="Cambria Math" panose="02040503050406030204" pitchFamily="18" charset="0"/>
                                          </a:rPr>
                                          <m:t>𝜋</m:t>
                                        </m:r>
                                        <m:r>
                                          <a:rPr lang="pt-BR" sz="1200" i="1" smtClean="0">
                                            <a:latin typeface="Cambria Math" panose="02040503050406030204" pitchFamily="18" charset="0"/>
                                          </a:rPr>
                                          <m:t>(</m:t>
                                        </m:r>
                                        <m:r>
                                          <a:rPr lang="pt-BR" sz="1200" b="1" i="1" smtClean="0">
                                            <a:latin typeface="Cambria Math" panose="02040503050406030204" pitchFamily="18" charset="0"/>
                                          </a:rPr>
                                          <m:t>𝒄</m:t>
                                        </m:r>
                                        <m:r>
                                          <a:rPr lang="pt-BR" sz="1200" i="1" smtClean="0">
                                            <a:latin typeface="Cambria Math" panose="02040503050406030204" pitchFamily="18" charset="0"/>
                                          </a:rPr>
                                          <m:t>|</m:t>
                                        </m:r>
                                        <m:r>
                                          <a:rPr lang="pt-BR" sz="1200" i="1" smtClean="0">
                                            <a:latin typeface="Cambria Math" panose="02040503050406030204" pitchFamily="18" charset="0"/>
                                          </a:rPr>
                                          <m:t>𝑜</m:t>
                                        </m:r>
                                        <m:r>
                                          <a:rPr lang="pt-BR" sz="1200" i="1" smtClean="0">
                                            <a:latin typeface="Cambria Math" panose="02040503050406030204" pitchFamily="18" charset="0"/>
                                          </a:rPr>
                                          <m:t>)</m:t>
                                        </m:r>
                                        <m:r>
                                          <a:rPr lang="pt-BR" sz="1200" i="1" smtClean="0">
                                            <a:latin typeface="Cambria Math" panose="02040503050406030204" pitchFamily="18" charset="0"/>
                                          </a:rPr>
                                          <m:t>𝜋</m:t>
                                        </m:r>
                                        <m:r>
                                          <a:rPr lang="pt-BR" sz="1200" i="1" smtClean="0">
                                            <a:latin typeface="Cambria Math" panose="02040503050406030204" pitchFamily="18" charset="0"/>
                                          </a:rPr>
                                          <m:t>(</m:t>
                                        </m:r>
                                        <m:r>
                                          <a:rPr lang="pt-BR" sz="1200" i="1" smtClean="0">
                                            <a:latin typeface="Cambria Math" panose="02040503050406030204" pitchFamily="18" charset="0"/>
                                          </a:rPr>
                                          <m:t>𝑜</m:t>
                                        </m:r>
                                        <m:r>
                                          <a:rPr lang="pt-BR" sz="1200" i="1" smtClean="0">
                                            <a:latin typeface="Cambria Math" panose="02040503050406030204" pitchFamily="18" charset="0"/>
                                          </a:rPr>
                                          <m:t>)</m:t>
                                        </m:r>
                                      </m:num>
                                      <m:den>
                                        <m:r>
                                          <a:rPr lang="el-GR" sz="1200" i="1" smtClean="0">
                                            <a:latin typeface="Cambria Math" panose="02040503050406030204" pitchFamily="18" charset="0"/>
                                          </a:rPr>
                                          <m:t>𝜋</m:t>
                                        </m:r>
                                        <m:r>
                                          <a:rPr lang="el-GR" sz="1200" i="1" smtClean="0">
                                            <a:latin typeface="Cambria Math" panose="02040503050406030204" pitchFamily="18" charset="0"/>
                                          </a:rPr>
                                          <m:t> (</m:t>
                                        </m:r>
                                        <m:r>
                                          <a:rPr lang="en-US" sz="1200" b="1" i="1" smtClean="0">
                                            <a:latin typeface="Cambria Math" panose="02040503050406030204" pitchFamily="18" charset="0"/>
                                          </a:rPr>
                                          <m:t>𝒄</m:t>
                                        </m:r>
                                        <m:r>
                                          <a:rPr lang="en-US" sz="1200" i="1" smtClean="0">
                                            <a:latin typeface="Cambria Math" panose="02040503050406030204" pitchFamily="18" charset="0"/>
                                          </a:rPr>
                                          <m:t>)</m:t>
                                        </m:r>
                                      </m:den>
                                    </m:f>
                                    <m:r>
                                      <a:rPr lang="el-GR" sz="1200" i="1" smtClean="0">
                                        <a:latin typeface="Cambria Math" panose="02040503050406030204" pitchFamily="18" charset="0"/>
                                      </a:rPr>
                                      <m:t>𝜋</m:t>
                                    </m:r>
                                    <m:r>
                                      <a:rPr lang="el-GR" sz="1200" i="1" smtClean="0">
                                        <a:latin typeface="Cambria Math" panose="02040503050406030204" pitchFamily="18" charset="0"/>
                                      </a:rPr>
                                      <m:t>(</m:t>
                                    </m:r>
                                    <m:r>
                                      <a:rPr lang="el-GR" sz="1200" b="1" i="1" smtClean="0">
                                        <a:latin typeface="Cambria Math" panose="02040503050406030204" pitchFamily="18" charset="0"/>
                                      </a:rPr>
                                      <m:t>𝜽</m:t>
                                    </m:r>
                                    <m:r>
                                      <a:rPr lang="el-GR" sz="1200" i="1" smtClean="0">
                                        <a:latin typeface="Cambria Math" panose="02040503050406030204" pitchFamily="18" charset="0"/>
                                      </a:rPr>
                                      <m:t>|</m:t>
                                    </m:r>
                                    <m:r>
                                      <a:rPr lang="en-US" sz="1200" b="1" i="1" smtClean="0">
                                        <a:latin typeface="Cambria Math" panose="02040503050406030204" pitchFamily="18" charset="0"/>
                                      </a:rPr>
                                      <m:t>𝒄</m:t>
                                    </m:r>
                                    <m:r>
                                      <a:rPr lang="en-US" sz="1200" i="1" smtClean="0">
                                        <a:latin typeface="Cambria Math" panose="02040503050406030204" pitchFamily="18" charset="0"/>
                                      </a:rPr>
                                      <m:t>, </m:t>
                                    </m:r>
                                    <m:r>
                                      <a:rPr lang="en-US" sz="1200" i="1" smtClean="0">
                                        <a:latin typeface="Cambria Math" panose="02040503050406030204" pitchFamily="18" charset="0"/>
                                      </a:rPr>
                                      <m:t>𝑜</m:t>
                                    </m:r>
                                    <m:r>
                                      <a:rPr lang="en-US" sz="1200" i="1" smtClean="0">
                                        <a:latin typeface="Cambria Math" panose="02040503050406030204" pitchFamily="18" charset="0"/>
                                      </a:rPr>
                                      <m:t>)</m:t>
                                    </m:r>
                                  </m:e>
                                </m:nary>
                              </m:oMath>
                            </m:oMathPara>
                          </a14:m>
                          <a:endParaRPr lang="en-US" sz="1200" dirty="0"/>
                        </a:p>
                      </a:txBody>
                      <a:tcPr anchor="ctr"/>
                    </a:tc>
                    <a:tc>
                      <a:txBody>
                        <a:bodyPr/>
                        <a:lstStyle/>
                        <a:p>
                          <a:r>
                            <a:rPr lang="en-US" sz="1200" dirty="0"/>
                            <a:t>The overall policy and the end goal of training. A weighted combination of each expert’s policy distribution (weighted by the gating probability) producing the best distribution of motion primitives for a given context.</a:t>
                          </a:r>
                        </a:p>
                      </a:txBody>
                      <a:tcPr anchor="ctr"/>
                    </a:tc>
                    <a:extLst>
                      <a:ext uri="{0D108BD9-81ED-4DB2-BD59-A6C34878D82A}">
                        <a16:rowId xmlns:a16="http://schemas.microsoft.com/office/drawing/2014/main" val="1436596075"/>
                      </a:ext>
                    </a:extLst>
                  </a:tr>
                  <a:tr h="370840">
                    <a:tc>
                      <a:txBody>
                        <a:bodyPr/>
                        <a:lstStyle/>
                        <a:p>
                          <a:pPr/>
                          <a14:m>
                            <m:oMathPara xmlns:m="http://schemas.openxmlformats.org/officeDocument/2006/math">
                              <m:oMathParaPr>
                                <m:jc m:val="centerGroup"/>
                              </m:oMathParaPr>
                              <m:oMath xmlns:m="http://schemas.openxmlformats.org/officeDocument/2006/math">
                                <m:r>
                                  <a:rPr lang="el-GR" sz="1200" b="0" i="1" u="none" strike="noStrike" kern="1200" baseline="0" dirty="0" smtClean="0">
                                    <a:solidFill>
                                      <a:schemeClr val="dk1"/>
                                    </a:solidFill>
                                    <a:latin typeface="Cambria Math" panose="02040503050406030204" pitchFamily="18" charset="0"/>
                                    <a:ea typeface="+mn-ea"/>
                                    <a:cs typeface="+mn-cs"/>
                                  </a:rPr>
                                  <m:t>𝜋</m:t>
                                </m:r>
                                <m:r>
                                  <a:rPr lang="el-GR" sz="1200" b="0" i="1" u="none" strike="noStrike" kern="1200" baseline="0" dirty="0" smtClean="0">
                                    <a:solidFill>
                                      <a:schemeClr val="dk1"/>
                                    </a:solidFill>
                                    <a:latin typeface="Cambria Math" panose="02040503050406030204" pitchFamily="18" charset="0"/>
                                    <a:ea typeface="+mn-ea"/>
                                    <a:cs typeface="+mn-cs"/>
                                  </a:rPr>
                                  <m:t>(</m:t>
                                </m:r>
                                <m:r>
                                  <a:rPr lang="en-US" sz="1200" b="0" i="1" u="none" strike="noStrike" kern="1200" baseline="0" dirty="0" err="1" smtClean="0">
                                    <a:solidFill>
                                      <a:schemeClr val="dk1"/>
                                    </a:solidFill>
                                    <a:latin typeface="Cambria Math" panose="02040503050406030204" pitchFamily="18" charset="0"/>
                                    <a:ea typeface="+mn-ea"/>
                                    <a:cs typeface="+mn-cs"/>
                                  </a:rPr>
                                  <m:t>𝑜</m:t>
                                </m:r>
                                <m:r>
                                  <a:rPr lang="en-US" sz="1200" b="0" i="1" u="none" strike="noStrike" kern="1200" baseline="0" dirty="0" err="1" smtClean="0">
                                    <a:solidFill>
                                      <a:schemeClr val="dk1"/>
                                    </a:solidFill>
                                    <a:latin typeface="Cambria Math" panose="02040503050406030204" pitchFamily="18" charset="0"/>
                                    <a:ea typeface="+mn-ea"/>
                                    <a:cs typeface="+mn-cs"/>
                                  </a:rPr>
                                  <m:t>|</m:t>
                                </m:r>
                                <m:r>
                                  <a:rPr lang="en-US" sz="1200" b="1" i="1" u="none" strike="noStrike" kern="1200" baseline="0" dirty="0" err="1" smtClean="0">
                                    <a:solidFill>
                                      <a:schemeClr val="dk1"/>
                                    </a:solidFill>
                                    <a:latin typeface="Cambria Math" panose="02040503050406030204" pitchFamily="18" charset="0"/>
                                    <a:ea typeface="+mn-ea"/>
                                    <a:cs typeface="+mn-cs"/>
                                  </a:rPr>
                                  <m:t>𝒄</m:t>
                                </m:r>
                                <m:r>
                                  <a:rPr lang="en-US" sz="1200" b="0" i="1" u="none" strike="noStrike" kern="1200" baseline="0" dirty="0" smtClean="0">
                                    <a:solidFill>
                                      <a:schemeClr val="dk1"/>
                                    </a:solidFill>
                                    <a:latin typeface="Cambria Math" panose="02040503050406030204" pitchFamily="18" charset="0"/>
                                    <a:ea typeface="+mn-ea"/>
                                    <a:cs typeface="+mn-cs"/>
                                  </a:rPr>
                                  <m:t>)</m:t>
                                </m:r>
                              </m:oMath>
                            </m:oMathPara>
                          </a14:m>
                          <a:endParaRPr 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pt-BR" sz="1200" i="1" smtClean="0">
                                        <a:latin typeface="Cambria Math" panose="02040503050406030204" pitchFamily="18" charset="0"/>
                                      </a:rPr>
                                      <m:t>𝜋</m:t>
                                    </m:r>
                                    <m:r>
                                      <a:rPr lang="pt-BR" sz="1200" i="1" smtClean="0">
                                        <a:latin typeface="Cambria Math" panose="02040503050406030204" pitchFamily="18" charset="0"/>
                                      </a:rPr>
                                      <m:t>(</m:t>
                                    </m:r>
                                    <m:r>
                                      <a:rPr lang="pt-BR" sz="1200" b="1" i="1" smtClean="0">
                                        <a:latin typeface="Cambria Math" panose="02040503050406030204" pitchFamily="18" charset="0"/>
                                      </a:rPr>
                                      <m:t>𝒄</m:t>
                                    </m:r>
                                    <m:r>
                                      <a:rPr lang="pt-BR" sz="1200" i="1" smtClean="0">
                                        <a:latin typeface="Cambria Math" panose="02040503050406030204" pitchFamily="18" charset="0"/>
                                      </a:rPr>
                                      <m:t>|</m:t>
                                    </m:r>
                                    <m:r>
                                      <a:rPr lang="pt-BR" sz="1200" i="1" smtClean="0">
                                        <a:latin typeface="Cambria Math" panose="02040503050406030204" pitchFamily="18" charset="0"/>
                                      </a:rPr>
                                      <m:t>𝑜</m:t>
                                    </m:r>
                                    <m:r>
                                      <a:rPr lang="pt-BR" sz="1200" i="1" smtClean="0">
                                        <a:latin typeface="Cambria Math" panose="02040503050406030204" pitchFamily="18" charset="0"/>
                                      </a:rPr>
                                      <m:t>)</m:t>
                                    </m:r>
                                    <m:r>
                                      <a:rPr lang="pt-BR" sz="1200" i="1" smtClean="0">
                                        <a:latin typeface="Cambria Math" panose="02040503050406030204" pitchFamily="18" charset="0"/>
                                      </a:rPr>
                                      <m:t>𝜋</m:t>
                                    </m:r>
                                    <m:r>
                                      <a:rPr lang="pt-BR" sz="1200" i="1" smtClean="0">
                                        <a:latin typeface="Cambria Math" panose="02040503050406030204" pitchFamily="18" charset="0"/>
                                      </a:rPr>
                                      <m:t>(</m:t>
                                    </m:r>
                                    <m:r>
                                      <a:rPr lang="pt-BR" sz="1200" i="1" smtClean="0">
                                        <a:latin typeface="Cambria Math" panose="02040503050406030204" pitchFamily="18" charset="0"/>
                                      </a:rPr>
                                      <m:t>𝑜</m:t>
                                    </m:r>
                                    <m:r>
                                      <a:rPr lang="pt-BR" sz="1200" i="1" smtClean="0">
                                        <a:latin typeface="Cambria Math" panose="02040503050406030204" pitchFamily="18" charset="0"/>
                                      </a:rPr>
                                      <m:t>)</m:t>
                                    </m:r>
                                  </m:num>
                                  <m:den>
                                    <m:r>
                                      <a:rPr lang="el-GR" sz="1200" i="1" smtClean="0">
                                        <a:latin typeface="Cambria Math" panose="02040503050406030204" pitchFamily="18" charset="0"/>
                                      </a:rPr>
                                      <m:t>𝜋</m:t>
                                    </m:r>
                                    <m:r>
                                      <a:rPr lang="el-GR" sz="1200" i="1" smtClean="0">
                                        <a:latin typeface="Cambria Math" panose="02040503050406030204" pitchFamily="18" charset="0"/>
                                      </a:rPr>
                                      <m:t> (</m:t>
                                    </m:r>
                                    <m:r>
                                      <a:rPr lang="en-US" sz="1200" b="1" i="1" smtClean="0">
                                        <a:latin typeface="Cambria Math" panose="02040503050406030204" pitchFamily="18" charset="0"/>
                                      </a:rPr>
                                      <m:t>𝒄</m:t>
                                    </m:r>
                                    <m:r>
                                      <a:rPr lang="en-US" sz="1200" i="1" smtClean="0">
                                        <a:latin typeface="Cambria Math" panose="02040503050406030204" pitchFamily="18" charset="0"/>
                                      </a:rPr>
                                      <m:t>)</m:t>
                                    </m:r>
                                  </m:den>
                                </m:f>
                              </m:oMath>
                            </m:oMathPara>
                          </a14:m>
                          <a:endParaRPr lang="en-US" sz="1200" dirty="0"/>
                        </a:p>
                      </a:txBody>
                      <a:tcPr anchor="ctr"/>
                    </a:tc>
                    <a:tc>
                      <a:txBody>
                        <a:bodyPr/>
                        <a:lstStyle/>
                        <a:p>
                          <a:r>
                            <a:rPr lang="en-US" sz="1200" dirty="0"/>
                            <a:t>The gating distribution. Given a context </a:t>
                          </a:r>
                          <a14:m>
                            <m:oMath xmlns:m="http://schemas.openxmlformats.org/officeDocument/2006/math">
                              <m:r>
                                <a:rPr lang="en-US" sz="1200" i="1" dirty="0" smtClean="0">
                                  <a:latin typeface="Cambria Math" panose="02040503050406030204" pitchFamily="18" charset="0"/>
                                </a:rPr>
                                <m:t>𝑐</m:t>
                              </m:r>
                            </m:oMath>
                          </a14:m>
                          <a:r>
                            <a:rPr lang="en-US" sz="1200" dirty="0"/>
                            <a:t>, outputs the probability of choosing expert </a:t>
                          </a:r>
                          <a14:m>
                            <m:oMath xmlns:m="http://schemas.openxmlformats.org/officeDocument/2006/math">
                              <m:r>
                                <a:rPr lang="en-US" sz="1200" i="1" dirty="0" smtClean="0">
                                  <a:latin typeface="Cambria Math" panose="02040503050406030204" pitchFamily="18" charset="0"/>
                                </a:rPr>
                                <m:t>𝑜</m:t>
                              </m:r>
                            </m:oMath>
                          </a14:m>
                          <a:r>
                            <a:rPr lang="en-US" sz="1200" dirty="0"/>
                            <a:t>.</a:t>
                          </a:r>
                        </a:p>
                      </a:txBody>
                      <a:tcPr anchor="ctr"/>
                    </a:tc>
                    <a:extLst>
                      <a:ext uri="{0D108BD9-81ED-4DB2-BD59-A6C34878D82A}">
                        <a16:rowId xmlns:a16="http://schemas.microsoft.com/office/drawing/2014/main" val="2065550484"/>
                      </a:ext>
                    </a:extLst>
                  </a:tr>
                  <a:tr h="370840">
                    <a:tc>
                      <a:txBody>
                        <a:bodyPr/>
                        <a:lstStyle/>
                        <a:p>
                          <a:pPr/>
                          <a14:m>
                            <m:oMathPara xmlns:m="http://schemas.openxmlformats.org/officeDocument/2006/math">
                              <m:oMathParaPr>
                                <m:jc m:val="centerGroup"/>
                              </m:oMathParaPr>
                              <m:oMath xmlns:m="http://schemas.openxmlformats.org/officeDocument/2006/math">
                                <m:r>
                                  <a:rPr lang="el-GR" sz="1200" b="0" i="1" u="none" strike="noStrike" kern="1200" baseline="0" dirty="0" smtClean="0">
                                    <a:solidFill>
                                      <a:schemeClr val="dk1"/>
                                    </a:solidFill>
                                    <a:latin typeface="Cambria Math" panose="02040503050406030204" pitchFamily="18" charset="0"/>
                                    <a:ea typeface="+mn-ea"/>
                                    <a:cs typeface="+mn-cs"/>
                                  </a:rPr>
                                  <m:t>𝜋</m:t>
                                </m:r>
                                <m:r>
                                  <a:rPr lang="el-GR" sz="1200" b="0" i="1" u="none" strike="noStrike" kern="1200" baseline="0" dirty="0" smtClean="0">
                                    <a:solidFill>
                                      <a:schemeClr val="dk1"/>
                                    </a:solidFill>
                                    <a:latin typeface="Cambria Math" panose="02040503050406030204" pitchFamily="18" charset="0"/>
                                    <a:ea typeface="+mn-ea"/>
                                    <a:cs typeface="+mn-cs"/>
                                  </a:rPr>
                                  <m:t>(</m:t>
                                </m:r>
                                <m:r>
                                  <a:rPr lang="el-GR" sz="1200" b="1" i="1" u="none" strike="noStrike" kern="1200" baseline="0" dirty="0" smtClean="0">
                                    <a:solidFill>
                                      <a:schemeClr val="dk1"/>
                                    </a:solidFill>
                                    <a:latin typeface="Cambria Math" panose="02040503050406030204" pitchFamily="18" charset="0"/>
                                    <a:ea typeface="+mn-ea"/>
                                    <a:cs typeface="+mn-cs"/>
                                  </a:rPr>
                                  <m:t>𝜽</m:t>
                                </m:r>
                                <m:r>
                                  <a:rPr lang="el-GR" sz="1200" b="0" i="1" u="none" strike="noStrike" kern="1200" baseline="0" dirty="0" smtClean="0">
                                    <a:solidFill>
                                      <a:schemeClr val="dk1"/>
                                    </a:solidFill>
                                    <a:latin typeface="Cambria Math" panose="02040503050406030204" pitchFamily="18" charset="0"/>
                                    <a:ea typeface="+mn-ea"/>
                                    <a:cs typeface="+mn-cs"/>
                                  </a:rPr>
                                  <m:t>|</m:t>
                                </m:r>
                                <m:r>
                                  <a:rPr lang="en-US" sz="1200" b="1" i="1" u="none" strike="noStrike" kern="1200" baseline="0" dirty="0" smtClean="0">
                                    <a:solidFill>
                                      <a:schemeClr val="dk1"/>
                                    </a:solidFill>
                                    <a:latin typeface="Cambria Math" panose="02040503050406030204" pitchFamily="18" charset="0"/>
                                    <a:ea typeface="+mn-ea"/>
                                    <a:cs typeface="+mn-cs"/>
                                  </a:rPr>
                                  <m:t>𝒄</m:t>
                                </m:r>
                                <m:r>
                                  <a:rPr lang="en-US" sz="1200" b="0" i="1" u="none" strike="noStrike" kern="1200" baseline="0" dirty="0" smtClean="0">
                                    <a:solidFill>
                                      <a:schemeClr val="dk1"/>
                                    </a:solidFill>
                                    <a:latin typeface="Cambria Math" panose="02040503050406030204" pitchFamily="18" charset="0"/>
                                    <a:ea typeface="+mn-ea"/>
                                    <a:cs typeface="+mn-cs"/>
                                  </a:rPr>
                                  <m:t>, </m:t>
                                </m:r>
                                <m:r>
                                  <a:rPr lang="en-US" sz="1200" b="0" i="1" u="none" strike="noStrike" kern="1200" baseline="0" dirty="0" smtClean="0">
                                    <a:solidFill>
                                      <a:schemeClr val="dk1"/>
                                    </a:solidFill>
                                    <a:latin typeface="Cambria Math" panose="02040503050406030204" pitchFamily="18" charset="0"/>
                                    <a:ea typeface="+mn-ea"/>
                                    <a:cs typeface="+mn-cs"/>
                                  </a:rPr>
                                  <m:t>𝑜</m:t>
                                </m:r>
                                <m:r>
                                  <a:rPr lang="en-US" sz="1200" b="0" i="1" u="none" strike="noStrike" kern="1200" baseline="0" dirty="0" smtClean="0">
                                    <a:solidFill>
                                      <a:schemeClr val="dk1"/>
                                    </a:solidFill>
                                    <a:latin typeface="Cambria Math" panose="02040503050406030204" pitchFamily="18" charset="0"/>
                                    <a:ea typeface="+mn-ea"/>
                                    <a:cs typeface="+mn-cs"/>
                                  </a:rPr>
                                  <m:t>)</m:t>
                                </m:r>
                              </m:oMath>
                            </m:oMathPara>
                          </a14:m>
                          <a:endParaRPr lang="en-US" sz="1200" dirty="0"/>
                        </a:p>
                      </a:txBody>
                      <a:tcPr anchor="ctr"/>
                    </a:tc>
                    <a:tc>
                      <a:txBody>
                        <a:bodyPr/>
                        <a:lstStyle/>
                        <a:p>
                          <a:pPr algn="ctr"/>
                          <a:r>
                            <a:rPr lang="en-US" sz="1200" dirty="0"/>
                            <a:t>Per-expert learned network</a:t>
                          </a:r>
                        </a:p>
                      </a:txBody>
                      <a:tcPr anchor="ctr"/>
                    </a:tc>
                    <a:tc>
                      <a:txBody>
                        <a:bodyPr/>
                        <a:lstStyle/>
                        <a:p>
                          <a:r>
                            <a:rPr lang="en-US" sz="1200" dirty="0"/>
                            <a:t>Each expert's policy. Conditioned on context </a:t>
                          </a:r>
                          <a14:m>
                            <m:oMath xmlns:m="http://schemas.openxmlformats.org/officeDocument/2006/math">
                              <m:r>
                                <a:rPr lang="en-US" sz="1200" i="1" dirty="0" smtClean="0">
                                  <a:latin typeface="Cambria Math" panose="02040503050406030204" pitchFamily="18" charset="0"/>
                                </a:rPr>
                                <m:t>𝑐</m:t>
                              </m:r>
                            </m:oMath>
                          </a14:m>
                          <a:r>
                            <a:rPr lang="en-US" sz="1200" dirty="0"/>
                            <a:t>, expert </a:t>
                          </a:r>
                          <a14:m>
                            <m:oMath xmlns:m="http://schemas.openxmlformats.org/officeDocument/2006/math">
                              <m:r>
                                <a:rPr lang="en-US" sz="1200" i="1" dirty="0" smtClean="0">
                                  <a:latin typeface="Cambria Math" panose="02040503050406030204" pitchFamily="18" charset="0"/>
                                </a:rPr>
                                <m:t>𝑜</m:t>
                              </m:r>
                            </m:oMath>
                          </a14:m>
                          <a:r>
                            <a:rPr lang="en-US" sz="1200" dirty="0"/>
                            <a:t> outputs a Gaussian distribution of motion primitives.</a:t>
                          </a:r>
                        </a:p>
                      </a:txBody>
                      <a:tcPr anchor="ctr"/>
                    </a:tc>
                    <a:extLst>
                      <a:ext uri="{0D108BD9-81ED-4DB2-BD59-A6C34878D82A}">
                        <a16:rowId xmlns:a16="http://schemas.microsoft.com/office/drawing/2014/main" val="2162466522"/>
                      </a:ext>
                    </a:extLst>
                  </a:tr>
                  <a:tr h="370840">
                    <a:tc>
                      <a:txBody>
                        <a:bodyPr/>
                        <a:lstStyle/>
                        <a:p>
                          <a:pPr/>
                          <a14:m>
                            <m:oMathPara xmlns:m="http://schemas.openxmlformats.org/officeDocument/2006/math">
                              <m:oMathParaPr>
                                <m:jc m:val="centerGroup"/>
                              </m:oMathParaPr>
                              <m:oMath xmlns:m="http://schemas.openxmlformats.org/officeDocument/2006/math">
                                <m:r>
                                  <a:rPr lang="el-GR" sz="1200" b="0" i="1" u="none" strike="noStrike" kern="1200" baseline="0" dirty="0" smtClean="0">
                                    <a:solidFill>
                                      <a:schemeClr val="dk1"/>
                                    </a:solidFill>
                                    <a:latin typeface="Cambria Math" panose="02040503050406030204" pitchFamily="18" charset="0"/>
                                    <a:ea typeface="+mn-ea"/>
                                    <a:cs typeface="+mn-cs"/>
                                  </a:rPr>
                                  <m:t>𝜋</m:t>
                                </m:r>
                                <m:r>
                                  <a:rPr lang="el-GR" sz="1200" b="0" i="1" u="none" strike="noStrike" kern="1200" baseline="0" dirty="0" smtClean="0">
                                    <a:solidFill>
                                      <a:schemeClr val="dk1"/>
                                    </a:solidFill>
                                    <a:latin typeface="Cambria Math" panose="02040503050406030204" pitchFamily="18" charset="0"/>
                                    <a:ea typeface="+mn-ea"/>
                                    <a:cs typeface="+mn-cs"/>
                                  </a:rPr>
                                  <m:t>(</m:t>
                                </m:r>
                                <m:r>
                                  <a:rPr lang="en-US" sz="1200" b="1" i="1" u="none" strike="noStrike" kern="1200" baseline="0" dirty="0" err="1" smtClean="0">
                                    <a:solidFill>
                                      <a:schemeClr val="dk1"/>
                                    </a:solidFill>
                                    <a:latin typeface="Cambria Math" panose="02040503050406030204" pitchFamily="18" charset="0"/>
                                    <a:ea typeface="+mn-ea"/>
                                    <a:cs typeface="+mn-cs"/>
                                  </a:rPr>
                                  <m:t>𝒄</m:t>
                                </m:r>
                                <m:r>
                                  <a:rPr lang="en-US" sz="1200" b="0" i="1" u="none" strike="noStrike" kern="1200" baseline="0" dirty="0" err="1" smtClean="0">
                                    <a:solidFill>
                                      <a:schemeClr val="dk1"/>
                                    </a:solidFill>
                                    <a:latin typeface="Cambria Math" panose="02040503050406030204" pitchFamily="18" charset="0"/>
                                    <a:ea typeface="+mn-ea"/>
                                    <a:cs typeface="+mn-cs"/>
                                  </a:rPr>
                                  <m:t>|</m:t>
                                </m:r>
                                <m:r>
                                  <a:rPr lang="en-US" sz="1200" b="0" i="1" u="none" strike="noStrike" kern="1200" baseline="0" dirty="0" err="1" smtClean="0">
                                    <a:solidFill>
                                      <a:schemeClr val="dk1"/>
                                    </a:solidFill>
                                    <a:latin typeface="Cambria Math" panose="02040503050406030204" pitchFamily="18" charset="0"/>
                                    <a:ea typeface="+mn-ea"/>
                                    <a:cs typeface="+mn-cs"/>
                                  </a:rPr>
                                  <m:t>𝑜</m:t>
                                </m:r>
                                <m:r>
                                  <a:rPr lang="en-US" sz="1200" b="0" i="1" u="none" strike="noStrike" kern="1200" baseline="0" dirty="0" smtClean="0">
                                    <a:solidFill>
                                      <a:schemeClr val="dk1"/>
                                    </a:solidFill>
                                    <a:latin typeface="Cambria Math" panose="02040503050406030204" pitchFamily="18" charset="0"/>
                                    <a:ea typeface="+mn-ea"/>
                                    <a:cs typeface="+mn-cs"/>
                                  </a:rPr>
                                  <m:t>)</m:t>
                                </m:r>
                              </m:oMath>
                            </m:oMathPara>
                          </a14:m>
                          <a:endParaRPr 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i="1" smtClean="0">
                                        <a:latin typeface="Cambria Math" panose="02040503050406030204" pitchFamily="18" charset="0"/>
                                      </a:rPr>
                                      <m:t>𝑒𝑥𝑝</m:t>
                                    </m:r>
                                    <m:r>
                                      <a:rPr lang="en-US" sz="1200" i="1" smtClean="0">
                                        <a:latin typeface="Cambria Math" panose="02040503050406030204" pitchFamily="18" charset="0"/>
                                      </a:rPr>
                                      <m:t>(</m:t>
                                    </m:r>
                                    <m:sSub>
                                      <m:sSubPr>
                                        <m:ctrlPr>
                                          <a:rPr lang="pt-BR" sz="1200" i="1" dirty="0" smtClean="0">
                                            <a:latin typeface="Cambria Math" panose="02040503050406030204" pitchFamily="18" charset="0"/>
                                          </a:rPr>
                                        </m:ctrlPr>
                                      </m:sSubPr>
                                      <m:e>
                                        <m:r>
                                          <a:rPr lang="pt-BR" sz="1200" i="1" dirty="0" smtClean="0">
                                            <a:latin typeface="Cambria Math" panose="02040503050406030204" pitchFamily="18" charset="0"/>
                                          </a:rPr>
                                          <m:t>𝜙</m:t>
                                        </m:r>
                                      </m:e>
                                      <m:sub>
                                        <m:r>
                                          <a:rPr lang="en-US" sz="1200" b="0" i="1" dirty="0" smtClean="0">
                                            <a:latin typeface="Cambria Math" panose="02040503050406030204" pitchFamily="18" charset="0"/>
                                          </a:rPr>
                                          <m:t>𝑜</m:t>
                                        </m:r>
                                      </m:sub>
                                    </m:sSub>
                                    <m:r>
                                      <a:rPr lang="en-US" sz="1200" i="1" smtClean="0">
                                        <a:latin typeface="Cambria Math" panose="02040503050406030204" pitchFamily="18" charset="0"/>
                                      </a:rPr>
                                      <m:t>(</m:t>
                                    </m:r>
                                    <m:r>
                                      <a:rPr lang="en-US" sz="1200" b="1" i="1" smtClean="0">
                                        <a:latin typeface="Cambria Math" panose="02040503050406030204" pitchFamily="18" charset="0"/>
                                      </a:rPr>
                                      <m:t>𝒄</m:t>
                                    </m:r>
                                    <m:r>
                                      <a:rPr lang="en-US" sz="1200" i="1" smtClean="0">
                                        <a:latin typeface="Cambria Math" panose="02040503050406030204" pitchFamily="18" charset="0"/>
                                      </a:rPr>
                                      <m:t>))</m:t>
                                    </m:r>
                                  </m:num>
                                  <m:den>
                                    <m:r>
                                      <a:rPr lang="en-US" sz="1200" b="0" i="1" smtClean="0">
                                        <a:latin typeface="Cambria Math" panose="02040503050406030204" pitchFamily="18" charset="0"/>
                                      </a:rPr>
                                      <m:t>𝑍</m:t>
                                    </m:r>
                                  </m:den>
                                </m:f>
                              </m:oMath>
                            </m:oMathPara>
                          </a14:m>
                          <a:endParaRPr lang="en-US"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Per-expert context distribution which shapes the expert’s curriculum during training and characterizes the expert's effective context space during inference.. </a:t>
                          </a:r>
                          <a14:m>
                            <m:oMath xmlns:m="http://schemas.openxmlformats.org/officeDocument/2006/math">
                              <m:r>
                                <a:rPr lang="en-US" sz="1200" i="1" dirty="0" smtClean="0">
                                  <a:latin typeface="Cambria Math" panose="02040503050406030204" pitchFamily="18" charset="0"/>
                                </a:rPr>
                                <m:t>𝑍</m:t>
                              </m:r>
                            </m:oMath>
                          </a14:m>
                          <a:r>
                            <a:rPr lang="en-US" sz="1200" dirty="0"/>
                            <a:t> is approximated via environment sampling with resets.</a:t>
                          </a:r>
                        </a:p>
                      </a:txBody>
                      <a:tcPr anchor="ctr"/>
                    </a:tc>
                    <a:extLst>
                      <a:ext uri="{0D108BD9-81ED-4DB2-BD59-A6C34878D82A}">
                        <a16:rowId xmlns:a16="http://schemas.microsoft.com/office/drawing/2014/main" val="48357840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pt-BR" sz="1200" i="1" dirty="0" smtClean="0">
                                        <a:latin typeface="Cambria Math" panose="02040503050406030204" pitchFamily="18" charset="0"/>
                                      </a:rPr>
                                    </m:ctrlPr>
                                  </m:sSubPr>
                                  <m:e>
                                    <m:r>
                                      <a:rPr lang="pt-BR" sz="1200" i="1" dirty="0" smtClean="0">
                                        <a:latin typeface="Cambria Math" panose="02040503050406030204" pitchFamily="18" charset="0"/>
                                      </a:rPr>
                                      <m:t>𝜙</m:t>
                                    </m:r>
                                  </m:e>
                                  <m:sub>
                                    <m:r>
                                      <a:rPr lang="en-US" sz="1200" b="0" i="1" dirty="0" smtClean="0">
                                        <a:latin typeface="Cambria Math" panose="02040503050406030204" pitchFamily="18" charset="0"/>
                                      </a:rPr>
                                      <m:t>𝑜</m:t>
                                    </m:r>
                                  </m:sub>
                                </m:sSub>
                                <m:r>
                                  <a:rPr lang="pt-BR" sz="1200" i="1" dirty="0" smtClean="0">
                                    <a:latin typeface="Cambria Math" panose="02040503050406030204" pitchFamily="18" charset="0"/>
                                  </a:rPr>
                                  <m:t>​(</m:t>
                                </m:r>
                                <m:r>
                                  <a:rPr lang="pt-BR" sz="1200" b="1" i="1" dirty="0" smtClean="0">
                                    <a:latin typeface="Cambria Math" panose="02040503050406030204" pitchFamily="18" charset="0"/>
                                  </a:rPr>
                                  <m:t>𝒄</m:t>
                                </m:r>
                                <m:r>
                                  <a:rPr lang="pt-BR" sz="1200" i="1" dirty="0" smtClean="0">
                                    <a:latin typeface="Cambria Math" panose="02040503050406030204" pitchFamily="18" charset="0"/>
                                  </a:rPr>
                                  <m:t>)</m:t>
                                </m:r>
                              </m:oMath>
                            </m:oMathPara>
                          </a14:m>
                          <a:endParaRPr lang="en-US" sz="1200" dirty="0"/>
                        </a:p>
                      </a:txBody>
                      <a:tcPr anchor="ctr"/>
                    </a:tc>
                    <a:tc>
                      <a:txBody>
                        <a:bodyPr/>
                        <a:lstStyle/>
                        <a:p>
                          <a:pPr algn="ctr"/>
                          <a:r>
                            <a:rPr lang="en-US" sz="1200" dirty="0"/>
                            <a:t>Per-expert learned network</a:t>
                          </a:r>
                        </a:p>
                      </a:txBody>
                      <a:tcPr anchor="ctr"/>
                    </a:tc>
                    <a:tc>
                      <a:txBody>
                        <a:bodyPr/>
                        <a:lstStyle/>
                        <a:p>
                          <a:r>
                            <a:rPr lang="en-US" sz="1200" dirty="0"/>
                            <a:t>Scores a context’s fit to an expert’s expertise by assigning a per-expert “energy” for a given context.</a:t>
                          </a:r>
                        </a:p>
                      </a:txBody>
                      <a:tcPr anchor="ctr"/>
                    </a:tc>
                    <a:extLst>
                      <a:ext uri="{0D108BD9-81ED-4DB2-BD59-A6C34878D82A}">
                        <a16:rowId xmlns:a16="http://schemas.microsoft.com/office/drawing/2014/main" val="330634073"/>
                      </a:ext>
                    </a:extLst>
                  </a:tr>
                  <a:tr h="370840">
                    <a:tc>
                      <a:txBody>
                        <a:bodyPr/>
                        <a:lstStyle/>
                        <a:p>
                          <a:pPr/>
                          <a14:m>
                            <m:oMathPara xmlns:m="http://schemas.openxmlformats.org/officeDocument/2006/math">
                              <m:oMathParaPr>
                                <m:jc m:val="centerGroup"/>
                              </m:oMathParaPr>
                              <m:oMath xmlns:m="http://schemas.openxmlformats.org/officeDocument/2006/math">
                                <m:r>
                                  <a:rPr lang="el-GR" sz="1200" b="0" i="1" u="none" strike="noStrike" kern="1200" baseline="0" dirty="0" smtClean="0">
                                    <a:solidFill>
                                      <a:schemeClr val="dk1"/>
                                    </a:solidFill>
                                    <a:latin typeface="Cambria Math" panose="02040503050406030204" pitchFamily="18" charset="0"/>
                                    <a:ea typeface="+mn-ea"/>
                                    <a:cs typeface="+mn-cs"/>
                                  </a:rPr>
                                  <m:t>𝜋</m:t>
                                </m:r>
                                <m:r>
                                  <a:rPr lang="el-GR" sz="1200" b="0" i="1" u="none" strike="noStrike" kern="1200" baseline="0" dirty="0" smtClean="0">
                                    <a:solidFill>
                                      <a:schemeClr val="dk1"/>
                                    </a:solidFill>
                                    <a:latin typeface="Cambria Math" panose="02040503050406030204" pitchFamily="18" charset="0"/>
                                    <a:ea typeface="+mn-ea"/>
                                    <a:cs typeface="+mn-cs"/>
                                  </a:rPr>
                                  <m:t> (</m:t>
                                </m:r>
                                <m:r>
                                  <a:rPr lang="en-US" sz="1200" b="1" i="1" u="none" strike="noStrike" kern="1200" baseline="0" dirty="0" smtClean="0">
                                    <a:solidFill>
                                      <a:schemeClr val="dk1"/>
                                    </a:solidFill>
                                    <a:latin typeface="Cambria Math" panose="02040503050406030204" pitchFamily="18" charset="0"/>
                                    <a:ea typeface="+mn-ea"/>
                                    <a:cs typeface="+mn-cs"/>
                                  </a:rPr>
                                  <m:t>𝒄</m:t>
                                </m:r>
                                <m:r>
                                  <a:rPr lang="en-US" sz="1200" b="0" i="1" u="none" strike="noStrike" kern="1200" baseline="0" dirty="0" smtClean="0">
                                    <a:solidFill>
                                      <a:schemeClr val="dk1"/>
                                    </a:solidFill>
                                    <a:latin typeface="Cambria Math" panose="02040503050406030204" pitchFamily="18" charset="0"/>
                                    <a:ea typeface="+mn-ea"/>
                                    <a:cs typeface="+mn-cs"/>
                                  </a:rPr>
                                  <m:t>)</m:t>
                                </m:r>
                              </m:oMath>
                            </m:oMathPara>
                          </a14:m>
                          <a:endParaRPr 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supHide m:val="on"/>
                                    <m:ctrlPr>
                                      <a:rPr lang="pt-BR" sz="1200" i="1" dirty="0" smtClean="0">
                                        <a:latin typeface="Cambria Math" panose="02040503050406030204" pitchFamily="18" charset="0"/>
                                      </a:rPr>
                                    </m:ctrlPr>
                                  </m:naryPr>
                                  <m:sub>
                                    <m:r>
                                      <m:rPr>
                                        <m:brk m:alnAt="7"/>
                                      </m:rPr>
                                      <a:rPr lang="en-US" sz="1200" b="0" i="1" dirty="0" smtClean="0">
                                        <a:latin typeface="Cambria Math" panose="02040503050406030204" pitchFamily="18" charset="0"/>
                                      </a:rPr>
                                      <m:t>𝑜</m:t>
                                    </m:r>
                                  </m:sub>
                                  <m:sup/>
                                  <m:e>
                                    <m:r>
                                      <a:rPr lang="pt-BR" sz="1200" i="1" dirty="0" smtClean="0">
                                        <a:latin typeface="Cambria Math" panose="02040503050406030204" pitchFamily="18" charset="0"/>
                                      </a:rPr>
                                      <m:t>𝜋</m:t>
                                    </m:r>
                                    <m:r>
                                      <a:rPr lang="pt-BR" sz="1200" i="1" dirty="0" smtClean="0">
                                        <a:latin typeface="Cambria Math" panose="02040503050406030204" pitchFamily="18" charset="0"/>
                                      </a:rPr>
                                      <m:t>(</m:t>
                                    </m:r>
                                    <m:r>
                                      <a:rPr lang="pt-BR" sz="1200" b="1" i="1" dirty="0" smtClean="0">
                                        <a:latin typeface="Cambria Math" panose="02040503050406030204" pitchFamily="18" charset="0"/>
                                      </a:rPr>
                                      <m:t>𝒄</m:t>
                                    </m:r>
                                    <m:r>
                                      <a:rPr lang="pt-BR" sz="1200" i="1" dirty="0" smtClean="0">
                                        <a:latin typeface="Cambria Math" panose="02040503050406030204" pitchFamily="18" charset="0"/>
                                      </a:rPr>
                                      <m:t>∣</m:t>
                                    </m:r>
                                    <m:r>
                                      <a:rPr lang="pt-BR" sz="1200" i="1" dirty="0" smtClean="0">
                                        <a:latin typeface="Cambria Math" panose="02040503050406030204" pitchFamily="18" charset="0"/>
                                      </a:rPr>
                                      <m:t>𝑜</m:t>
                                    </m:r>
                                    <m:r>
                                      <a:rPr lang="pt-BR" sz="1200" i="1" dirty="0" smtClean="0">
                                        <a:latin typeface="Cambria Math" panose="02040503050406030204" pitchFamily="18" charset="0"/>
                                      </a:rPr>
                                      <m:t>)</m:t>
                                    </m:r>
                                    <m:r>
                                      <a:rPr lang="pt-BR" sz="1200" i="1" dirty="0" smtClean="0">
                                        <a:latin typeface="Cambria Math" panose="02040503050406030204" pitchFamily="18" charset="0"/>
                                      </a:rPr>
                                      <m:t>𝜋</m:t>
                                    </m:r>
                                    <m:r>
                                      <a:rPr lang="pt-BR" sz="1200" i="1" dirty="0" smtClean="0">
                                        <a:latin typeface="Cambria Math" panose="02040503050406030204" pitchFamily="18" charset="0"/>
                                      </a:rPr>
                                      <m:t>(</m:t>
                                    </m:r>
                                    <m:r>
                                      <a:rPr lang="pt-BR" sz="1200" i="1" dirty="0" smtClean="0">
                                        <a:latin typeface="Cambria Math" panose="02040503050406030204" pitchFamily="18" charset="0"/>
                                      </a:rPr>
                                      <m:t>𝑜</m:t>
                                    </m:r>
                                    <m:r>
                                      <a:rPr lang="pt-BR" sz="1200" i="1" dirty="0" smtClean="0">
                                        <a:latin typeface="Cambria Math" panose="02040503050406030204" pitchFamily="18" charset="0"/>
                                      </a:rPr>
                                      <m:t>)</m:t>
                                    </m:r>
                                  </m:e>
                                </m:nary>
                              </m:oMath>
                            </m:oMathPara>
                          </a14:m>
                          <a:endParaRPr lang="en-US"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learned context space</a:t>
                          </a:r>
                          <a:r>
                            <a:rPr lang="en-US" sz="1200" baseline="0" dirty="0"/>
                            <a:t> approximating </a:t>
                          </a:r>
                          <a14:m>
                            <m:oMath xmlns:m="http://schemas.openxmlformats.org/officeDocument/2006/math">
                              <m:r>
                                <a:rPr lang="en-US" sz="1200" i="1" dirty="0" smtClean="0">
                                  <a:latin typeface="Cambria Math" panose="02040503050406030204" pitchFamily="18" charset="0"/>
                                </a:rPr>
                                <m:t>𝑝</m:t>
                              </m:r>
                              <m:d>
                                <m:dPr>
                                  <m:ctrlPr>
                                    <a:rPr lang="en-US" sz="1200" i="1" dirty="0" smtClean="0">
                                      <a:latin typeface="Cambria Math" panose="02040503050406030204" pitchFamily="18" charset="0"/>
                                    </a:rPr>
                                  </m:ctrlPr>
                                </m:dPr>
                                <m:e>
                                  <m:r>
                                    <a:rPr lang="en-US" sz="1200" i="1" dirty="0" smtClean="0">
                                      <a:latin typeface="Cambria Math" panose="02040503050406030204" pitchFamily="18" charset="0"/>
                                    </a:rPr>
                                    <m:t>𝑐</m:t>
                                  </m:r>
                                </m:e>
                              </m:d>
                            </m:oMath>
                          </a14:m>
                          <a:r>
                            <a:rPr lang="en-US" sz="1200" dirty="0"/>
                            <a:t>. This</a:t>
                          </a:r>
                          <a:r>
                            <a:rPr lang="en-US" sz="1200" baseline="0" dirty="0"/>
                            <a:t> distribution d</a:t>
                          </a:r>
                          <a:r>
                            <a:rPr lang="en-US" sz="1200" dirty="0"/>
                            <a:t>oes not need explicit modeling due to dependence on </a:t>
                          </a:r>
                          <a14:m>
                            <m:oMath xmlns:m="http://schemas.openxmlformats.org/officeDocument/2006/math">
                              <m:r>
                                <a:rPr lang="pt-BR" sz="1200" i="1" dirty="0" smtClean="0">
                                  <a:latin typeface="Cambria Math" panose="02040503050406030204" pitchFamily="18" charset="0"/>
                                </a:rPr>
                                <m:t>𝜋</m:t>
                              </m:r>
                              <m:r>
                                <a:rPr lang="pt-BR" sz="1200" i="1" dirty="0" smtClean="0">
                                  <a:latin typeface="Cambria Math" panose="02040503050406030204" pitchFamily="18" charset="0"/>
                                </a:rPr>
                                <m:t>(</m:t>
                              </m:r>
                              <m:r>
                                <a:rPr lang="pt-BR" sz="1200" i="1" dirty="0" smtClean="0">
                                  <a:latin typeface="Cambria Math" panose="02040503050406030204" pitchFamily="18" charset="0"/>
                                </a:rPr>
                                <m:t>𝑐</m:t>
                              </m:r>
                              <m:r>
                                <a:rPr lang="pt-BR" sz="1200" i="1" dirty="0" smtClean="0">
                                  <a:latin typeface="Cambria Math" panose="02040503050406030204" pitchFamily="18" charset="0"/>
                                </a:rPr>
                                <m:t>∣</m:t>
                              </m:r>
                              <m:r>
                                <a:rPr lang="pt-BR" sz="1200" i="1" dirty="0" smtClean="0">
                                  <a:latin typeface="Cambria Math" panose="02040503050406030204" pitchFamily="18" charset="0"/>
                                </a:rPr>
                                <m:t>𝑜</m:t>
                              </m:r>
                              <m:r>
                                <a:rPr lang="pt-BR" sz="1200" i="1" dirty="0" smtClean="0">
                                  <a:latin typeface="Cambria Math" panose="02040503050406030204" pitchFamily="18" charset="0"/>
                                </a:rPr>
                                <m:t>)</m:t>
                              </m:r>
                            </m:oMath>
                          </a14:m>
                          <a:r>
                            <a:rPr lang="en-US" sz="1200" dirty="0"/>
                            <a:t>.</a:t>
                          </a:r>
                        </a:p>
                      </a:txBody>
                      <a:tcPr anchor="ctr"/>
                    </a:tc>
                    <a:extLst>
                      <a:ext uri="{0D108BD9-81ED-4DB2-BD59-A6C34878D82A}">
                        <a16:rowId xmlns:a16="http://schemas.microsoft.com/office/drawing/2014/main" val="2645884528"/>
                      </a:ext>
                    </a:extLst>
                  </a:tr>
                  <a:tr h="370840">
                    <a:tc>
                      <a:txBody>
                        <a:bodyPr/>
                        <a:lstStyle/>
                        <a:p>
                          <a:pPr/>
                          <a14:m>
                            <m:oMathPara xmlns:m="http://schemas.openxmlformats.org/officeDocument/2006/math">
                              <m:oMathParaPr>
                                <m:jc m:val="centerGroup"/>
                              </m:oMathParaPr>
                              <m:oMath xmlns:m="http://schemas.openxmlformats.org/officeDocument/2006/math">
                                <m:r>
                                  <a:rPr lang="el-GR" sz="1200" i="1" dirty="0" smtClean="0">
                                    <a:latin typeface="Cambria Math" panose="02040503050406030204" pitchFamily="18" charset="0"/>
                                  </a:rPr>
                                  <m:t>𝜋</m:t>
                                </m:r>
                                <m:r>
                                  <a:rPr lang="el-GR" sz="1200" i="1" dirty="0" smtClean="0">
                                    <a:latin typeface="Cambria Math" panose="02040503050406030204" pitchFamily="18" charset="0"/>
                                  </a:rPr>
                                  <m:t>(</m:t>
                                </m:r>
                                <m:r>
                                  <a:rPr lang="en-US" sz="1200" i="1" dirty="0" smtClean="0">
                                    <a:latin typeface="Cambria Math" panose="02040503050406030204" pitchFamily="18" charset="0"/>
                                  </a:rPr>
                                  <m:t>𝑜</m:t>
                                </m:r>
                                <m:r>
                                  <a:rPr lang="en-US" sz="1200" i="1" dirty="0" smtClean="0">
                                    <a:latin typeface="Cambria Math" panose="02040503050406030204" pitchFamily="18" charset="0"/>
                                  </a:rPr>
                                  <m:t>)</m:t>
                                </m:r>
                              </m:oMath>
                            </m:oMathPara>
                          </a14:m>
                          <a:endParaRPr lang="en-US" sz="1200" dirty="0"/>
                        </a:p>
                      </a:txBody>
                      <a:tcPr anchor="ctr"/>
                    </a:tc>
                    <a:tc>
                      <a:txBody>
                        <a:bodyPr/>
                        <a:lstStyle/>
                        <a:p>
                          <a:pPr algn="ctr"/>
                          <a:r>
                            <a:rPr lang="en-US" sz="1200" dirty="0"/>
                            <a:t>Usually starts uniform, can be updated</a:t>
                          </a:r>
                        </a:p>
                      </a:txBody>
                      <a:tcPr anchor="ctr"/>
                    </a:tc>
                    <a:tc>
                      <a:txBody>
                        <a:bodyPr/>
                        <a:lstStyle/>
                        <a:p>
                          <a:r>
                            <a:rPr lang="en-US" sz="1200" dirty="0"/>
                            <a:t>The baseline probability of choosing expert </a:t>
                          </a:r>
                          <a14:m>
                            <m:oMath xmlns:m="http://schemas.openxmlformats.org/officeDocument/2006/math">
                              <m:r>
                                <a:rPr lang="en-US" sz="1200" i="1" dirty="0" smtClean="0">
                                  <a:latin typeface="Cambria Math" panose="02040503050406030204" pitchFamily="18" charset="0"/>
                                </a:rPr>
                                <m:t>𝑜</m:t>
                              </m:r>
                            </m:oMath>
                          </a14:m>
                          <a:r>
                            <a:rPr lang="en-US" sz="1200" dirty="0"/>
                            <a:t> independent of context.</a:t>
                          </a:r>
                        </a:p>
                      </a:txBody>
                      <a:tcPr anchor="ctr"/>
                    </a:tc>
                    <a:extLst>
                      <a:ext uri="{0D108BD9-81ED-4DB2-BD59-A6C34878D82A}">
                        <a16:rowId xmlns:a16="http://schemas.microsoft.com/office/drawing/2014/main" val="3157352070"/>
                      </a:ext>
                    </a:extLst>
                  </a:tr>
                  <a:tr h="370840">
                    <a:tc>
                      <a:txBody>
                        <a:bodyPr/>
                        <a:lstStyle/>
                        <a:p>
                          <a:pPr/>
                          <a14:m>
                            <m:oMathPara xmlns:m="http://schemas.openxmlformats.org/officeDocument/2006/math">
                              <m:oMathParaPr>
                                <m:jc m:val="centerGroup"/>
                              </m:oMathParaPr>
                              <m:oMath xmlns:m="http://schemas.openxmlformats.org/officeDocument/2006/math">
                                <m:acc>
                                  <m:accPr>
                                    <m:chr m:val="̃"/>
                                    <m:ctrlPr>
                                      <a:rPr lang="el-GR" sz="1200" i="1" dirty="0" smtClean="0">
                                        <a:latin typeface="Cambria Math" panose="02040503050406030204" pitchFamily="18" charset="0"/>
                                      </a:rPr>
                                    </m:ctrlPr>
                                  </m:accPr>
                                  <m:e>
                                    <m:r>
                                      <a:rPr lang="el-GR" sz="1200" i="1" dirty="0" smtClean="0">
                                        <a:latin typeface="Cambria Math" panose="02040503050406030204" pitchFamily="18" charset="0"/>
                                      </a:rPr>
                                      <m:t>𝜋</m:t>
                                    </m:r>
                                  </m:e>
                                </m:acc>
                                <m:r>
                                  <a:rPr lang="el-GR" sz="1200" i="1" dirty="0" smtClean="0">
                                    <a:latin typeface="Cambria Math" panose="02040503050406030204" pitchFamily="18" charset="0"/>
                                  </a:rPr>
                                  <m:t>(</m:t>
                                </m:r>
                                <m:r>
                                  <a:rPr lang="en-US" sz="1200" b="0" i="1" dirty="0" smtClean="0">
                                    <a:latin typeface="Cambria Math" panose="02040503050406030204" pitchFamily="18" charset="0"/>
                                  </a:rPr>
                                  <m:t>𝑜</m:t>
                                </m:r>
                                <m:r>
                                  <a:rPr lang="en-US" sz="1200" b="0" i="1" dirty="0" smtClean="0">
                                    <a:latin typeface="Cambria Math" panose="02040503050406030204" pitchFamily="18" charset="0"/>
                                  </a:rPr>
                                  <m:t>|</m:t>
                                </m:r>
                                <m:r>
                                  <a:rPr lang="en-US" sz="1200" b="1" i="1" dirty="0" err="1" smtClean="0">
                                    <a:latin typeface="Cambria Math" panose="02040503050406030204" pitchFamily="18" charset="0"/>
                                  </a:rPr>
                                  <m:t>𝒄</m:t>
                                </m:r>
                                <m:r>
                                  <a:rPr lang="en-US" sz="1200" i="1" dirty="0" smtClean="0">
                                    <a:latin typeface="Cambria Math" panose="02040503050406030204" pitchFamily="18" charset="0"/>
                                  </a:rPr>
                                  <m:t>,</m:t>
                                </m:r>
                                <m:r>
                                  <a:rPr lang="el-GR" sz="1200" b="1" i="1" dirty="0" smtClean="0">
                                    <a:latin typeface="Cambria Math" panose="02040503050406030204" pitchFamily="18" charset="0"/>
                                  </a:rPr>
                                  <m:t>𝜽</m:t>
                                </m:r>
                                <m:r>
                                  <a:rPr lang="el-GR" sz="1200" i="1" dirty="0" smtClean="0">
                                    <a:latin typeface="Cambria Math" panose="02040503050406030204" pitchFamily="18" charset="0"/>
                                  </a:rPr>
                                  <m:t>) </m:t>
                                </m:r>
                              </m:oMath>
                            </m:oMathPara>
                          </a14:m>
                          <a:endParaRPr lang="en-US" sz="1200" dirty="0"/>
                        </a:p>
                        <a:p>
                          <a:pPr/>
                          <a14:m>
                            <m:oMathPara xmlns:m="http://schemas.openxmlformats.org/officeDocument/2006/math">
                              <m:oMathParaPr>
                                <m:jc m:val="centerGroup"/>
                              </m:oMathParaPr>
                              <m:oMath xmlns:m="http://schemas.openxmlformats.org/officeDocument/2006/math">
                                <m:acc>
                                  <m:accPr>
                                    <m:chr m:val="̃"/>
                                    <m:ctrlPr>
                                      <a:rPr lang="el-GR" sz="1200" i="1" dirty="0" smtClean="0">
                                        <a:latin typeface="Cambria Math" panose="02040503050406030204" pitchFamily="18" charset="0"/>
                                      </a:rPr>
                                    </m:ctrlPr>
                                  </m:accPr>
                                  <m:e>
                                    <m:r>
                                      <a:rPr lang="el-GR" sz="1200" i="1" dirty="0" smtClean="0">
                                        <a:latin typeface="Cambria Math" panose="02040503050406030204" pitchFamily="18" charset="0"/>
                                      </a:rPr>
                                      <m:t>𝜋</m:t>
                                    </m:r>
                                  </m:e>
                                </m:acc>
                                <m:r>
                                  <a:rPr lang="en-US" sz="1200" i="1" dirty="0" smtClean="0">
                                    <a:latin typeface="Cambria Math" panose="02040503050406030204" pitchFamily="18" charset="0"/>
                                  </a:rPr>
                                  <m:t>(</m:t>
                                </m:r>
                                <m:r>
                                  <a:rPr lang="en-US" sz="1200" b="0" i="1" dirty="0" smtClean="0">
                                    <a:latin typeface="Cambria Math" panose="02040503050406030204" pitchFamily="18" charset="0"/>
                                  </a:rPr>
                                  <m:t>𝑜</m:t>
                                </m:r>
                                <m:r>
                                  <a:rPr lang="en-US" sz="1200" b="0" i="1" dirty="0" smtClean="0">
                                    <a:latin typeface="Cambria Math" panose="02040503050406030204" pitchFamily="18" charset="0"/>
                                  </a:rPr>
                                  <m:t>|</m:t>
                                </m:r>
                                <m:r>
                                  <a:rPr lang="en-US" sz="1200" b="1" i="1" dirty="0" err="1" smtClean="0">
                                    <a:latin typeface="Cambria Math" panose="02040503050406030204" pitchFamily="18" charset="0"/>
                                  </a:rPr>
                                  <m:t>𝒄</m:t>
                                </m:r>
                                <m:r>
                                  <a:rPr lang="en-US" sz="1200" i="1" dirty="0" smtClean="0">
                                    <a:latin typeface="Cambria Math" panose="02040503050406030204" pitchFamily="18" charset="0"/>
                                  </a:rPr>
                                  <m:t>)</m:t>
                                </m:r>
                              </m:oMath>
                            </m:oMathPara>
                          </a14:m>
                          <a:endParaRPr 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l-GR" sz="1200" i="1" dirty="0" smtClean="0">
                                        <a:latin typeface="Cambria Math" panose="02040503050406030204" pitchFamily="18" charset="0"/>
                                      </a:rPr>
                                    </m:ctrlPr>
                                  </m:sSubPr>
                                  <m:e>
                                    <m:r>
                                      <a:rPr lang="el-GR" sz="1200" i="1" dirty="0" smtClean="0">
                                        <a:latin typeface="Cambria Math" panose="02040503050406030204" pitchFamily="18" charset="0"/>
                                      </a:rPr>
                                      <m:t>𝜋</m:t>
                                    </m:r>
                                  </m:e>
                                  <m:sub>
                                    <m:r>
                                      <a:rPr lang="en-US" sz="1200" b="0" i="1" dirty="0" smtClean="0">
                                        <a:latin typeface="Cambria Math" panose="02040503050406030204" pitchFamily="18" charset="0"/>
                                      </a:rPr>
                                      <m:t>𝑜𝑙𝑑</m:t>
                                    </m:r>
                                  </m:sub>
                                </m:sSub>
                                <m:r>
                                  <a:rPr lang="en-US" sz="1200" i="1" dirty="0" smtClean="0">
                                    <a:latin typeface="Cambria Math" panose="02040503050406030204" pitchFamily="18" charset="0"/>
                                  </a:rPr>
                                  <m:t>(</m:t>
                                </m:r>
                                <m:r>
                                  <a:rPr lang="en-US" sz="1200" b="0" i="1" dirty="0" smtClean="0">
                                    <a:latin typeface="Cambria Math" panose="02040503050406030204" pitchFamily="18" charset="0"/>
                                  </a:rPr>
                                  <m:t>𝑜</m:t>
                                </m:r>
                                <m:r>
                                  <a:rPr lang="en-US" sz="1200" b="0" i="1" dirty="0" smtClean="0">
                                    <a:latin typeface="Cambria Math" panose="02040503050406030204" pitchFamily="18" charset="0"/>
                                  </a:rPr>
                                  <m:t>|</m:t>
                                </m:r>
                                <m:r>
                                  <a:rPr lang="en-US" sz="1200" b="1" i="1" dirty="0" err="1" smtClean="0">
                                    <a:latin typeface="Cambria Math" panose="02040503050406030204" pitchFamily="18" charset="0"/>
                                  </a:rPr>
                                  <m:t>𝒄</m:t>
                                </m:r>
                                <m:r>
                                  <a:rPr lang="en-US" sz="1200" i="1" dirty="0" smtClean="0">
                                    <a:latin typeface="Cambria Math" panose="02040503050406030204" pitchFamily="18" charset="0"/>
                                  </a:rPr>
                                  <m:t>,</m:t>
                                </m:r>
                                <m:r>
                                  <a:rPr lang="el-GR" sz="1200" b="1" i="1" dirty="0" smtClean="0">
                                    <a:latin typeface="Cambria Math" panose="02040503050406030204" pitchFamily="18" charset="0"/>
                                  </a:rPr>
                                  <m:t>𝜽</m:t>
                                </m:r>
                                <m:r>
                                  <a:rPr lang="el-GR" sz="1200" i="1" dirty="0" smtClean="0">
                                    <a:latin typeface="Cambria Math" panose="02040503050406030204" pitchFamily="18" charset="0"/>
                                  </a:rPr>
                                  <m:t>)</m:t>
                                </m:r>
                              </m:oMath>
                            </m:oMathPara>
                          </a14:m>
                          <a:endParaRPr lang="en-US" sz="1200" dirty="0"/>
                        </a:p>
                        <a:p>
                          <a:pPr algn="ctr"/>
                          <a14:m>
                            <m:oMathPara xmlns:m="http://schemas.openxmlformats.org/officeDocument/2006/math">
                              <m:oMathParaPr>
                                <m:jc m:val="centerGroup"/>
                              </m:oMathParaPr>
                              <m:oMath xmlns:m="http://schemas.openxmlformats.org/officeDocument/2006/math">
                                <m:sSub>
                                  <m:sSubPr>
                                    <m:ctrlPr>
                                      <a:rPr lang="el-GR" sz="1200" i="1" dirty="0" smtClean="0">
                                        <a:latin typeface="Cambria Math" panose="02040503050406030204" pitchFamily="18" charset="0"/>
                                      </a:rPr>
                                    </m:ctrlPr>
                                  </m:sSubPr>
                                  <m:e>
                                    <m:r>
                                      <a:rPr lang="el-GR" sz="1200" i="1" dirty="0" smtClean="0">
                                        <a:latin typeface="Cambria Math" panose="02040503050406030204" pitchFamily="18" charset="0"/>
                                      </a:rPr>
                                      <m:t>𝜋</m:t>
                                    </m:r>
                                  </m:e>
                                  <m:sub>
                                    <m:r>
                                      <a:rPr lang="en-US" sz="1200" b="0" i="1" dirty="0" smtClean="0">
                                        <a:latin typeface="Cambria Math" panose="02040503050406030204" pitchFamily="18" charset="0"/>
                                      </a:rPr>
                                      <m:t>𝑜𝑙𝑑</m:t>
                                    </m:r>
                                  </m:sub>
                                </m:sSub>
                                <m:r>
                                  <a:rPr lang="en-US" sz="1200" i="1" dirty="0" smtClean="0">
                                    <a:latin typeface="Cambria Math" panose="02040503050406030204" pitchFamily="18" charset="0"/>
                                  </a:rPr>
                                  <m:t>​(</m:t>
                                </m:r>
                                <m:r>
                                  <a:rPr lang="en-US" sz="1200" b="0" i="1" dirty="0" smtClean="0">
                                    <a:latin typeface="Cambria Math" panose="02040503050406030204" pitchFamily="18" charset="0"/>
                                  </a:rPr>
                                  <m:t>𝑜</m:t>
                                </m:r>
                                <m:r>
                                  <a:rPr lang="en-US" sz="1200" b="0" i="1" dirty="0" smtClean="0">
                                    <a:latin typeface="Cambria Math" panose="02040503050406030204" pitchFamily="18" charset="0"/>
                                  </a:rPr>
                                  <m:t>|</m:t>
                                </m:r>
                                <m:r>
                                  <a:rPr lang="en-US" sz="1200" b="1" i="1" dirty="0" err="1" smtClean="0">
                                    <a:latin typeface="Cambria Math" panose="02040503050406030204" pitchFamily="18" charset="0"/>
                                  </a:rPr>
                                  <m:t>𝒄</m:t>
                                </m:r>
                                <m:r>
                                  <a:rPr lang="en-US" sz="1200" i="1" dirty="0" smtClean="0">
                                    <a:latin typeface="Cambria Math" panose="02040503050406030204" pitchFamily="18" charset="0"/>
                                  </a:rPr>
                                  <m:t>)</m:t>
                                </m:r>
                              </m:oMath>
                            </m:oMathPara>
                          </a14:m>
                          <a:endParaRPr lang="en-US" sz="1200" dirty="0"/>
                        </a:p>
                      </a:txBody>
                      <a:tcPr anchor="ctr"/>
                    </a:tc>
                    <a:tc>
                      <a:txBody>
                        <a:bodyPr/>
                        <a:lstStyle/>
                        <a:p>
                          <a:r>
                            <a:rPr lang="en-US" sz="1200" dirty="0"/>
                            <a:t>Fixes experts to an approximate known policy (the last iteration’s) to decouple interdependencies across agents, making the optimization target tractable. These terms arise in the augmented entropy terms, promoting stochastic exploration across context and disincentivizing overlap in expert responsibilities.</a:t>
                          </a:r>
                        </a:p>
                      </a:txBody>
                      <a:tcPr anchor="ctr"/>
                    </a:tc>
                    <a:extLst>
                      <a:ext uri="{0D108BD9-81ED-4DB2-BD59-A6C34878D82A}">
                        <a16:rowId xmlns:a16="http://schemas.microsoft.com/office/drawing/2014/main" val="3469809072"/>
                      </a:ext>
                    </a:extLst>
                  </a:tr>
                </a:tbl>
              </a:graphicData>
            </a:graphic>
          </p:graphicFrame>
        </mc:Choice>
        <mc:Fallback xmlns="">
          <p:graphicFrame>
            <p:nvGraphicFramePr>
              <p:cNvPr id="4" name="Table 3">
                <a:extLst>
                  <a:ext uri="{FF2B5EF4-FFF2-40B4-BE49-F238E27FC236}">
                    <a16:creationId xmlns:a16="http://schemas.microsoft.com/office/drawing/2014/main" id="{A5232AFA-7B11-1442-1D5E-0A9BE5CBB370}"/>
                  </a:ext>
                </a:extLst>
              </p:cNvPr>
              <p:cNvGraphicFramePr>
                <a:graphicFrameLocks noGrp="1"/>
              </p:cNvGraphicFramePr>
              <p:nvPr>
                <p:extLst>
                  <p:ext uri="{D42A27DB-BD31-4B8C-83A1-F6EECF244321}">
                    <p14:modId xmlns:p14="http://schemas.microsoft.com/office/powerpoint/2010/main" val="1006736134"/>
                  </p:ext>
                </p:extLst>
              </p:nvPr>
            </p:nvGraphicFramePr>
            <p:xfrm>
              <a:off x="220864" y="860234"/>
              <a:ext cx="11750271" cy="5137531"/>
            </p:xfrm>
            <a:graphic>
              <a:graphicData uri="http://schemas.openxmlformats.org/drawingml/2006/table">
                <a:tbl>
                  <a:tblPr firstRow="1" bandRow="1">
                    <a:tableStyleId>{5C22544A-7EE6-4342-B048-85BDC9FD1C3A}</a:tableStyleId>
                  </a:tblPr>
                  <a:tblGrid>
                    <a:gridCol w="2165455">
                      <a:extLst>
                        <a:ext uri="{9D8B030D-6E8A-4147-A177-3AD203B41FA5}">
                          <a16:colId xmlns:a16="http://schemas.microsoft.com/office/drawing/2014/main" val="731326141"/>
                        </a:ext>
                      </a:extLst>
                    </a:gridCol>
                    <a:gridCol w="3282961">
                      <a:extLst>
                        <a:ext uri="{9D8B030D-6E8A-4147-A177-3AD203B41FA5}">
                          <a16:colId xmlns:a16="http://schemas.microsoft.com/office/drawing/2014/main" val="2677785980"/>
                        </a:ext>
                      </a:extLst>
                    </a:gridCol>
                    <a:gridCol w="6301855">
                      <a:extLst>
                        <a:ext uri="{9D8B030D-6E8A-4147-A177-3AD203B41FA5}">
                          <a16:colId xmlns:a16="http://schemas.microsoft.com/office/drawing/2014/main" val="1560087072"/>
                        </a:ext>
                      </a:extLst>
                    </a:gridCol>
                  </a:tblGrid>
                  <a:tr h="370840">
                    <a:tc>
                      <a:txBody>
                        <a:bodyPr/>
                        <a:lstStyle/>
                        <a:p>
                          <a:r>
                            <a:rPr lang="en-US" sz="1200" dirty="0"/>
                            <a:t>Distribution</a:t>
                          </a:r>
                        </a:p>
                      </a:txBody>
                      <a:tcPr anchor="ctr"/>
                    </a:tc>
                    <a:tc>
                      <a:txBody>
                        <a:bodyPr/>
                        <a:lstStyle/>
                        <a:p>
                          <a:r>
                            <a:rPr lang="en-US" sz="1200" dirty="0"/>
                            <a:t>Definition</a:t>
                          </a:r>
                        </a:p>
                      </a:txBody>
                      <a:tcPr anchor="ctr"/>
                    </a:tc>
                    <a:tc>
                      <a:txBody>
                        <a:bodyPr/>
                        <a:lstStyle/>
                        <a:p>
                          <a:r>
                            <a:rPr lang="en-US" sz="1200" dirty="0"/>
                            <a:t>Description</a:t>
                          </a:r>
                        </a:p>
                      </a:txBody>
                      <a:tcPr anchor="ctr"/>
                    </a:tc>
                    <a:extLst>
                      <a:ext uri="{0D108BD9-81ED-4DB2-BD59-A6C34878D82A}">
                        <a16:rowId xmlns:a16="http://schemas.microsoft.com/office/drawing/2014/main" val="1090065503"/>
                      </a:ext>
                    </a:extLst>
                  </a:tr>
                  <a:tr h="370840">
                    <a:tc>
                      <a:txBody>
                        <a:bodyPr/>
                        <a:lstStyle/>
                        <a:p>
                          <a:endParaRPr lang="en-US"/>
                        </a:p>
                      </a:txBody>
                      <a:tcPr anchor="ctr">
                        <a:blipFill>
                          <a:blip r:embed="rId2"/>
                          <a:stretch>
                            <a:fillRect l="-282" t="-101639" r="-444225" b="-1195082"/>
                          </a:stretch>
                        </a:blipFill>
                      </a:tcPr>
                    </a:tc>
                    <a:tc>
                      <a:txBody>
                        <a:bodyPr/>
                        <a:lstStyle/>
                        <a:p>
                          <a:pPr algn="ctr"/>
                          <a:r>
                            <a:rPr lang="en-US" sz="1200" dirty="0"/>
                            <a:t>Usually unknowable</a:t>
                          </a:r>
                        </a:p>
                      </a:txBody>
                      <a:tcPr anchor="ctr"/>
                    </a:tc>
                    <a:tc>
                      <a:txBody>
                        <a:bodyPr/>
                        <a:lstStyle/>
                        <a:p>
                          <a:r>
                            <a:rPr lang="en-US" sz="1200" dirty="0"/>
                            <a:t>The environment’s full context space. Sampled for inputs to the model</a:t>
                          </a:r>
                        </a:p>
                      </a:txBody>
                      <a:tcPr anchor="ctr"/>
                    </a:tc>
                    <a:extLst>
                      <a:ext uri="{0D108BD9-81ED-4DB2-BD59-A6C34878D82A}">
                        <a16:rowId xmlns:a16="http://schemas.microsoft.com/office/drawing/2014/main" val="1713932331"/>
                      </a:ext>
                    </a:extLst>
                  </a:tr>
                  <a:tr h="640080">
                    <a:tc>
                      <a:txBody>
                        <a:bodyPr/>
                        <a:lstStyle/>
                        <a:p>
                          <a:endParaRPr lang="en-US"/>
                        </a:p>
                      </a:txBody>
                      <a:tcPr anchor="ctr">
                        <a:blipFill>
                          <a:blip r:embed="rId2"/>
                          <a:stretch>
                            <a:fillRect l="-282" t="-117143" r="-444225" b="-594286"/>
                          </a:stretch>
                        </a:blipFill>
                      </a:tcPr>
                    </a:tc>
                    <a:tc>
                      <a:txBody>
                        <a:bodyPr/>
                        <a:lstStyle/>
                        <a:p>
                          <a:endParaRPr lang="en-US"/>
                        </a:p>
                      </a:txBody>
                      <a:tcPr anchor="ctr">
                        <a:blipFill>
                          <a:blip r:embed="rId2"/>
                          <a:stretch>
                            <a:fillRect l="-66048" t="-117143" r="-192579" b="-594286"/>
                          </a:stretch>
                        </a:blipFill>
                      </a:tcPr>
                    </a:tc>
                    <a:tc>
                      <a:txBody>
                        <a:bodyPr/>
                        <a:lstStyle/>
                        <a:p>
                          <a:r>
                            <a:rPr lang="en-US" sz="1200" dirty="0"/>
                            <a:t>The overall policy and the end goal of training. A weighted combination of each expert’s policy distribution (weighted by the gating probability) producing the best distribution of motion primitives for a given context.</a:t>
                          </a:r>
                        </a:p>
                      </a:txBody>
                      <a:tcPr anchor="ctr"/>
                    </a:tc>
                    <a:extLst>
                      <a:ext uri="{0D108BD9-81ED-4DB2-BD59-A6C34878D82A}">
                        <a16:rowId xmlns:a16="http://schemas.microsoft.com/office/drawing/2014/main" val="1436596075"/>
                      </a:ext>
                    </a:extLst>
                  </a:tr>
                  <a:tr h="472186">
                    <a:tc>
                      <a:txBody>
                        <a:bodyPr/>
                        <a:lstStyle/>
                        <a:p>
                          <a:endParaRPr lang="en-US"/>
                        </a:p>
                      </a:txBody>
                      <a:tcPr anchor="ctr">
                        <a:blipFill>
                          <a:blip r:embed="rId2"/>
                          <a:stretch>
                            <a:fillRect l="-282" t="-296104" r="-444225" b="-710390"/>
                          </a:stretch>
                        </a:blipFill>
                      </a:tcPr>
                    </a:tc>
                    <a:tc>
                      <a:txBody>
                        <a:bodyPr/>
                        <a:lstStyle/>
                        <a:p>
                          <a:endParaRPr lang="en-US"/>
                        </a:p>
                      </a:txBody>
                      <a:tcPr anchor="ctr">
                        <a:blipFill>
                          <a:blip r:embed="rId2"/>
                          <a:stretch>
                            <a:fillRect l="-66048" t="-296104" r="-192579" b="-710390"/>
                          </a:stretch>
                        </a:blipFill>
                      </a:tcPr>
                    </a:tc>
                    <a:tc>
                      <a:txBody>
                        <a:bodyPr/>
                        <a:lstStyle/>
                        <a:p>
                          <a:endParaRPr lang="en-US"/>
                        </a:p>
                      </a:txBody>
                      <a:tcPr anchor="ctr">
                        <a:blipFill>
                          <a:blip r:embed="rId2"/>
                          <a:stretch>
                            <a:fillRect l="-86557" t="-296104" r="-387" b="-710390"/>
                          </a:stretch>
                        </a:blipFill>
                      </a:tcPr>
                    </a:tc>
                    <a:extLst>
                      <a:ext uri="{0D108BD9-81ED-4DB2-BD59-A6C34878D82A}">
                        <a16:rowId xmlns:a16="http://schemas.microsoft.com/office/drawing/2014/main" val="2065550484"/>
                      </a:ext>
                    </a:extLst>
                  </a:tr>
                  <a:tr h="457200">
                    <a:tc>
                      <a:txBody>
                        <a:bodyPr/>
                        <a:lstStyle/>
                        <a:p>
                          <a:endParaRPr lang="en-US"/>
                        </a:p>
                      </a:txBody>
                      <a:tcPr anchor="ctr">
                        <a:blipFill>
                          <a:blip r:embed="rId2"/>
                          <a:stretch>
                            <a:fillRect l="-282" t="-406667" r="-444225" b="-629333"/>
                          </a:stretch>
                        </a:blipFill>
                      </a:tcPr>
                    </a:tc>
                    <a:tc>
                      <a:txBody>
                        <a:bodyPr/>
                        <a:lstStyle/>
                        <a:p>
                          <a:pPr algn="ctr"/>
                          <a:r>
                            <a:rPr lang="en-US" sz="1200" dirty="0"/>
                            <a:t>Per-expert learned network</a:t>
                          </a:r>
                        </a:p>
                      </a:txBody>
                      <a:tcPr anchor="ctr"/>
                    </a:tc>
                    <a:tc>
                      <a:txBody>
                        <a:bodyPr/>
                        <a:lstStyle/>
                        <a:p>
                          <a:endParaRPr lang="en-US"/>
                        </a:p>
                      </a:txBody>
                      <a:tcPr anchor="ctr">
                        <a:blipFill>
                          <a:blip r:embed="rId2"/>
                          <a:stretch>
                            <a:fillRect l="-86557" t="-406667" r="-387" b="-629333"/>
                          </a:stretch>
                        </a:blipFill>
                      </a:tcPr>
                    </a:tc>
                    <a:extLst>
                      <a:ext uri="{0D108BD9-81ED-4DB2-BD59-A6C34878D82A}">
                        <a16:rowId xmlns:a16="http://schemas.microsoft.com/office/drawing/2014/main" val="2162466522"/>
                      </a:ext>
                    </a:extLst>
                  </a:tr>
                  <a:tr h="640080">
                    <a:tc>
                      <a:txBody>
                        <a:bodyPr/>
                        <a:lstStyle/>
                        <a:p>
                          <a:endParaRPr lang="en-US"/>
                        </a:p>
                      </a:txBody>
                      <a:tcPr anchor="ctr">
                        <a:blipFill>
                          <a:blip r:embed="rId2"/>
                          <a:stretch>
                            <a:fillRect l="-282" t="-361905" r="-444225" b="-349524"/>
                          </a:stretch>
                        </a:blipFill>
                      </a:tcPr>
                    </a:tc>
                    <a:tc>
                      <a:txBody>
                        <a:bodyPr/>
                        <a:lstStyle/>
                        <a:p>
                          <a:endParaRPr lang="en-US"/>
                        </a:p>
                      </a:txBody>
                      <a:tcPr anchor="ctr">
                        <a:blipFill>
                          <a:blip r:embed="rId2"/>
                          <a:stretch>
                            <a:fillRect l="-66048" t="-361905" r="-192579" b="-349524"/>
                          </a:stretch>
                        </a:blipFill>
                      </a:tcPr>
                    </a:tc>
                    <a:tc>
                      <a:txBody>
                        <a:bodyPr/>
                        <a:lstStyle/>
                        <a:p>
                          <a:endParaRPr lang="en-US"/>
                        </a:p>
                      </a:txBody>
                      <a:tcPr anchor="ctr">
                        <a:blipFill>
                          <a:blip r:embed="rId2"/>
                          <a:stretch>
                            <a:fillRect l="-86557" t="-361905" r="-387" b="-349524"/>
                          </a:stretch>
                        </a:blipFill>
                      </a:tcPr>
                    </a:tc>
                    <a:extLst>
                      <a:ext uri="{0D108BD9-81ED-4DB2-BD59-A6C34878D82A}">
                        <a16:rowId xmlns:a16="http://schemas.microsoft.com/office/drawing/2014/main" val="483578407"/>
                      </a:ext>
                    </a:extLst>
                  </a:tr>
                  <a:tr h="457200">
                    <a:tc>
                      <a:txBody>
                        <a:bodyPr/>
                        <a:lstStyle/>
                        <a:p>
                          <a:endParaRPr lang="en-US"/>
                        </a:p>
                      </a:txBody>
                      <a:tcPr anchor="ctr">
                        <a:blipFill>
                          <a:blip r:embed="rId2"/>
                          <a:stretch>
                            <a:fillRect l="-282" t="-646667" r="-444225" b="-389333"/>
                          </a:stretch>
                        </a:blipFill>
                      </a:tcPr>
                    </a:tc>
                    <a:tc>
                      <a:txBody>
                        <a:bodyPr/>
                        <a:lstStyle/>
                        <a:p>
                          <a:pPr algn="ctr"/>
                          <a:r>
                            <a:rPr lang="en-US" sz="1200" dirty="0"/>
                            <a:t>Per-expert learned network</a:t>
                          </a:r>
                        </a:p>
                      </a:txBody>
                      <a:tcPr anchor="ctr"/>
                    </a:tc>
                    <a:tc>
                      <a:txBody>
                        <a:bodyPr/>
                        <a:lstStyle/>
                        <a:p>
                          <a:r>
                            <a:rPr lang="en-US" sz="1200" dirty="0"/>
                            <a:t>Scores a context’s fit to an expert’s expertise by assigning a per-expert “energy” for a given context.</a:t>
                          </a:r>
                        </a:p>
                      </a:txBody>
                      <a:tcPr anchor="ctr"/>
                    </a:tc>
                    <a:extLst>
                      <a:ext uri="{0D108BD9-81ED-4DB2-BD59-A6C34878D82A}">
                        <a16:rowId xmlns:a16="http://schemas.microsoft.com/office/drawing/2014/main" val="330634073"/>
                      </a:ext>
                    </a:extLst>
                  </a:tr>
                  <a:tr h="535305">
                    <a:tc>
                      <a:txBody>
                        <a:bodyPr/>
                        <a:lstStyle/>
                        <a:p>
                          <a:endParaRPr lang="en-US"/>
                        </a:p>
                      </a:txBody>
                      <a:tcPr anchor="ctr">
                        <a:blipFill>
                          <a:blip r:embed="rId2"/>
                          <a:stretch>
                            <a:fillRect l="-282" t="-636364" r="-444225" b="-231818"/>
                          </a:stretch>
                        </a:blipFill>
                      </a:tcPr>
                    </a:tc>
                    <a:tc>
                      <a:txBody>
                        <a:bodyPr/>
                        <a:lstStyle/>
                        <a:p>
                          <a:endParaRPr lang="en-US"/>
                        </a:p>
                      </a:txBody>
                      <a:tcPr anchor="ctr">
                        <a:blipFill>
                          <a:blip r:embed="rId2"/>
                          <a:stretch>
                            <a:fillRect l="-66048" t="-636364" r="-192579" b="-231818"/>
                          </a:stretch>
                        </a:blipFill>
                      </a:tcPr>
                    </a:tc>
                    <a:tc>
                      <a:txBody>
                        <a:bodyPr/>
                        <a:lstStyle/>
                        <a:p>
                          <a:endParaRPr lang="en-US"/>
                        </a:p>
                      </a:txBody>
                      <a:tcPr anchor="ctr">
                        <a:blipFill>
                          <a:blip r:embed="rId2"/>
                          <a:stretch>
                            <a:fillRect l="-86557" t="-636364" r="-387" b="-231818"/>
                          </a:stretch>
                        </a:blipFill>
                      </a:tcPr>
                    </a:tc>
                    <a:extLst>
                      <a:ext uri="{0D108BD9-81ED-4DB2-BD59-A6C34878D82A}">
                        <a16:rowId xmlns:a16="http://schemas.microsoft.com/office/drawing/2014/main" val="2645884528"/>
                      </a:ext>
                    </a:extLst>
                  </a:tr>
                  <a:tr h="370840">
                    <a:tc>
                      <a:txBody>
                        <a:bodyPr/>
                        <a:lstStyle/>
                        <a:p>
                          <a:endParaRPr lang="en-US"/>
                        </a:p>
                      </a:txBody>
                      <a:tcPr anchor="ctr">
                        <a:blipFill>
                          <a:blip r:embed="rId2"/>
                          <a:stretch>
                            <a:fillRect l="-282" t="-1062295" r="-444225" b="-234426"/>
                          </a:stretch>
                        </a:blipFill>
                      </a:tcPr>
                    </a:tc>
                    <a:tc>
                      <a:txBody>
                        <a:bodyPr/>
                        <a:lstStyle/>
                        <a:p>
                          <a:pPr algn="ctr"/>
                          <a:r>
                            <a:rPr lang="en-US" sz="1200" dirty="0"/>
                            <a:t>Usually starts uniform, can be updated</a:t>
                          </a:r>
                        </a:p>
                      </a:txBody>
                      <a:tcPr anchor="ctr"/>
                    </a:tc>
                    <a:tc>
                      <a:txBody>
                        <a:bodyPr/>
                        <a:lstStyle/>
                        <a:p>
                          <a:endParaRPr lang="en-US"/>
                        </a:p>
                      </a:txBody>
                      <a:tcPr anchor="ctr">
                        <a:blipFill>
                          <a:blip r:embed="rId2"/>
                          <a:stretch>
                            <a:fillRect l="-86557" t="-1062295" r="-387" b="-234426"/>
                          </a:stretch>
                        </a:blipFill>
                      </a:tcPr>
                    </a:tc>
                    <a:extLst>
                      <a:ext uri="{0D108BD9-81ED-4DB2-BD59-A6C34878D82A}">
                        <a16:rowId xmlns:a16="http://schemas.microsoft.com/office/drawing/2014/main" val="3157352070"/>
                      </a:ext>
                    </a:extLst>
                  </a:tr>
                  <a:tr h="822960">
                    <a:tc>
                      <a:txBody>
                        <a:bodyPr/>
                        <a:lstStyle/>
                        <a:p>
                          <a:endParaRPr lang="en-US"/>
                        </a:p>
                      </a:txBody>
                      <a:tcPr anchor="ctr">
                        <a:blipFill>
                          <a:blip r:embed="rId2"/>
                          <a:stretch>
                            <a:fillRect l="-282" t="-525185" r="-444225" b="-5926"/>
                          </a:stretch>
                        </a:blipFill>
                      </a:tcPr>
                    </a:tc>
                    <a:tc>
                      <a:txBody>
                        <a:bodyPr/>
                        <a:lstStyle/>
                        <a:p>
                          <a:endParaRPr lang="en-US"/>
                        </a:p>
                      </a:txBody>
                      <a:tcPr anchor="ctr">
                        <a:blipFill>
                          <a:blip r:embed="rId2"/>
                          <a:stretch>
                            <a:fillRect l="-66048" t="-525185" r="-192579" b="-5926"/>
                          </a:stretch>
                        </a:blipFill>
                      </a:tcPr>
                    </a:tc>
                    <a:tc>
                      <a:txBody>
                        <a:bodyPr/>
                        <a:lstStyle/>
                        <a:p>
                          <a:r>
                            <a:rPr lang="en-US" sz="1200" dirty="0"/>
                            <a:t>Fixes experts to an approximate known policy (the last iteration’s) to decouple interdependencies across agents, making the optimization target tractable. These terms arise in the augmented entropy terms, promoting stochastic exploration across context and disincentivizing overlap in expert responsibilities.</a:t>
                          </a:r>
                        </a:p>
                      </a:txBody>
                      <a:tcPr anchor="ctr"/>
                    </a:tc>
                    <a:extLst>
                      <a:ext uri="{0D108BD9-81ED-4DB2-BD59-A6C34878D82A}">
                        <a16:rowId xmlns:a16="http://schemas.microsoft.com/office/drawing/2014/main" val="3469809072"/>
                      </a:ext>
                    </a:extLst>
                  </a:tr>
                </a:tbl>
              </a:graphicData>
            </a:graphic>
          </p:graphicFrame>
        </mc:Fallback>
      </mc:AlternateContent>
    </p:spTree>
    <p:extLst>
      <p:ext uri="{BB962C8B-B14F-4D97-AF65-F5344CB8AC3E}">
        <p14:creationId xmlns:p14="http://schemas.microsoft.com/office/powerpoint/2010/main" val="3840466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A5232AFA-7B11-1442-1D5E-0A9BE5CBB370}"/>
                  </a:ext>
                </a:extLst>
              </p:cNvPr>
              <p:cNvGraphicFramePr>
                <a:graphicFrameLocks noGrp="1"/>
              </p:cNvGraphicFramePr>
              <p:nvPr/>
            </p:nvGraphicFramePr>
            <p:xfrm>
              <a:off x="220864" y="860234"/>
              <a:ext cx="11750271" cy="5137531"/>
            </p:xfrm>
            <a:graphic>
              <a:graphicData uri="http://schemas.openxmlformats.org/drawingml/2006/table">
                <a:tbl>
                  <a:tblPr firstRow="1" bandRow="1">
                    <a:tableStyleId>{5C22544A-7EE6-4342-B048-85BDC9FD1C3A}</a:tableStyleId>
                  </a:tblPr>
                  <a:tblGrid>
                    <a:gridCol w="2165455">
                      <a:extLst>
                        <a:ext uri="{9D8B030D-6E8A-4147-A177-3AD203B41FA5}">
                          <a16:colId xmlns:a16="http://schemas.microsoft.com/office/drawing/2014/main" val="731326141"/>
                        </a:ext>
                      </a:extLst>
                    </a:gridCol>
                    <a:gridCol w="3282961">
                      <a:extLst>
                        <a:ext uri="{9D8B030D-6E8A-4147-A177-3AD203B41FA5}">
                          <a16:colId xmlns:a16="http://schemas.microsoft.com/office/drawing/2014/main" val="2677785980"/>
                        </a:ext>
                      </a:extLst>
                    </a:gridCol>
                    <a:gridCol w="6301855">
                      <a:extLst>
                        <a:ext uri="{9D8B030D-6E8A-4147-A177-3AD203B41FA5}">
                          <a16:colId xmlns:a16="http://schemas.microsoft.com/office/drawing/2014/main" val="1560087072"/>
                        </a:ext>
                      </a:extLst>
                    </a:gridCol>
                  </a:tblGrid>
                  <a:tr h="370840">
                    <a:tc>
                      <a:txBody>
                        <a:bodyPr/>
                        <a:lstStyle/>
                        <a:p>
                          <a:r>
                            <a:rPr lang="en-US" sz="1200" dirty="0"/>
                            <a:t>Distribution</a:t>
                          </a:r>
                        </a:p>
                      </a:txBody>
                      <a:tcPr anchor="ctr"/>
                    </a:tc>
                    <a:tc>
                      <a:txBody>
                        <a:bodyPr/>
                        <a:lstStyle/>
                        <a:p>
                          <a:r>
                            <a:rPr lang="en-US" sz="1200" dirty="0"/>
                            <a:t>Definition</a:t>
                          </a:r>
                        </a:p>
                      </a:txBody>
                      <a:tcPr anchor="ctr"/>
                    </a:tc>
                    <a:tc>
                      <a:txBody>
                        <a:bodyPr/>
                        <a:lstStyle/>
                        <a:p>
                          <a:r>
                            <a:rPr lang="en-US" sz="1200" dirty="0"/>
                            <a:t>Description</a:t>
                          </a:r>
                        </a:p>
                      </a:txBody>
                      <a:tcPr anchor="ctr"/>
                    </a:tc>
                    <a:extLst>
                      <a:ext uri="{0D108BD9-81ED-4DB2-BD59-A6C34878D82A}">
                        <a16:rowId xmlns:a16="http://schemas.microsoft.com/office/drawing/2014/main" val="1090065503"/>
                      </a:ext>
                    </a:extLst>
                  </a:tr>
                  <a:tr h="370840">
                    <a:tc>
                      <a:txBody>
                        <a:bodyPr/>
                        <a:lstStyle/>
                        <a:p>
                          <a:pP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𝑝</m:t>
                                </m:r>
                                <m:r>
                                  <a:rPr lang="en-US" sz="1200" i="1" dirty="0" smtClean="0">
                                    <a:latin typeface="Cambria Math" panose="02040503050406030204" pitchFamily="18" charset="0"/>
                                  </a:rPr>
                                  <m:t>(</m:t>
                                </m:r>
                                <m:r>
                                  <a:rPr lang="en-US" sz="1200" b="1" i="1" dirty="0" smtClean="0">
                                    <a:latin typeface="Cambria Math" panose="02040503050406030204" pitchFamily="18" charset="0"/>
                                  </a:rPr>
                                  <m:t>𝒄</m:t>
                                </m:r>
                                <m:r>
                                  <a:rPr lang="en-US" sz="1200" i="1" dirty="0" smtClean="0">
                                    <a:latin typeface="Cambria Math" panose="02040503050406030204" pitchFamily="18" charset="0"/>
                                  </a:rPr>
                                  <m:t>)</m:t>
                                </m:r>
                              </m:oMath>
                            </m:oMathPara>
                          </a14:m>
                          <a:endParaRPr lang="en-US" sz="1200" dirty="0"/>
                        </a:p>
                      </a:txBody>
                      <a:tcPr anchor="ctr"/>
                    </a:tc>
                    <a:tc>
                      <a:txBody>
                        <a:bodyPr/>
                        <a:lstStyle/>
                        <a:p>
                          <a:pPr algn="ctr"/>
                          <a:r>
                            <a:rPr lang="en-US" sz="1200" dirty="0"/>
                            <a:t>Usually unknowable</a:t>
                          </a:r>
                        </a:p>
                      </a:txBody>
                      <a:tcPr anchor="ctr"/>
                    </a:tc>
                    <a:tc>
                      <a:txBody>
                        <a:bodyPr/>
                        <a:lstStyle/>
                        <a:p>
                          <a:r>
                            <a:rPr lang="en-US" sz="1200" dirty="0"/>
                            <a:t>The environment’s full context space. Sampled for inputs to the model</a:t>
                          </a:r>
                        </a:p>
                      </a:txBody>
                      <a:tcPr anchor="ctr"/>
                    </a:tc>
                    <a:extLst>
                      <a:ext uri="{0D108BD9-81ED-4DB2-BD59-A6C34878D82A}">
                        <a16:rowId xmlns:a16="http://schemas.microsoft.com/office/drawing/2014/main" val="1713932331"/>
                      </a:ext>
                    </a:extLst>
                  </a:tr>
                  <a:tr h="370840">
                    <a:tc>
                      <a:txBody>
                        <a:bodyPr/>
                        <a:lstStyle/>
                        <a:p>
                          <a:pPr/>
                          <a14:m>
                            <m:oMathPara xmlns:m="http://schemas.openxmlformats.org/officeDocument/2006/math">
                              <m:oMathParaPr>
                                <m:jc m:val="centerGroup"/>
                              </m:oMathParaPr>
                              <m:oMath xmlns:m="http://schemas.openxmlformats.org/officeDocument/2006/math">
                                <m:r>
                                  <a:rPr lang="el-GR" sz="1200" b="0" i="1" u="none" strike="noStrike" kern="1200" baseline="0" dirty="0" smtClean="0">
                                    <a:solidFill>
                                      <a:schemeClr val="dk1"/>
                                    </a:solidFill>
                                    <a:latin typeface="Cambria Math" panose="02040503050406030204" pitchFamily="18" charset="0"/>
                                    <a:ea typeface="+mn-ea"/>
                                    <a:cs typeface="+mn-cs"/>
                                  </a:rPr>
                                  <m:t>𝜋</m:t>
                                </m:r>
                                <m:r>
                                  <a:rPr lang="el-GR" sz="1200" b="0" i="1" u="none" strike="noStrike" kern="1200" baseline="0" dirty="0" smtClean="0">
                                    <a:solidFill>
                                      <a:schemeClr val="dk1"/>
                                    </a:solidFill>
                                    <a:latin typeface="Cambria Math" panose="02040503050406030204" pitchFamily="18" charset="0"/>
                                    <a:ea typeface="+mn-ea"/>
                                    <a:cs typeface="+mn-cs"/>
                                  </a:rPr>
                                  <m:t>(</m:t>
                                </m:r>
                                <m:r>
                                  <a:rPr lang="el-GR" sz="1200" b="1" i="1" u="none" strike="noStrike" kern="1200" baseline="0" dirty="0" smtClean="0">
                                    <a:solidFill>
                                      <a:schemeClr val="dk1"/>
                                    </a:solidFill>
                                    <a:latin typeface="Cambria Math" panose="02040503050406030204" pitchFamily="18" charset="0"/>
                                    <a:ea typeface="+mn-ea"/>
                                    <a:cs typeface="+mn-cs"/>
                                  </a:rPr>
                                  <m:t>𝜽</m:t>
                                </m:r>
                                <m:r>
                                  <a:rPr lang="el-GR" sz="1200" b="0" i="1" u="none" strike="noStrike" kern="1200" baseline="0" dirty="0" smtClean="0">
                                    <a:solidFill>
                                      <a:schemeClr val="dk1"/>
                                    </a:solidFill>
                                    <a:latin typeface="Cambria Math" panose="02040503050406030204" pitchFamily="18" charset="0"/>
                                    <a:ea typeface="+mn-ea"/>
                                    <a:cs typeface="+mn-cs"/>
                                  </a:rPr>
                                  <m:t>|</m:t>
                                </m:r>
                                <m:r>
                                  <a:rPr lang="en-US" sz="1200" b="1" i="1" u="none" strike="noStrike" kern="1200" baseline="0" dirty="0" smtClean="0">
                                    <a:solidFill>
                                      <a:schemeClr val="dk1"/>
                                    </a:solidFill>
                                    <a:latin typeface="Cambria Math" panose="02040503050406030204" pitchFamily="18" charset="0"/>
                                    <a:ea typeface="+mn-ea"/>
                                    <a:cs typeface="+mn-cs"/>
                                  </a:rPr>
                                  <m:t>𝒄</m:t>
                                </m:r>
                                <m:r>
                                  <a:rPr lang="en-US" sz="1200" b="0" i="1" u="none" strike="noStrike" kern="1200" baseline="0" dirty="0" smtClean="0">
                                    <a:solidFill>
                                      <a:schemeClr val="dk1"/>
                                    </a:solidFill>
                                    <a:latin typeface="Cambria Math" panose="02040503050406030204" pitchFamily="18" charset="0"/>
                                    <a:ea typeface="+mn-ea"/>
                                    <a:cs typeface="+mn-cs"/>
                                  </a:rPr>
                                  <m:t>)</m:t>
                                </m:r>
                              </m:oMath>
                            </m:oMathPara>
                          </a14:m>
                          <a:endParaRPr 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supHide m:val="on"/>
                                    <m:ctrlPr>
                                      <a:rPr lang="en-US" sz="1200" i="1" smtClean="0">
                                        <a:latin typeface="Cambria Math" panose="02040503050406030204" pitchFamily="18" charset="0"/>
                                      </a:rPr>
                                    </m:ctrlPr>
                                  </m:naryPr>
                                  <m:sub>
                                    <m:r>
                                      <m:rPr>
                                        <m:brk m:alnAt="7"/>
                                      </m:rPr>
                                      <a:rPr lang="en-US" sz="1200" b="0" i="1" smtClean="0">
                                        <a:latin typeface="Cambria Math" panose="02040503050406030204" pitchFamily="18" charset="0"/>
                                      </a:rPr>
                                      <m:t>𝑜</m:t>
                                    </m:r>
                                  </m:sub>
                                  <m:sup/>
                                  <m:e>
                                    <m:f>
                                      <m:fPr>
                                        <m:ctrlPr>
                                          <a:rPr lang="en-US" sz="1200" i="1" smtClean="0">
                                            <a:latin typeface="Cambria Math" panose="02040503050406030204" pitchFamily="18" charset="0"/>
                                          </a:rPr>
                                        </m:ctrlPr>
                                      </m:fPr>
                                      <m:num>
                                        <m:r>
                                          <a:rPr lang="pt-BR" sz="1200" i="1" smtClean="0">
                                            <a:latin typeface="Cambria Math" panose="02040503050406030204" pitchFamily="18" charset="0"/>
                                          </a:rPr>
                                          <m:t>𝜋</m:t>
                                        </m:r>
                                        <m:r>
                                          <a:rPr lang="pt-BR" sz="1200" i="1" smtClean="0">
                                            <a:latin typeface="Cambria Math" panose="02040503050406030204" pitchFamily="18" charset="0"/>
                                          </a:rPr>
                                          <m:t>(</m:t>
                                        </m:r>
                                        <m:r>
                                          <a:rPr lang="pt-BR" sz="1200" b="1" i="1" smtClean="0">
                                            <a:latin typeface="Cambria Math" panose="02040503050406030204" pitchFamily="18" charset="0"/>
                                          </a:rPr>
                                          <m:t>𝒄</m:t>
                                        </m:r>
                                        <m:r>
                                          <a:rPr lang="pt-BR" sz="1200" i="1" smtClean="0">
                                            <a:latin typeface="Cambria Math" panose="02040503050406030204" pitchFamily="18" charset="0"/>
                                          </a:rPr>
                                          <m:t>|</m:t>
                                        </m:r>
                                        <m:r>
                                          <a:rPr lang="pt-BR" sz="1200" i="1" smtClean="0">
                                            <a:latin typeface="Cambria Math" panose="02040503050406030204" pitchFamily="18" charset="0"/>
                                          </a:rPr>
                                          <m:t>𝑜</m:t>
                                        </m:r>
                                        <m:r>
                                          <a:rPr lang="pt-BR" sz="1200" i="1" smtClean="0">
                                            <a:latin typeface="Cambria Math" panose="02040503050406030204" pitchFamily="18" charset="0"/>
                                          </a:rPr>
                                          <m:t>)</m:t>
                                        </m:r>
                                        <m:r>
                                          <a:rPr lang="pt-BR" sz="1200" i="1" smtClean="0">
                                            <a:latin typeface="Cambria Math" panose="02040503050406030204" pitchFamily="18" charset="0"/>
                                          </a:rPr>
                                          <m:t>𝜋</m:t>
                                        </m:r>
                                        <m:r>
                                          <a:rPr lang="pt-BR" sz="1200" i="1" smtClean="0">
                                            <a:latin typeface="Cambria Math" panose="02040503050406030204" pitchFamily="18" charset="0"/>
                                          </a:rPr>
                                          <m:t>(</m:t>
                                        </m:r>
                                        <m:r>
                                          <a:rPr lang="pt-BR" sz="1200" i="1" smtClean="0">
                                            <a:latin typeface="Cambria Math" panose="02040503050406030204" pitchFamily="18" charset="0"/>
                                          </a:rPr>
                                          <m:t>𝑜</m:t>
                                        </m:r>
                                        <m:r>
                                          <a:rPr lang="pt-BR" sz="1200" i="1" smtClean="0">
                                            <a:latin typeface="Cambria Math" panose="02040503050406030204" pitchFamily="18" charset="0"/>
                                          </a:rPr>
                                          <m:t>)</m:t>
                                        </m:r>
                                      </m:num>
                                      <m:den>
                                        <m:r>
                                          <a:rPr lang="el-GR" sz="1200" i="1" smtClean="0">
                                            <a:latin typeface="Cambria Math" panose="02040503050406030204" pitchFamily="18" charset="0"/>
                                          </a:rPr>
                                          <m:t>𝜋</m:t>
                                        </m:r>
                                        <m:r>
                                          <a:rPr lang="el-GR" sz="1200" i="1" smtClean="0">
                                            <a:latin typeface="Cambria Math" panose="02040503050406030204" pitchFamily="18" charset="0"/>
                                          </a:rPr>
                                          <m:t> (</m:t>
                                        </m:r>
                                        <m:r>
                                          <a:rPr lang="en-US" sz="1200" b="1" i="1" smtClean="0">
                                            <a:latin typeface="Cambria Math" panose="02040503050406030204" pitchFamily="18" charset="0"/>
                                          </a:rPr>
                                          <m:t>𝒄</m:t>
                                        </m:r>
                                        <m:r>
                                          <a:rPr lang="en-US" sz="1200" i="1" smtClean="0">
                                            <a:latin typeface="Cambria Math" panose="02040503050406030204" pitchFamily="18" charset="0"/>
                                          </a:rPr>
                                          <m:t>)</m:t>
                                        </m:r>
                                      </m:den>
                                    </m:f>
                                    <m:r>
                                      <a:rPr lang="el-GR" sz="1200" i="1" smtClean="0">
                                        <a:latin typeface="Cambria Math" panose="02040503050406030204" pitchFamily="18" charset="0"/>
                                      </a:rPr>
                                      <m:t>𝜋</m:t>
                                    </m:r>
                                    <m:r>
                                      <a:rPr lang="el-GR" sz="1200" i="1" smtClean="0">
                                        <a:latin typeface="Cambria Math" panose="02040503050406030204" pitchFamily="18" charset="0"/>
                                      </a:rPr>
                                      <m:t>(</m:t>
                                    </m:r>
                                    <m:r>
                                      <a:rPr lang="el-GR" sz="1200" b="1" i="1" smtClean="0">
                                        <a:latin typeface="Cambria Math" panose="02040503050406030204" pitchFamily="18" charset="0"/>
                                      </a:rPr>
                                      <m:t>𝜽</m:t>
                                    </m:r>
                                    <m:r>
                                      <a:rPr lang="el-GR" sz="1200" i="1" smtClean="0">
                                        <a:latin typeface="Cambria Math" panose="02040503050406030204" pitchFamily="18" charset="0"/>
                                      </a:rPr>
                                      <m:t>|</m:t>
                                    </m:r>
                                    <m:r>
                                      <a:rPr lang="en-US" sz="1200" b="1" i="1" smtClean="0">
                                        <a:latin typeface="Cambria Math" panose="02040503050406030204" pitchFamily="18" charset="0"/>
                                      </a:rPr>
                                      <m:t>𝒄</m:t>
                                    </m:r>
                                    <m:r>
                                      <a:rPr lang="en-US" sz="1200" i="1" smtClean="0">
                                        <a:latin typeface="Cambria Math" panose="02040503050406030204" pitchFamily="18" charset="0"/>
                                      </a:rPr>
                                      <m:t>, </m:t>
                                    </m:r>
                                    <m:r>
                                      <a:rPr lang="en-US" sz="1200" i="1" smtClean="0">
                                        <a:latin typeface="Cambria Math" panose="02040503050406030204" pitchFamily="18" charset="0"/>
                                      </a:rPr>
                                      <m:t>𝑜</m:t>
                                    </m:r>
                                    <m:r>
                                      <a:rPr lang="en-US" sz="1200" i="1" smtClean="0">
                                        <a:latin typeface="Cambria Math" panose="02040503050406030204" pitchFamily="18" charset="0"/>
                                      </a:rPr>
                                      <m:t>)</m:t>
                                    </m:r>
                                  </m:e>
                                </m:nary>
                              </m:oMath>
                            </m:oMathPara>
                          </a14:m>
                          <a:endParaRPr lang="en-US" sz="1200" dirty="0"/>
                        </a:p>
                      </a:txBody>
                      <a:tcPr anchor="ctr"/>
                    </a:tc>
                    <a:tc>
                      <a:txBody>
                        <a:bodyPr/>
                        <a:lstStyle/>
                        <a:p>
                          <a:r>
                            <a:rPr lang="en-US" sz="1200" dirty="0"/>
                            <a:t>The overall policy and the end goal of training. A weighted combination of each expert’s policy distribution (weighted by the gating probability) producing the best distribution of motion primitives for a given context.</a:t>
                          </a:r>
                        </a:p>
                      </a:txBody>
                      <a:tcPr anchor="ctr"/>
                    </a:tc>
                    <a:extLst>
                      <a:ext uri="{0D108BD9-81ED-4DB2-BD59-A6C34878D82A}">
                        <a16:rowId xmlns:a16="http://schemas.microsoft.com/office/drawing/2014/main" val="1436596075"/>
                      </a:ext>
                    </a:extLst>
                  </a:tr>
                  <a:tr h="370840">
                    <a:tc>
                      <a:txBody>
                        <a:bodyPr/>
                        <a:lstStyle/>
                        <a:p>
                          <a:pPr/>
                          <a14:m>
                            <m:oMathPara xmlns:m="http://schemas.openxmlformats.org/officeDocument/2006/math">
                              <m:oMathParaPr>
                                <m:jc m:val="centerGroup"/>
                              </m:oMathParaPr>
                              <m:oMath xmlns:m="http://schemas.openxmlformats.org/officeDocument/2006/math">
                                <m:r>
                                  <a:rPr lang="el-GR" sz="1200" b="0" i="1" u="none" strike="noStrike" kern="1200" baseline="0" dirty="0" smtClean="0">
                                    <a:solidFill>
                                      <a:schemeClr val="dk1"/>
                                    </a:solidFill>
                                    <a:latin typeface="Cambria Math" panose="02040503050406030204" pitchFamily="18" charset="0"/>
                                    <a:ea typeface="+mn-ea"/>
                                    <a:cs typeface="+mn-cs"/>
                                  </a:rPr>
                                  <m:t>𝜋</m:t>
                                </m:r>
                                <m:r>
                                  <a:rPr lang="el-GR" sz="1200" b="0" i="1" u="none" strike="noStrike" kern="1200" baseline="0" dirty="0" smtClean="0">
                                    <a:solidFill>
                                      <a:schemeClr val="dk1"/>
                                    </a:solidFill>
                                    <a:latin typeface="Cambria Math" panose="02040503050406030204" pitchFamily="18" charset="0"/>
                                    <a:ea typeface="+mn-ea"/>
                                    <a:cs typeface="+mn-cs"/>
                                  </a:rPr>
                                  <m:t>(</m:t>
                                </m:r>
                                <m:r>
                                  <a:rPr lang="en-US" sz="1200" b="0" i="1" u="none" strike="noStrike" kern="1200" baseline="0" dirty="0" err="1" smtClean="0">
                                    <a:solidFill>
                                      <a:schemeClr val="dk1"/>
                                    </a:solidFill>
                                    <a:latin typeface="Cambria Math" panose="02040503050406030204" pitchFamily="18" charset="0"/>
                                    <a:ea typeface="+mn-ea"/>
                                    <a:cs typeface="+mn-cs"/>
                                  </a:rPr>
                                  <m:t>𝑜</m:t>
                                </m:r>
                                <m:r>
                                  <a:rPr lang="en-US" sz="1200" b="0" i="1" u="none" strike="noStrike" kern="1200" baseline="0" dirty="0" err="1" smtClean="0">
                                    <a:solidFill>
                                      <a:schemeClr val="dk1"/>
                                    </a:solidFill>
                                    <a:latin typeface="Cambria Math" panose="02040503050406030204" pitchFamily="18" charset="0"/>
                                    <a:ea typeface="+mn-ea"/>
                                    <a:cs typeface="+mn-cs"/>
                                  </a:rPr>
                                  <m:t>|</m:t>
                                </m:r>
                                <m:r>
                                  <a:rPr lang="en-US" sz="1200" b="1" i="1" u="none" strike="noStrike" kern="1200" baseline="0" dirty="0" err="1" smtClean="0">
                                    <a:solidFill>
                                      <a:schemeClr val="dk1"/>
                                    </a:solidFill>
                                    <a:latin typeface="Cambria Math" panose="02040503050406030204" pitchFamily="18" charset="0"/>
                                    <a:ea typeface="+mn-ea"/>
                                    <a:cs typeface="+mn-cs"/>
                                  </a:rPr>
                                  <m:t>𝒄</m:t>
                                </m:r>
                                <m:r>
                                  <a:rPr lang="en-US" sz="1200" b="0" i="1" u="none" strike="noStrike" kern="1200" baseline="0" dirty="0" smtClean="0">
                                    <a:solidFill>
                                      <a:schemeClr val="dk1"/>
                                    </a:solidFill>
                                    <a:latin typeface="Cambria Math" panose="02040503050406030204" pitchFamily="18" charset="0"/>
                                    <a:ea typeface="+mn-ea"/>
                                    <a:cs typeface="+mn-cs"/>
                                  </a:rPr>
                                  <m:t>)</m:t>
                                </m:r>
                              </m:oMath>
                            </m:oMathPara>
                          </a14:m>
                          <a:endParaRPr 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pt-BR" sz="1200" i="1" smtClean="0">
                                        <a:latin typeface="Cambria Math" panose="02040503050406030204" pitchFamily="18" charset="0"/>
                                      </a:rPr>
                                      <m:t>𝜋</m:t>
                                    </m:r>
                                    <m:r>
                                      <a:rPr lang="pt-BR" sz="1200" i="1" smtClean="0">
                                        <a:latin typeface="Cambria Math" panose="02040503050406030204" pitchFamily="18" charset="0"/>
                                      </a:rPr>
                                      <m:t>(</m:t>
                                    </m:r>
                                    <m:r>
                                      <a:rPr lang="pt-BR" sz="1200" b="1" i="1" smtClean="0">
                                        <a:latin typeface="Cambria Math" panose="02040503050406030204" pitchFamily="18" charset="0"/>
                                      </a:rPr>
                                      <m:t>𝒄</m:t>
                                    </m:r>
                                    <m:r>
                                      <a:rPr lang="pt-BR" sz="1200" i="1" smtClean="0">
                                        <a:latin typeface="Cambria Math" panose="02040503050406030204" pitchFamily="18" charset="0"/>
                                      </a:rPr>
                                      <m:t>|</m:t>
                                    </m:r>
                                    <m:r>
                                      <a:rPr lang="pt-BR" sz="1200" i="1" smtClean="0">
                                        <a:latin typeface="Cambria Math" panose="02040503050406030204" pitchFamily="18" charset="0"/>
                                      </a:rPr>
                                      <m:t>𝑜</m:t>
                                    </m:r>
                                    <m:r>
                                      <a:rPr lang="pt-BR" sz="1200" i="1" smtClean="0">
                                        <a:latin typeface="Cambria Math" panose="02040503050406030204" pitchFamily="18" charset="0"/>
                                      </a:rPr>
                                      <m:t>)</m:t>
                                    </m:r>
                                    <m:r>
                                      <a:rPr lang="pt-BR" sz="1200" i="1" smtClean="0">
                                        <a:latin typeface="Cambria Math" panose="02040503050406030204" pitchFamily="18" charset="0"/>
                                      </a:rPr>
                                      <m:t>𝜋</m:t>
                                    </m:r>
                                    <m:r>
                                      <a:rPr lang="pt-BR" sz="1200" i="1" smtClean="0">
                                        <a:latin typeface="Cambria Math" panose="02040503050406030204" pitchFamily="18" charset="0"/>
                                      </a:rPr>
                                      <m:t>(</m:t>
                                    </m:r>
                                    <m:r>
                                      <a:rPr lang="pt-BR" sz="1200" i="1" smtClean="0">
                                        <a:latin typeface="Cambria Math" panose="02040503050406030204" pitchFamily="18" charset="0"/>
                                      </a:rPr>
                                      <m:t>𝑜</m:t>
                                    </m:r>
                                    <m:r>
                                      <a:rPr lang="pt-BR" sz="1200" i="1" smtClean="0">
                                        <a:latin typeface="Cambria Math" panose="02040503050406030204" pitchFamily="18" charset="0"/>
                                      </a:rPr>
                                      <m:t>)</m:t>
                                    </m:r>
                                  </m:num>
                                  <m:den>
                                    <m:r>
                                      <a:rPr lang="el-GR" sz="1200" i="1" smtClean="0">
                                        <a:latin typeface="Cambria Math" panose="02040503050406030204" pitchFamily="18" charset="0"/>
                                      </a:rPr>
                                      <m:t>𝜋</m:t>
                                    </m:r>
                                    <m:r>
                                      <a:rPr lang="el-GR" sz="1200" i="1" smtClean="0">
                                        <a:latin typeface="Cambria Math" panose="02040503050406030204" pitchFamily="18" charset="0"/>
                                      </a:rPr>
                                      <m:t> (</m:t>
                                    </m:r>
                                    <m:r>
                                      <a:rPr lang="en-US" sz="1200" b="1" i="1" smtClean="0">
                                        <a:latin typeface="Cambria Math" panose="02040503050406030204" pitchFamily="18" charset="0"/>
                                      </a:rPr>
                                      <m:t>𝒄</m:t>
                                    </m:r>
                                    <m:r>
                                      <a:rPr lang="en-US" sz="1200" i="1" smtClean="0">
                                        <a:latin typeface="Cambria Math" panose="02040503050406030204" pitchFamily="18" charset="0"/>
                                      </a:rPr>
                                      <m:t>)</m:t>
                                    </m:r>
                                  </m:den>
                                </m:f>
                              </m:oMath>
                            </m:oMathPara>
                          </a14:m>
                          <a:endParaRPr lang="en-US" sz="1200" dirty="0"/>
                        </a:p>
                      </a:txBody>
                      <a:tcPr anchor="ctr"/>
                    </a:tc>
                    <a:tc>
                      <a:txBody>
                        <a:bodyPr/>
                        <a:lstStyle/>
                        <a:p>
                          <a:r>
                            <a:rPr lang="en-US" sz="1200" dirty="0"/>
                            <a:t>The gating distribution. Given a context </a:t>
                          </a:r>
                          <a14:m>
                            <m:oMath xmlns:m="http://schemas.openxmlformats.org/officeDocument/2006/math">
                              <m:r>
                                <a:rPr lang="en-US" sz="1200" i="1" dirty="0" smtClean="0">
                                  <a:latin typeface="Cambria Math" panose="02040503050406030204" pitchFamily="18" charset="0"/>
                                </a:rPr>
                                <m:t>𝑐</m:t>
                              </m:r>
                            </m:oMath>
                          </a14:m>
                          <a:r>
                            <a:rPr lang="en-US" sz="1200" dirty="0"/>
                            <a:t>, outputs the probability of choosing expert </a:t>
                          </a:r>
                          <a14:m>
                            <m:oMath xmlns:m="http://schemas.openxmlformats.org/officeDocument/2006/math">
                              <m:r>
                                <a:rPr lang="en-US" sz="1200" i="1" dirty="0" smtClean="0">
                                  <a:latin typeface="Cambria Math" panose="02040503050406030204" pitchFamily="18" charset="0"/>
                                </a:rPr>
                                <m:t>𝑜</m:t>
                              </m:r>
                            </m:oMath>
                          </a14:m>
                          <a:r>
                            <a:rPr lang="en-US" sz="1200" dirty="0"/>
                            <a:t>.</a:t>
                          </a:r>
                        </a:p>
                      </a:txBody>
                      <a:tcPr anchor="ctr"/>
                    </a:tc>
                    <a:extLst>
                      <a:ext uri="{0D108BD9-81ED-4DB2-BD59-A6C34878D82A}">
                        <a16:rowId xmlns:a16="http://schemas.microsoft.com/office/drawing/2014/main" val="2065550484"/>
                      </a:ext>
                    </a:extLst>
                  </a:tr>
                  <a:tr h="370840">
                    <a:tc>
                      <a:txBody>
                        <a:bodyPr/>
                        <a:lstStyle/>
                        <a:p>
                          <a:pPr/>
                          <a14:m>
                            <m:oMathPara xmlns:m="http://schemas.openxmlformats.org/officeDocument/2006/math">
                              <m:oMathParaPr>
                                <m:jc m:val="centerGroup"/>
                              </m:oMathParaPr>
                              <m:oMath xmlns:m="http://schemas.openxmlformats.org/officeDocument/2006/math">
                                <m:r>
                                  <a:rPr lang="el-GR" sz="1200" b="0" i="1" u="none" strike="noStrike" kern="1200" baseline="0" dirty="0" smtClean="0">
                                    <a:solidFill>
                                      <a:schemeClr val="dk1"/>
                                    </a:solidFill>
                                    <a:latin typeface="Cambria Math" panose="02040503050406030204" pitchFamily="18" charset="0"/>
                                    <a:ea typeface="+mn-ea"/>
                                    <a:cs typeface="+mn-cs"/>
                                  </a:rPr>
                                  <m:t>𝜋</m:t>
                                </m:r>
                                <m:r>
                                  <a:rPr lang="el-GR" sz="1200" b="0" i="1" u="none" strike="noStrike" kern="1200" baseline="0" dirty="0" smtClean="0">
                                    <a:solidFill>
                                      <a:schemeClr val="dk1"/>
                                    </a:solidFill>
                                    <a:latin typeface="Cambria Math" panose="02040503050406030204" pitchFamily="18" charset="0"/>
                                    <a:ea typeface="+mn-ea"/>
                                    <a:cs typeface="+mn-cs"/>
                                  </a:rPr>
                                  <m:t>(</m:t>
                                </m:r>
                                <m:r>
                                  <a:rPr lang="el-GR" sz="1200" b="1" i="1" u="none" strike="noStrike" kern="1200" baseline="0" dirty="0" smtClean="0">
                                    <a:solidFill>
                                      <a:schemeClr val="dk1"/>
                                    </a:solidFill>
                                    <a:latin typeface="Cambria Math" panose="02040503050406030204" pitchFamily="18" charset="0"/>
                                    <a:ea typeface="+mn-ea"/>
                                    <a:cs typeface="+mn-cs"/>
                                  </a:rPr>
                                  <m:t>𝜽</m:t>
                                </m:r>
                                <m:r>
                                  <a:rPr lang="el-GR" sz="1200" b="0" i="1" u="none" strike="noStrike" kern="1200" baseline="0" dirty="0" smtClean="0">
                                    <a:solidFill>
                                      <a:schemeClr val="dk1"/>
                                    </a:solidFill>
                                    <a:latin typeface="Cambria Math" panose="02040503050406030204" pitchFamily="18" charset="0"/>
                                    <a:ea typeface="+mn-ea"/>
                                    <a:cs typeface="+mn-cs"/>
                                  </a:rPr>
                                  <m:t>|</m:t>
                                </m:r>
                                <m:r>
                                  <a:rPr lang="en-US" sz="1200" b="1" i="1" u="none" strike="noStrike" kern="1200" baseline="0" dirty="0" smtClean="0">
                                    <a:solidFill>
                                      <a:schemeClr val="dk1"/>
                                    </a:solidFill>
                                    <a:latin typeface="Cambria Math" panose="02040503050406030204" pitchFamily="18" charset="0"/>
                                    <a:ea typeface="+mn-ea"/>
                                    <a:cs typeface="+mn-cs"/>
                                  </a:rPr>
                                  <m:t>𝒄</m:t>
                                </m:r>
                                <m:r>
                                  <a:rPr lang="en-US" sz="1200" b="0" i="1" u="none" strike="noStrike" kern="1200" baseline="0" dirty="0" smtClean="0">
                                    <a:solidFill>
                                      <a:schemeClr val="dk1"/>
                                    </a:solidFill>
                                    <a:latin typeface="Cambria Math" panose="02040503050406030204" pitchFamily="18" charset="0"/>
                                    <a:ea typeface="+mn-ea"/>
                                    <a:cs typeface="+mn-cs"/>
                                  </a:rPr>
                                  <m:t>, </m:t>
                                </m:r>
                                <m:r>
                                  <a:rPr lang="en-US" sz="1200" b="0" i="1" u="none" strike="noStrike" kern="1200" baseline="0" dirty="0" smtClean="0">
                                    <a:solidFill>
                                      <a:schemeClr val="dk1"/>
                                    </a:solidFill>
                                    <a:latin typeface="Cambria Math" panose="02040503050406030204" pitchFamily="18" charset="0"/>
                                    <a:ea typeface="+mn-ea"/>
                                    <a:cs typeface="+mn-cs"/>
                                  </a:rPr>
                                  <m:t>𝑜</m:t>
                                </m:r>
                                <m:r>
                                  <a:rPr lang="en-US" sz="1200" b="0" i="1" u="none" strike="noStrike" kern="1200" baseline="0" dirty="0" smtClean="0">
                                    <a:solidFill>
                                      <a:schemeClr val="dk1"/>
                                    </a:solidFill>
                                    <a:latin typeface="Cambria Math" panose="02040503050406030204" pitchFamily="18" charset="0"/>
                                    <a:ea typeface="+mn-ea"/>
                                    <a:cs typeface="+mn-cs"/>
                                  </a:rPr>
                                  <m:t>)</m:t>
                                </m:r>
                              </m:oMath>
                            </m:oMathPara>
                          </a14:m>
                          <a:endParaRPr lang="en-US" sz="1200" dirty="0"/>
                        </a:p>
                      </a:txBody>
                      <a:tcPr anchor="ctr"/>
                    </a:tc>
                    <a:tc>
                      <a:txBody>
                        <a:bodyPr/>
                        <a:lstStyle/>
                        <a:p>
                          <a:pPr algn="ctr"/>
                          <a:r>
                            <a:rPr lang="en-US" sz="1200" dirty="0"/>
                            <a:t>Per-expert learned network</a:t>
                          </a:r>
                        </a:p>
                      </a:txBody>
                      <a:tcPr anchor="ctr"/>
                    </a:tc>
                    <a:tc>
                      <a:txBody>
                        <a:bodyPr/>
                        <a:lstStyle/>
                        <a:p>
                          <a:r>
                            <a:rPr lang="en-US" sz="1200" dirty="0"/>
                            <a:t>Each expert's policy. Conditioned on context </a:t>
                          </a:r>
                          <a14:m>
                            <m:oMath xmlns:m="http://schemas.openxmlformats.org/officeDocument/2006/math">
                              <m:r>
                                <a:rPr lang="en-US" sz="1200" i="1" dirty="0" smtClean="0">
                                  <a:latin typeface="Cambria Math" panose="02040503050406030204" pitchFamily="18" charset="0"/>
                                </a:rPr>
                                <m:t>𝑐</m:t>
                              </m:r>
                            </m:oMath>
                          </a14:m>
                          <a:r>
                            <a:rPr lang="en-US" sz="1200" dirty="0"/>
                            <a:t>, expert </a:t>
                          </a:r>
                          <a14:m>
                            <m:oMath xmlns:m="http://schemas.openxmlformats.org/officeDocument/2006/math">
                              <m:r>
                                <a:rPr lang="en-US" sz="1200" i="1" dirty="0" smtClean="0">
                                  <a:latin typeface="Cambria Math" panose="02040503050406030204" pitchFamily="18" charset="0"/>
                                </a:rPr>
                                <m:t>𝑜</m:t>
                              </m:r>
                            </m:oMath>
                          </a14:m>
                          <a:r>
                            <a:rPr lang="en-US" sz="1200" dirty="0"/>
                            <a:t> outputs a Gaussian distribution of motion primitives.</a:t>
                          </a:r>
                        </a:p>
                      </a:txBody>
                      <a:tcPr anchor="ctr"/>
                    </a:tc>
                    <a:extLst>
                      <a:ext uri="{0D108BD9-81ED-4DB2-BD59-A6C34878D82A}">
                        <a16:rowId xmlns:a16="http://schemas.microsoft.com/office/drawing/2014/main" val="2162466522"/>
                      </a:ext>
                    </a:extLst>
                  </a:tr>
                  <a:tr h="370840">
                    <a:tc>
                      <a:txBody>
                        <a:bodyPr/>
                        <a:lstStyle/>
                        <a:p>
                          <a:pPr/>
                          <a14:m>
                            <m:oMathPara xmlns:m="http://schemas.openxmlformats.org/officeDocument/2006/math">
                              <m:oMathParaPr>
                                <m:jc m:val="centerGroup"/>
                              </m:oMathParaPr>
                              <m:oMath xmlns:m="http://schemas.openxmlformats.org/officeDocument/2006/math">
                                <m:r>
                                  <a:rPr lang="el-GR" sz="1200" b="0" i="1" u="none" strike="noStrike" kern="1200" baseline="0" dirty="0" smtClean="0">
                                    <a:solidFill>
                                      <a:schemeClr val="dk1"/>
                                    </a:solidFill>
                                    <a:latin typeface="Cambria Math" panose="02040503050406030204" pitchFamily="18" charset="0"/>
                                    <a:ea typeface="+mn-ea"/>
                                    <a:cs typeface="+mn-cs"/>
                                  </a:rPr>
                                  <m:t>𝜋</m:t>
                                </m:r>
                                <m:r>
                                  <a:rPr lang="el-GR" sz="1200" b="0" i="1" u="none" strike="noStrike" kern="1200" baseline="0" dirty="0" smtClean="0">
                                    <a:solidFill>
                                      <a:schemeClr val="dk1"/>
                                    </a:solidFill>
                                    <a:latin typeface="Cambria Math" panose="02040503050406030204" pitchFamily="18" charset="0"/>
                                    <a:ea typeface="+mn-ea"/>
                                    <a:cs typeface="+mn-cs"/>
                                  </a:rPr>
                                  <m:t>(</m:t>
                                </m:r>
                                <m:r>
                                  <a:rPr lang="en-US" sz="1200" b="1" i="1" u="none" strike="noStrike" kern="1200" baseline="0" dirty="0" err="1" smtClean="0">
                                    <a:solidFill>
                                      <a:schemeClr val="dk1"/>
                                    </a:solidFill>
                                    <a:latin typeface="Cambria Math" panose="02040503050406030204" pitchFamily="18" charset="0"/>
                                    <a:ea typeface="+mn-ea"/>
                                    <a:cs typeface="+mn-cs"/>
                                  </a:rPr>
                                  <m:t>𝒄</m:t>
                                </m:r>
                                <m:r>
                                  <a:rPr lang="en-US" sz="1200" b="0" i="1" u="none" strike="noStrike" kern="1200" baseline="0" dirty="0" err="1" smtClean="0">
                                    <a:solidFill>
                                      <a:schemeClr val="dk1"/>
                                    </a:solidFill>
                                    <a:latin typeface="Cambria Math" panose="02040503050406030204" pitchFamily="18" charset="0"/>
                                    <a:ea typeface="+mn-ea"/>
                                    <a:cs typeface="+mn-cs"/>
                                  </a:rPr>
                                  <m:t>|</m:t>
                                </m:r>
                                <m:r>
                                  <a:rPr lang="en-US" sz="1200" b="0" i="1" u="none" strike="noStrike" kern="1200" baseline="0" dirty="0" err="1" smtClean="0">
                                    <a:solidFill>
                                      <a:schemeClr val="dk1"/>
                                    </a:solidFill>
                                    <a:latin typeface="Cambria Math" panose="02040503050406030204" pitchFamily="18" charset="0"/>
                                    <a:ea typeface="+mn-ea"/>
                                    <a:cs typeface="+mn-cs"/>
                                  </a:rPr>
                                  <m:t>𝑜</m:t>
                                </m:r>
                                <m:r>
                                  <a:rPr lang="en-US" sz="1200" b="0" i="1" u="none" strike="noStrike" kern="1200" baseline="0" dirty="0" smtClean="0">
                                    <a:solidFill>
                                      <a:schemeClr val="dk1"/>
                                    </a:solidFill>
                                    <a:latin typeface="Cambria Math" panose="02040503050406030204" pitchFamily="18" charset="0"/>
                                    <a:ea typeface="+mn-ea"/>
                                    <a:cs typeface="+mn-cs"/>
                                  </a:rPr>
                                  <m:t>)</m:t>
                                </m:r>
                              </m:oMath>
                            </m:oMathPara>
                          </a14:m>
                          <a:endParaRPr 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rPr>
                                    </m:ctrlPr>
                                  </m:fPr>
                                  <m:num>
                                    <m:r>
                                      <a:rPr lang="en-US" sz="1200" i="1" smtClean="0">
                                        <a:latin typeface="Cambria Math" panose="02040503050406030204" pitchFamily="18" charset="0"/>
                                      </a:rPr>
                                      <m:t>𝑒𝑥𝑝</m:t>
                                    </m:r>
                                    <m:r>
                                      <a:rPr lang="en-US" sz="1200" i="1" smtClean="0">
                                        <a:latin typeface="Cambria Math" panose="02040503050406030204" pitchFamily="18" charset="0"/>
                                      </a:rPr>
                                      <m:t>(</m:t>
                                    </m:r>
                                    <m:sSub>
                                      <m:sSubPr>
                                        <m:ctrlPr>
                                          <a:rPr lang="pt-BR" sz="1200" i="1" dirty="0" smtClean="0">
                                            <a:latin typeface="Cambria Math" panose="02040503050406030204" pitchFamily="18" charset="0"/>
                                          </a:rPr>
                                        </m:ctrlPr>
                                      </m:sSubPr>
                                      <m:e>
                                        <m:r>
                                          <a:rPr lang="pt-BR" sz="1200" i="1" dirty="0" smtClean="0">
                                            <a:latin typeface="Cambria Math" panose="02040503050406030204" pitchFamily="18" charset="0"/>
                                          </a:rPr>
                                          <m:t>𝜙</m:t>
                                        </m:r>
                                      </m:e>
                                      <m:sub>
                                        <m:r>
                                          <a:rPr lang="en-US" sz="1200" b="0" i="1" dirty="0" smtClean="0">
                                            <a:latin typeface="Cambria Math" panose="02040503050406030204" pitchFamily="18" charset="0"/>
                                          </a:rPr>
                                          <m:t>𝑜</m:t>
                                        </m:r>
                                      </m:sub>
                                    </m:sSub>
                                    <m:r>
                                      <a:rPr lang="en-US" sz="1200" i="1" smtClean="0">
                                        <a:latin typeface="Cambria Math" panose="02040503050406030204" pitchFamily="18" charset="0"/>
                                      </a:rPr>
                                      <m:t>(</m:t>
                                    </m:r>
                                    <m:r>
                                      <a:rPr lang="en-US" sz="1200" b="1" i="1" smtClean="0">
                                        <a:latin typeface="Cambria Math" panose="02040503050406030204" pitchFamily="18" charset="0"/>
                                      </a:rPr>
                                      <m:t>𝒄</m:t>
                                    </m:r>
                                    <m:r>
                                      <a:rPr lang="en-US" sz="1200" i="1" smtClean="0">
                                        <a:latin typeface="Cambria Math" panose="02040503050406030204" pitchFamily="18" charset="0"/>
                                      </a:rPr>
                                      <m:t>))</m:t>
                                    </m:r>
                                  </m:num>
                                  <m:den>
                                    <m:r>
                                      <a:rPr lang="en-US" sz="1200" b="0" i="1" smtClean="0">
                                        <a:latin typeface="Cambria Math" panose="02040503050406030204" pitchFamily="18" charset="0"/>
                                      </a:rPr>
                                      <m:t>𝑍</m:t>
                                    </m:r>
                                  </m:den>
                                </m:f>
                              </m:oMath>
                            </m:oMathPara>
                          </a14:m>
                          <a:endParaRPr lang="en-US"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Per-expert context distribution which shapes the expert’s curriculum during training and characterizes the expert's effective context space during inference.. </a:t>
                          </a:r>
                          <a14:m>
                            <m:oMath xmlns:m="http://schemas.openxmlformats.org/officeDocument/2006/math">
                              <m:r>
                                <a:rPr lang="en-US" sz="1200" i="1" dirty="0" smtClean="0">
                                  <a:latin typeface="Cambria Math" panose="02040503050406030204" pitchFamily="18" charset="0"/>
                                </a:rPr>
                                <m:t>𝑍</m:t>
                              </m:r>
                            </m:oMath>
                          </a14:m>
                          <a:r>
                            <a:rPr lang="en-US" sz="1200" dirty="0"/>
                            <a:t> is approximated via environment sampling with resets.</a:t>
                          </a:r>
                        </a:p>
                      </a:txBody>
                      <a:tcPr anchor="ctr"/>
                    </a:tc>
                    <a:extLst>
                      <a:ext uri="{0D108BD9-81ED-4DB2-BD59-A6C34878D82A}">
                        <a16:rowId xmlns:a16="http://schemas.microsoft.com/office/drawing/2014/main" val="48357840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pt-BR" sz="1200" i="1" dirty="0" smtClean="0">
                                        <a:latin typeface="Cambria Math" panose="02040503050406030204" pitchFamily="18" charset="0"/>
                                      </a:rPr>
                                    </m:ctrlPr>
                                  </m:sSubPr>
                                  <m:e>
                                    <m:r>
                                      <a:rPr lang="pt-BR" sz="1200" i="1" dirty="0" smtClean="0">
                                        <a:latin typeface="Cambria Math" panose="02040503050406030204" pitchFamily="18" charset="0"/>
                                      </a:rPr>
                                      <m:t>𝜙</m:t>
                                    </m:r>
                                  </m:e>
                                  <m:sub>
                                    <m:r>
                                      <a:rPr lang="en-US" sz="1200" b="0" i="1" dirty="0" smtClean="0">
                                        <a:latin typeface="Cambria Math" panose="02040503050406030204" pitchFamily="18" charset="0"/>
                                      </a:rPr>
                                      <m:t>𝑜</m:t>
                                    </m:r>
                                  </m:sub>
                                </m:sSub>
                                <m:r>
                                  <a:rPr lang="pt-BR" sz="1200" i="1" dirty="0" smtClean="0">
                                    <a:latin typeface="Cambria Math" panose="02040503050406030204" pitchFamily="18" charset="0"/>
                                  </a:rPr>
                                  <m:t>​(</m:t>
                                </m:r>
                                <m:r>
                                  <a:rPr lang="pt-BR" sz="1200" b="1" i="1" dirty="0" smtClean="0">
                                    <a:latin typeface="Cambria Math" panose="02040503050406030204" pitchFamily="18" charset="0"/>
                                  </a:rPr>
                                  <m:t>𝒄</m:t>
                                </m:r>
                                <m:r>
                                  <a:rPr lang="pt-BR" sz="1200" i="1" dirty="0" smtClean="0">
                                    <a:latin typeface="Cambria Math" panose="02040503050406030204" pitchFamily="18" charset="0"/>
                                  </a:rPr>
                                  <m:t>)</m:t>
                                </m:r>
                              </m:oMath>
                            </m:oMathPara>
                          </a14:m>
                          <a:endParaRPr lang="en-US" sz="1200" dirty="0"/>
                        </a:p>
                      </a:txBody>
                      <a:tcPr anchor="ctr"/>
                    </a:tc>
                    <a:tc>
                      <a:txBody>
                        <a:bodyPr/>
                        <a:lstStyle/>
                        <a:p>
                          <a:pPr algn="ctr"/>
                          <a:r>
                            <a:rPr lang="en-US" sz="1200" dirty="0"/>
                            <a:t>Per-expert learned network</a:t>
                          </a:r>
                        </a:p>
                      </a:txBody>
                      <a:tcPr anchor="ctr"/>
                    </a:tc>
                    <a:tc>
                      <a:txBody>
                        <a:bodyPr/>
                        <a:lstStyle/>
                        <a:p>
                          <a:r>
                            <a:rPr lang="en-US" sz="1200" dirty="0"/>
                            <a:t>Scores a context’s fit to an expert’s expertise by assigning a per-expert “energy” for a given context.</a:t>
                          </a:r>
                        </a:p>
                      </a:txBody>
                      <a:tcPr anchor="ctr"/>
                    </a:tc>
                    <a:extLst>
                      <a:ext uri="{0D108BD9-81ED-4DB2-BD59-A6C34878D82A}">
                        <a16:rowId xmlns:a16="http://schemas.microsoft.com/office/drawing/2014/main" val="330634073"/>
                      </a:ext>
                    </a:extLst>
                  </a:tr>
                  <a:tr h="370840">
                    <a:tc>
                      <a:txBody>
                        <a:bodyPr/>
                        <a:lstStyle/>
                        <a:p>
                          <a:pPr/>
                          <a14:m>
                            <m:oMathPara xmlns:m="http://schemas.openxmlformats.org/officeDocument/2006/math">
                              <m:oMathParaPr>
                                <m:jc m:val="centerGroup"/>
                              </m:oMathParaPr>
                              <m:oMath xmlns:m="http://schemas.openxmlformats.org/officeDocument/2006/math">
                                <m:r>
                                  <a:rPr lang="el-GR" sz="1200" b="0" i="1" u="none" strike="noStrike" kern="1200" baseline="0" dirty="0" smtClean="0">
                                    <a:solidFill>
                                      <a:schemeClr val="dk1"/>
                                    </a:solidFill>
                                    <a:latin typeface="Cambria Math" panose="02040503050406030204" pitchFamily="18" charset="0"/>
                                    <a:ea typeface="+mn-ea"/>
                                    <a:cs typeface="+mn-cs"/>
                                  </a:rPr>
                                  <m:t>𝜋</m:t>
                                </m:r>
                                <m:r>
                                  <a:rPr lang="el-GR" sz="1200" b="0" i="1" u="none" strike="noStrike" kern="1200" baseline="0" dirty="0" smtClean="0">
                                    <a:solidFill>
                                      <a:schemeClr val="dk1"/>
                                    </a:solidFill>
                                    <a:latin typeface="Cambria Math" panose="02040503050406030204" pitchFamily="18" charset="0"/>
                                    <a:ea typeface="+mn-ea"/>
                                    <a:cs typeface="+mn-cs"/>
                                  </a:rPr>
                                  <m:t> (</m:t>
                                </m:r>
                                <m:r>
                                  <a:rPr lang="en-US" sz="1200" b="1" i="1" u="none" strike="noStrike" kern="1200" baseline="0" dirty="0" smtClean="0">
                                    <a:solidFill>
                                      <a:schemeClr val="dk1"/>
                                    </a:solidFill>
                                    <a:latin typeface="Cambria Math" panose="02040503050406030204" pitchFamily="18" charset="0"/>
                                    <a:ea typeface="+mn-ea"/>
                                    <a:cs typeface="+mn-cs"/>
                                  </a:rPr>
                                  <m:t>𝒄</m:t>
                                </m:r>
                                <m:r>
                                  <a:rPr lang="en-US" sz="1200" b="0" i="1" u="none" strike="noStrike" kern="1200" baseline="0" dirty="0" smtClean="0">
                                    <a:solidFill>
                                      <a:schemeClr val="dk1"/>
                                    </a:solidFill>
                                    <a:latin typeface="Cambria Math" panose="02040503050406030204" pitchFamily="18" charset="0"/>
                                    <a:ea typeface="+mn-ea"/>
                                    <a:cs typeface="+mn-cs"/>
                                  </a:rPr>
                                  <m:t>)</m:t>
                                </m:r>
                              </m:oMath>
                            </m:oMathPara>
                          </a14:m>
                          <a:endParaRPr 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nary>
                                  <m:naryPr>
                                    <m:chr m:val="∑"/>
                                    <m:supHide m:val="on"/>
                                    <m:ctrlPr>
                                      <a:rPr lang="pt-BR" sz="1200" i="1" dirty="0" smtClean="0">
                                        <a:latin typeface="Cambria Math" panose="02040503050406030204" pitchFamily="18" charset="0"/>
                                      </a:rPr>
                                    </m:ctrlPr>
                                  </m:naryPr>
                                  <m:sub>
                                    <m:r>
                                      <m:rPr>
                                        <m:brk m:alnAt="7"/>
                                      </m:rPr>
                                      <a:rPr lang="en-US" sz="1200" b="0" i="1" dirty="0" smtClean="0">
                                        <a:latin typeface="Cambria Math" panose="02040503050406030204" pitchFamily="18" charset="0"/>
                                      </a:rPr>
                                      <m:t>𝑜</m:t>
                                    </m:r>
                                  </m:sub>
                                  <m:sup/>
                                  <m:e>
                                    <m:r>
                                      <a:rPr lang="pt-BR" sz="1200" i="1" dirty="0" smtClean="0">
                                        <a:latin typeface="Cambria Math" panose="02040503050406030204" pitchFamily="18" charset="0"/>
                                      </a:rPr>
                                      <m:t>𝜋</m:t>
                                    </m:r>
                                    <m:r>
                                      <a:rPr lang="pt-BR" sz="1200" i="1" dirty="0" smtClean="0">
                                        <a:latin typeface="Cambria Math" panose="02040503050406030204" pitchFamily="18" charset="0"/>
                                      </a:rPr>
                                      <m:t>(</m:t>
                                    </m:r>
                                    <m:r>
                                      <a:rPr lang="pt-BR" sz="1200" b="1" i="1" dirty="0" smtClean="0">
                                        <a:latin typeface="Cambria Math" panose="02040503050406030204" pitchFamily="18" charset="0"/>
                                      </a:rPr>
                                      <m:t>𝒄</m:t>
                                    </m:r>
                                    <m:r>
                                      <a:rPr lang="pt-BR" sz="1200" i="1" dirty="0" smtClean="0">
                                        <a:latin typeface="Cambria Math" panose="02040503050406030204" pitchFamily="18" charset="0"/>
                                      </a:rPr>
                                      <m:t>∣</m:t>
                                    </m:r>
                                    <m:r>
                                      <a:rPr lang="pt-BR" sz="1200" i="1" dirty="0" smtClean="0">
                                        <a:latin typeface="Cambria Math" panose="02040503050406030204" pitchFamily="18" charset="0"/>
                                      </a:rPr>
                                      <m:t>𝑜</m:t>
                                    </m:r>
                                    <m:r>
                                      <a:rPr lang="pt-BR" sz="1200" i="1" dirty="0" smtClean="0">
                                        <a:latin typeface="Cambria Math" panose="02040503050406030204" pitchFamily="18" charset="0"/>
                                      </a:rPr>
                                      <m:t>)</m:t>
                                    </m:r>
                                    <m:r>
                                      <a:rPr lang="pt-BR" sz="1200" i="1" dirty="0" smtClean="0">
                                        <a:latin typeface="Cambria Math" panose="02040503050406030204" pitchFamily="18" charset="0"/>
                                      </a:rPr>
                                      <m:t>𝜋</m:t>
                                    </m:r>
                                    <m:r>
                                      <a:rPr lang="pt-BR" sz="1200" i="1" dirty="0" smtClean="0">
                                        <a:latin typeface="Cambria Math" panose="02040503050406030204" pitchFamily="18" charset="0"/>
                                      </a:rPr>
                                      <m:t>(</m:t>
                                    </m:r>
                                    <m:r>
                                      <a:rPr lang="pt-BR" sz="1200" i="1" dirty="0" smtClean="0">
                                        <a:latin typeface="Cambria Math" panose="02040503050406030204" pitchFamily="18" charset="0"/>
                                      </a:rPr>
                                      <m:t>𝑜</m:t>
                                    </m:r>
                                    <m:r>
                                      <a:rPr lang="pt-BR" sz="1200" i="1" dirty="0" smtClean="0">
                                        <a:latin typeface="Cambria Math" panose="02040503050406030204" pitchFamily="18" charset="0"/>
                                      </a:rPr>
                                      <m:t>)</m:t>
                                    </m:r>
                                  </m:e>
                                </m:nary>
                              </m:oMath>
                            </m:oMathPara>
                          </a14:m>
                          <a:endParaRPr lang="en-US"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learned context space</a:t>
                          </a:r>
                          <a:r>
                            <a:rPr lang="en-US" sz="1200" baseline="0" dirty="0"/>
                            <a:t> approximating </a:t>
                          </a:r>
                          <a14:m>
                            <m:oMath xmlns:m="http://schemas.openxmlformats.org/officeDocument/2006/math">
                              <m:r>
                                <a:rPr lang="en-US" sz="1200" i="1" dirty="0" smtClean="0">
                                  <a:latin typeface="Cambria Math" panose="02040503050406030204" pitchFamily="18" charset="0"/>
                                </a:rPr>
                                <m:t>𝑝</m:t>
                              </m:r>
                              <m:d>
                                <m:dPr>
                                  <m:ctrlPr>
                                    <a:rPr lang="en-US" sz="1200" i="1" dirty="0" smtClean="0">
                                      <a:latin typeface="Cambria Math" panose="02040503050406030204" pitchFamily="18" charset="0"/>
                                    </a:rPr>
                                  </m:ctrlPr>
                                </m:dPr>
                                <m:e>
                                  <m:r>
                                    <a:rPr lang="en-US" sz="1200" i="1" dirty="0" smtClean="0">
                                      <a:latin typeface="Cambria Math" panose="02040503050406030204" pitchFamily="18" charset="0"/>
                                    </a:rPr>
                                    <m:t>𝑐</m:t>
                                  </m:r>
                                </m:e>
                              </m:d>
                            </m:oMath>
                          </a14:m>
                          <a:r>
                            <a:rPr lang="en-US" sz="1200" dirty="0"/>
                            <a:t>. This</a:t>
                          </a:r>
                          <a:r>
                            <a:rPr lang="en-US" sz="1200" baseline="0" dirty="0"/>
                            <a:t> distribution d</a:t>
                          </a:r>
                          <a:r>
                            <a:rPr lang="en-US" sz="1200" dirty="0"/>
                            <a:t>oes not need explicit modeling due to dependence on </a:t>
                          </a:r>
                          <a14:m>
                            <m:oMath xmlns:m="http://schemas.openxmlformats.org/officeDocument/2006/math">
                              <m:r>
                                <a:rPr lang="pt-BR" sz="1200" i="1" dirty="0" smtClean="0">
                                  <a:latin typeface="Cambria Math" panose="02040503050406030204" pitchFamily="18" charset="0"/>
                                </a:rPr>
                                <m:t>𝜋</m:t>
                              </m:r>
                              <m:r>
                                <a:rPr lang="pt-BR" sz="1200" i="1" dirty="0" smtClean="0">
                                  <a:latin typeface="Cambria Math" panose="02040503050406030204" pitchFamily="18" charset="0"/>
                                </a:rPr>
                                <m:t>(</m:t>
                              </m:r>
                              <m:r>
                                <a:rPr lang="pt-BR" sz="1200" i="1" dirty="0" smtClean="0">
                                  <a:latin typeface="Cambria Math" panose="02040503050406030204" pitchFamily="18" charset="0"/>
                                </a:rPr>
                                <m:t>𝑐</m:t>
                              </m:r>
                              <m:r>
                                <a:rPr lang="pt-BR" sz="1200" i="1" dirty="0" smtClean="0">
                                  <a:latin typeface="Cambria Math" panose="02040503050406030204" pitchFamily="18" charset="0"/>
                                </a:rPr>
                                <m:t>∣</m:t>
                              </m:r>
                              <m:r>
                                <a:rPr lang="pt-BR" sz="1200" i="1" dirty="0" smtClean="0">
                                  <a:latin typeface="Cambria Math" panose="02040503050406030204" pitchFamily="18" charset="0"/>
                                </a:rPr>
                                <m:t>𝑜</m:t>
                              </m:r>
                              <m:r>
                                <a:rPr lang="pt-BR" sz="1200" i="1" dirty="0" smtClean="0">
                                  <a:latin typeface="Cambria Math" panose="02040503050406030204" pitchFamily="18" charset="0"/>
                                </a:rPr>
                                <m:t>)</m:t>
                              </m:r>
                            </m:oMath>
                          </a14:m>
                          <a:r>
                            <a:rPr lang="en-US" sz="1200" dirty="0"/>
                            <a:t>.</a:t>
                          </a:r>
                        </a:p>
                      </a:txBody>
                      <a:tcPr anchor="ctr"/>
                    </a:tc>
                    <a:extLst>
                      <a:ext uri="{0D108BD9-81ED-4DB2-BD59-A6C34878D82A}">
                        <a16:rowId xmlns:a16="http://schemas.microsoft.com/office/drawing/2014/main" val="2645884528"/>
                      </a:ext>
                    </a:extLst>
                  </a:tr>
                  <a:tr h="370840">
                    <a:tc>
                      <a:txBody>
                        <a:bodyPr/>
                        <a:lstStyle/>
                        <a:p>
                          <a:pPr/>
                          <a14:m>
                            <m:oMathPara xmlns:m="http://schemas.openxmlformats.org/officeDocument/2006/math">
                              <m:oMathParaPr>
                                <m:jc m:val="centerGroup"/>
                              </m:oMathParaPr>
                              <m:oMath xmlns:m="http://schemas.openxmlformats.org/officeDocument/2006/math">
                                <m:r>
                                  <a:rPr lang="el-GR" sz="1200" i="1" dirty="0" smtClean="0">
                                    <a:latin typeface="Cambria Math" panose="02040503050406030204" pitchFamily="18" charset="0"/>
                                  </a:rPr>
                                  <m:t>𝜋</m:t>
                                </m:r>
                                <m:r>
                                  <a:rPr lang="el-GR" sz="1200" i="1" dirty="0" smtClean="0">
                                    <a:latin typeface="Cambria Math" panose="02040503050406030204" pitchFamily="18" charset="0"/>
                                  </a:rPr>
                                  <m:t>(</m:t>
                                </m:r>
                                <m:r>
                                  <a:rPr lang="en-US" sz="1200" i="1" dirty="0" smtClean="0">
                                    <a:latin typeface="Cambria Math" panose="02040503050406030204" pitchFamily="18" charset="0"/>
                                  </a:rPr>
                                  <m:t>𝑜</m:t>
                                </m:r>
                                <m:r>
                                  <a:rPr lang="en-US" sz="1200" i="1" dirty="0" smtClean="0">
                                    <a:latin typeface="Cambria Math" panose="02040503050406030204" pitchFamily="18" charset="0"/>
                                  </a:rPr>
                                  <m:t>)</m:t>
                                </m:r>
                              </m:oMath>
                            </m:oMathPara>
                          </a14:m>
                          <a:endParaRPr lang="en-US" sz="1200" dirty="0"/>
                        </a:p>
                      </a:txBody>
                      <a:tcPr anchor="ctr"/>
                    </a:tc>
                    <a:tc>
                      <a:txBody>
                        <a:bodyPr/>
                        <a:lstStyle/>
                        <a:p>
                          <a:pPr algn="ctr"/>
                          <a:r>
                            <a:rPr lang="en-US" sz="1200" dirty="0"/>
                            <a:t>Usually starts uniform, can be updated</a:t>
                          </a:r>
                        </a:p>
                      </a:txBody>
                      <a:tcPr anchor="ctr"/>
                    </a:tc>
                    <a:tc>
                      <a:txBody>
                        <a:bodyPr/>
                        <a:lstStyle/>
                        <a:p>
                          <a:r>
                            <a:rPr lang="en-US" sz="1200" dirty="0"/>
                            <a:t>The baseline probability of choosing expert </a:t>
                          </a:r>
                          <a14:m>
                            <m:oMath xmlns:m="http://schemas.openxmlformats.org/officeDocument/2006/math">
                              <m:r>
                                <a:rPr lang="en-US" sz="1200" i="1" dirty="0" smtClean="0">
                                  <a:latin typeface="Cambria Math" panose="02040503050406030204" pitchFamily="18" charset="0"/>
                                </a:rPr>
                                <m:t>𝑜</m:t>
                              </m:r>
                            </m:oMath>
                          </a14:m>
                          <a:r>
                            <a:rPr lang="en-US" sz="1200" dirty="0"/>
                            <a:t> independent of context.</a:t>
                          </a:r>
                        </a:p>
                      </a:txBody>
                      <a:tcPr anchor="ctr"/>
                    </a:tc>
                    <a:extLst>
                      <a:ext uri="{0D108BD9-81ED-4DB2-BD59-A6C34878D82A}">
                        <a16:rowId xmlns:a16="http://schemas.microsoft.com/office/drawing/2014/main" val="3157352070"/>
                      </a:ext>
                    </a:extLst>
                  </a:tr>
                  <a:tr h="370840">
                    <a:tc>
                      <a:txBody>
                        <a:bodyPr/>
                        <a:lstStyle/>
                        <a:p>
                          <a:pPr/>
                          <a14:m>
                            <m:oMathPara xmlns:m="http://schemas.openxmlformats.org/officeDocument/2006/math">
                              <m:oMathParaPr>
                                <m:jc m:val="centerGroup"/>
                              </m:oMathParaPr>
                              <m:oMath xmlns:m="http://schemas.openxmlformats.org/officeDocument/2006/math">
                                <m:acc>
                                  <m:accPr>
                                    <m:chr m:val="̃"/>
                                    <m:ctrlPr>
                                      <a:rPr lang="el-GR" sz="1200" i="1" dirty="0" smtClean="0">
                                        <a:latin typeface="Cambria Math" panose="02040503050406030204" pitchFamily="18" charset="0"/>
                                      </a:rPr>
                                    </m:ctrlPr>
                                  </m:accPr>
                                  <m:e>
                                    <m:r>
                                      <a:rPr lang="el-GR" sz="1200" i="1" dirty="0" smtClean="0">
                                        <a:latin typeface="Cambria Math" panose="02040503050406030204" pitchFamily="18" charset="0"/>
                                      </a:rPr>
                                      <m:t>𝜋</m:t>
                                    </m:r>
                                  </m:e>
                                </m:acc>
                                <m:r>
                                  <a:rPr lang="el-GR" sz="1200" i="1" dirty="0" smtClean="0">
                                    <a:latin typeface="Cambria Math" panose="02040503050406030204" pitchFamily="18" charset="0"/>
                                  </a:rPr>
                                  <m:t>(</m:t>
                                </m:r>
                                <m:r>
                                  <a:rPr lang="en-US" sz="1200" b="0" i="1" dirty="0" smtClean="0">
                                    <a:latin typeface="Cambria Math" panose="02040503050406030204" pitchFamily="18" charset="0"/>
                                  </a:rPr>
                                  <m:t>𝑜</m:t>
                                </m:r>
                                <m:r>
                                  <a:rPr lang="en-US" sz="1200" b="0" i="1" dirty="0" smtClean="0">
                                    <a:latin typeface="Cambria Math" panose="02040503050406030204" pitchFamily="18" charset="0"/>
                                  </a:rPr>
                                  <m:t>|</m:t>
                                </m:r>
                                <m:r>
                                  <a:rPr lang="en-US" sz="1200" b="1" i="1" dirty="0" err="1" smtClean="0">
                                    <a:latin typeface="Cambria Math" panose="02040503050406030204" pitchFamily="18" charset="0"/>
                                  </a:rPr>
                                  <m:t>𝒄</m:t>
                                </m:r>
                                <m:r>
                                  <a:rPr lang="en-US" sz="1200" i="1" dirty="0" smtClean="0">
                                    <a:latin typeface="Cambria Math" panose="02040503050406030204" pitchFamily="18" charset="0"/>
                                  </a:rPr>
                                  <m:t>,</m:t>
                                </m:r>
                                <m:r>
                                  <a:rPr lang="el-GR" sz="1200" b="1" i="1" dirty="0" smtClean="0">
                                    <a:latin typeface="Cambria Math" panose="02040503050406030204" pitchFamily="18" charset="0"/>
                                  </a:rPr>
                                  <m:t>𝜽</m:t>
                                </m:r>
                                <m:r>
                                  <a:rPr lang="el-GR" sz="1200" i="1" dirty="0" smtClean="0">
                                    <a:latin typeface="Cambria Math" panose="02040503050406030204" pitchFamily="18" charset="0"/>
                                  </a:rPr>
                                  <m:t>) </m:t>
                                </m:r>
                              </m:oMath>
                            </m:oMathPara>
                          </a14:m>
                          <a:endParaRPr lang="en-US" sz="1200" dirty="0"/>
                        </a:p>
                        <a:p>
                          <a:pPr/>
                          <a14:m>
                            <m:oMathPara xmlns:m="http://schemas.openxmlformats.org/officeDocument/2006/math">
                              <m:oMathParaPr>
                                <m:jc m:val="centerGroup"/>
                              </m:oMathParaPr>
                              <m:oMath xmlns:m="http://schemas.openxmlformats.org/officeDocument/2006/math">
                                <m:acc>
                                  <m:accPr>
                                    <m:chr m:val="̃"/>
                                    <m:ctrlPr>
                                      <a:rPr lang="el-GR" sz="1200" i="1" dirty="0" smtClean="0">
                                        <a:latin typeface="Cambria Math" panose="02040503050406030204" pitchFamily="18" charset="0"/>
                                      </a:rPr>
                                    </m:ctrlPr>
                                  </m:accPr>
                                  <m:e>
                                    <m:r>
                                      <a:rPr lang="el-GR" sz="1200" i="1" dirty="0" smtClean="0">
                                        <a:latin typeface="Cambria Math" panose="02040503050406030204" pitchFamily="18" charset="0"/>
                                      </a:rPr>
                                      <m:t>𝜋</m:t>
                                    </m:r>
                                  </m:e>
                                </m:acc>
                                <m:r>
                                  <a:rPr lang="en-US" sz="1200" i="1" dirty="0" smtClean="0">
                                    <a:latin typeface="Cambria Math" panose="02040503050406030204" pitchFamily="18" charset="0"/>
                                  </a:rPr>
                                  <m:t>(</m:t>
                                </m:r>
                                <m:r>
                                  <a:rPr lang="en-US" sz="1200" b="0" i="1" dirty="0" smtClean="0">
                                    <a:latin typeface="Cambria Math" panose="02040503050406030204" pitchFamily="18" charset="0"/>
                                  </a:rPr>
                                  <m:t>𝑜</m:t>
                                </m:r>
                                <m:r>
                                  <a:rPr lang="en-US" sz="1200" b="0" i="1" dirty="0" smtClean="0">
                                    <a:latin typeface="Cambria Math" panose="02040503050406030204" pitchFamily="18" charset="0"/>
                                  </a:rPr>
                                  <m:t>|</m:t>
                                </m:r>
                                <m:r>
                                  <a:rPr lang="en-US" sz="1200" b="1" i="1" dirty="0" err="1" smtClean="0">
                                    <a:latin typeface="Cambria Math" panose="02040503050406030204" pitchFamily="18" charset="0"/>
                                  </a:rPr>
                                  <m:t>𝒄</m:t>
                                </m:r>
                                <m:r>
                                  <a:rPr lang="en-US" sz="1200" i="1" dirty="0" smtClean="0">
                                    <a:latin typeface="Cambria Math" panose="02040503050406030204" pitchFamily="18" charset="0"/>
                                  </a:rPr>
                                  <m:t>)</m:t>
                                </m:r>
                              </m:oMath>
                            </m:oMathPara>
                          </a14:m>
                          <a:endParaRPr 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l-GR" sz="1200" i="1" dirty="0" smtClean="0">
                                        <a:latin typeface="Cambria Math" panose="02040503050406030204" pitchFamily="18" charset="0"/>
                                      </a:rPr>
                                    </m:ctrlPr>
                                  </m:sSubPr>
                                  <m:e>
                                    <m:r>
                                      <a:rPr lang="el-GR" sz="1200" i="1" dirty="0" smtClean="0">
                                        <a:latin typeface="Cambria Math" panose="02040503050406030204" pitchFamily="18" charset="0"/>
                                      </a:rPr>
                                      <m:t>𝜋</m:t>
                                    </m:r>
                                  </m:e>
                                  <m:sub>
                                    <m:r>
                                      <a:rPr lang="en-US" sz="1200" b="0" i="1" dirty="0" smtClean="0">
                                        <a:latin typeface="Cambria Math" panose="02040503050406030204" pitchFamily="18" charset="0"/>
                                      </a:rPr>
                                      <m:t>𝑜𝑙𝑑</m:t>
                                    </m:r>
                                  </m:sub>
                                </m:sSub>
                                <m:r>
                                  <a:rPr lang="en-US" sz="1200" i="1" dirty="0" smtClean="0">
                                    <a:latin typeface="Cambria Math" panose="02040503050406030204" pitchFamily="18" charset="0"/>
                                  </a:rPr>
                                  <m:t>(</m:t>
                                </m:r>
                                <m:r>
                                  <a:rPr lang="en-US" sz="1200" b="0" i="1" dirty="0" smtClean="0">
                                    <a:latin typeface="Cambria Math" panose="02040503050406030204" pitchFamily="18" charset="0"/>
                                  </a:rPr>
                                  <m:t>𝑜</m:t>
                                </m:r>
                                <m:r>
                                  <a:rPr lang="en-US" sz="1200" b="0" i="1" dirty="0" smtClean="0">
                                    <a:latin typeface="Cambria Math" panose="02040503050406030204" pitchFamily="18" charset="0"/>
                                  </a:rPr>
                                  <m:t>|</m:t>
                                </m:r>
                                <m:r>
                                  <a:rPr lang="en-US" sz="1200" b="1" i="1" dirty="0" err="1" smtClean="0">
                                    <a:latin typeface="Cambria Math" panose="02040503050406030204" pitchFamily="18" charset="0"/>
                                  </a:rPr>
                                  <m:t>𝒄</m:t>
                                </m:r>
                                <m:r>
                                  <a:rPr lang="en-US" sz="1200" i="1" dirty="0" smtClean="0">
                                    <a:latin typeface="Cambria Math" panose="02040503050406030204" pitchFamily="18" charset="0"/>
                                  </a:rPr>
                                  <m:t>,</m:t>
                                </m:r>
                                <m:r>
                                  <a:rPr lang="el-GR" sz="1200" b="1" i="1" dirty="0" smtClean="0">
                                    <a:latin typeface="Cambria Math" panose="02040503050406030204" pitchFamily="18" charset="0"/>
                                  </a:rPr>
                                  <m:t>𝜽</m:t>
                                </m:r>
                                <m:r>
                                  <a:rPr lang="el-GR" sz="1200" i="1" dirty="0" smtClean="0">
                                    <a:latin typeface="Cambria Math" panose="02040503050406030204" pitchFamily="18" charset="0"/>
                                  </a:rPr>
                                  <m:t>)</m:t>
                                </m:r>
                              </m:oMath>
                            </m:oMathPara>
                          </a14:m>
                          <a:endParaRPr lang="en-US" sz="1200" dirty="0"/>
                        </a:p>
                        <a:p>
                          <a:pPr algn="ctr"/>
                          <a14:m>
                            <m:oMathPara xmlns:m="http://schemas.openxmlformats.org/officeDocument/2006/math">
                              <m:oMathParaPr>
                                <m:jc m:val="centerGroup"/>
                              </m:oMathParaPr>
                              <m:oMath xmlns:m="http://schemas.openxmlformats.org/officeDocument/2006/math">
                                <m:sSub>
                                  <m:sSubPr>
                                    <m:ctrlPr>
                                      <a:rPr lang="el-GR" sz="1200" i="1" dirty="0" smtClean="0">
                                        <a:latin typeface="Cambria Math" panose="02040503050406030204" pitchFamily="18" charset="0"/>
                                      </a:rPr>
                                    </m:ctrlPr>
                                  </m:sSubPr>
                                  <m:e>
                                    <m:r>
                                      <a:rPr lang="el-GR" sz="1200" i="1" dirty="0" smtClean="0">
                                        <a:latin typeface="Cambria Math" panose="02040503050406030204" pitchFamily="18" charset="0"/>
                                      </a:rPr>
                                      <m:t>𝜋</m:t>
                                    </m:r>
                                  </m:e>
                                  <m:sub>
                                    <m:r>
                                      <a:rPr lang="en-US" sz="1200" b="0" i="1" dirty="0" smtClean="0">
                                        <a:latin typeface="Cambria Math" panose="02040503050406030204" pitchFamily="18" charset="0"/>
                                      </a:rPr>
                                      <m:t>𝑜𝑙𝑑</m:t>
                                    </m:r>
                                  </m:sub>
                                </m:sSub>
                                <m:r>
                                  <a:rPr lang="en-US" sz="1200" i="1" dirty="0" smtClean="0">
                                    <a:latin typeface="Cambria Math" panose="02040503050406030204" pitchFamily="18" charset="0"/>
                                  </a:rPr>
                                  <m:t>​(</m:t>
                                </m:r>
                                <m:r>
                                  <a:rPr lang="en-US" sz="1200" b="0" i="1" dirty="0" smtClean="0">
                                    <a:latin typeface="Cambria Math" panose="02040503050406030204" pitchFamily="18" charset="0"/>
                                  </a:rPr>
                                  <m:t>𝑜</m:t>
                                </m:r>
                                <m:r>
                                  <a:rPr lang="en-US" sz="1200" b="0" i="1" dirty="0" smtClean="0">
                                    <a:latin typeface="Cambria Math" panose="02040503050406030204" pitchFamily="18" charset="0"/>
                                  </a:rPr>
                                  <m:t>|</m:t>
                                </m:r>
                                <m:r>
                                  <a:rPr lang="en-US" sz="1200" b="1" i="1" dirty="0" err="1" smtClean="0">
                                    <a:latin typeface="Cambria Math" panose="02040503050406030204" pitchFamily="18" charset="0"/>
                                  </a:rPr>
                                  <m:t>𝒄</m:t>
                                </m:r>
                                <m:r>
                                  <a:rPr lang="en-US" sz="1200" i="1" dirty="0" smtClean="0">
                                    <a:latin typeface="Cambria Math" panose="02040503050406030204" pitchFamily="18" charset="0"/>
                                  </a:rPr>
                                  <m:t>)</m:t>
                                </m:r>
                              </m:oMath>
                            </m:oMathPara>
                          </a14:m>
                          <a:endParaRPr lang="en-US" sz="1200" dirty="0"/>
                        </a:p>
                      </a:txBody>
                      <a:tcPr anchor="ctr"/>
                    </a:tc>
                    <a:tc>
                      <a:txBody>
                        <a:bodyPr/>
                        <a:lstStyle/>
                        <a:p>
                          <a:r>
                            <a:rPr lang="en-US" sz="1200" dirty="0"/>
                            <a:t>Fixes experts to an approximate known policy (the last iteration’s) to decouple interdependencies across agents, making the optimization target tractable. These terms arise in the augmented entropy terms, promoting stochastic exploration across context and disincentivizing overlap in expert responsibilities.</a:t>
                          </a:r>
                        </a:p>
                      </a:txBody>
                      <a:tcPr anchor="ctr"/>
                    </a:tc>
                    <a:extLst>
                      <a:ext uri="{0D108BD9-81ED-4DB2-BD59-A6C34878D82A}">
                        <a16:rowId xmlns:a16="http://schemas.microsoft.com/office/drawing/2014/main" val="3469809072"/>
                      </a:ext>
                    </a:extLst>
                  </a:tr>
                </a:tbl>
              </a:graphicData>
            </a:graphic>
          </p:graphicFrame>
        </mc:Choice>
        <mc:Fallback xmlns="">
          <p:graphicFrame>
            <p:nvGraphicFramePr>
              <p:cNvPr id="4" name="Table 3">
                <a:extLst>
                  <a:ext uri="{FF2B5EF4-FFF2-40B4-BE49-F238E27FC236}">
                    <a16:creationId xmlns:a16="http://schemas.microsoft.com/office/drawing/2014/main" id="{A5232AFA-7B11-1442-1D5E-0A9BE5CBB370}"/>
                  </a:ext>
                </a:extLst>
              </p:cNvPr>
              <p:cNvGraphicFramePr>
                <a:graphicFrameLocks noGrp="1"/>
              </p:cNvGraphicFramePr>
              <p:nvPr>
                <p:extLst>
                  <p:ext uri="{D42A27DB-BD31-4B8C-83A1-F6EECF244321}">
                    <p14:modId xmlns:p14="http://schemas.microsoft.com/office/powerpoint/2010/main" val="1006736134"/>
                  </p:ext>
                </p:extLst>
              </p:nvPr>
            </p:nvGraphicFramePr>
            <p:xfrm>
              <a:off x="220864" y="860234"/>
              <a:ext cx="11750271" cy="5137531"/>
            </p:xfrm>
            <a:graphic>
              <a:graphicData uri="http://schemas.openxmlformats.org/drawingml/2006/table">
                <a:tbl>
                  <a:tblPr firstRow="1" bandRow="1">
                    <a:tableStyleId>{5C22544A-7EE6-4342-B048-85BDC9FD1C3A}</a:tableStyleId>
                  </a:tblPr>
                  <a:tblGrid>
                    <a:gridCol w="2165455">
                      <a:extLst>
                        <a:ext uri="{9D8B030D-6E8A-4147-A177-3AD203B41FA5}">
                          <a16:colId xmlns:a16="http://schemas.microsoft.com/office/drawing/2014/main" val="731326141"/>
                        </a:ext>
                      </a:extLst>
                    </a:gridCol>
                    <a:gridCol w="3282961">
                      <a:extLst>
                        <a:ext uri="{9D8B030D-6E8A-4147-A177-3AD203B41FA5}">
                          <a16:colId xmlns:a16="http://schemas.microsoft.com/office/drawing/2014/main" val="2677785980"/>
                        </a:ext>
                      </a:extLst>
                    </a:gridCol>
                    <a:gridCol w="6301855">
                      <a:extLst>
                        <a:ext uri="{9D8B030D-6E8A-4147-A177-3AD203B41FA5}">
                          <a16:colId xmlns:a16="http://schemas.microsoft.com/office/drawing/2014/main" val="1560087072"/>
                        </a:ext>
                      </a:extLst>
                    </a:gridCol>
                  </a:tblGrid>
                  <a:tr h="370840">
                    <a:tc>
                      <a:txBody>
                        <a:bodyPr/>
                        <a:lstStyle/>
                        <a:p>
                          <a:r>
                            <a:rPr lang="en-US" sz="1200" dirty="0"/>
                            <a:t>Distribution</a:t>
                          </a:r>
                        </a:p>
                      </a:txBody>
                      <a:tcPr anchor="ctr"/>
                    </a:tc>
                    <a:tc>
                      <a:txBody>
                        <a:bodyPr/>
                        <a:lstStyle/>
                        <a:p>
                          <a:r>
                            <a:rPr lang="en-US" sz="1200" dirty="0"/>
                            <a:t>Definition</a:t>
                          </a:r>
                        </a:p>
                      </a:txBody>
                      <a:tcPr anchor="ctr"/>
                    </a:tc>
                    <a:tc>
                      <a:txBody>
                        <a:bodyPr/>
                        <a:lstStyle/>
                        <a:p>
                          <a:r>
                            <a:rPr lang="en-US" sz="1200" dirty="0"/>
                            <a:t>Description</a:t>
                          </a:r>
                        </a:p>
                      </a:txBody>
                      <a:tcPr anchor="ctr"/>
                    </a:tc>
                    <a:extLst>
                      <a:ext uri="{0D108BD9-81ED-4DB2-BD59-A6C34878D82A}">
                        <a16:rowId xmlns:a16="http://schemas.microsoft.com/office/drawing/2014/main" val="1090065503"/>
                      </a:ext>
                    </a:extLst>
                  </a:tr>
                  <a:tr h="370840">
                    <a:tc>
                      <a:txBody>
                        <a:bodyPr/>
                        <a:lstStyle/>
                        <a:p>
                          <a:endParaRPr lang="en-US"/>
                        </a:p>
                      </a:txBody>
                      <a:tcPr anchor="ctr">
                        <a:blipFill>
                          <a:blip r:embed="rId3"/>
                          <a:stretch>
                            <a:fillRect l="-282" t="-101639" r="-444225" b="-1195082"/>
                          </a:stretch>
                        </a:blipFill>
                      </a:tcPr>
                    </a:tc>
                    <a:tc>
                      <a:txBody>
                        <a:bodyPr/>
                        <a:lstStyle/>
                        <a:p>
                          <a:pPr algn="ctr"/>
                          <a:r>
                            <a:rPr lang="en-US" sz="1200" dirty="0"/>
                            <a:t>Usually unknowable</a:t>
                          </a:r>
                        </a:p>
                      </a:txBody>
                      <a:tcPr anchor="ctr"/>
                    </a:tc>
                    <a:tc>
                      <a:txBody>
                        <a:bodyPr/>
                        <a:lstStyle/>
                        <a:p>
                          <a:r>
                            <a:rPr lang="en-US" sz="1200" dirty="0"/>
                            <a:t>The environment’s full context space. Sampled for inputs to the model</a:t>
                          </a:r>
                        </a:p>
                      </a:txBody>
                      <a:tcPr anchor="ctr"/>
                    </a:tc>
                    <a:extLst>
                      <a:ext uri="{0D108BD9-81ED-4DB2-BD59-A6C34878D82A}">
                        <a16:rowId xmlns:a16="http://schemas.microsoft.com/office/drawing/2014/main" val="1713932331"/>
                      </a:ext>
                    </a:extLst>
                  </a:tr>
                  <a:tr h="640080">
                    <a:tc>
                      <a:txBody>
                        <a:bodyPr/>
                        <a:lstStyle/>
                        <a:p>
                          <a:endParaRPr lang="en-US"/>
                        </a:p>
                      </a:txBody>
                      <a:tcPr anchor="ctr">
                        <a:blipFill>
                          <a:blip r:embed="rId3"/>
                          <a:stretch>
                            <a:fillRect l="-282" t="-117143" r="-444225" b="-594286"/>
                          </a:stretch>
                        </a:blipFill>
                      </a:tcPr>
                    </a:tc>
                    <a:tc>
                      <a:txBody>
                        <a:bodyPr/>
                        <a:lstStyle/>
                        <a:p>
                          <a:endParaRPr lang="en-US"/>
                        </a:p>
                      </a:txBody>
                      <a:tcPr anchor="ctr">
                        <a:blipFill>
                          <a:blip r:embed="rId3"/>
                          <a:stretch>
                            <a:fillRect l="-66048" t="-117143" r="-192579" b="-594286"/>
                          </a:stretch>
                        </a:blipFill>
                      </a:tcPr>
                    </a:tc>
                    <a:tc>
                      <a:txBody>
                        <a:bodyPr/>
                        <a:lstStyle/>
                        <a:p>
                          <a:r>
                            <a:rPr lang="en-US" sz="1200" dirty="0"/>
                            <a:t>The overall policy and the end goal of training. A weighted combination of each expert’s policy distribution (weighted by the gating probability) producing the best distribution of motion primitives for a given context.</a:t>
                          </a:r>
                        </a:p>
                      </a:txBody>
                      <a:tcPr anchor="ctr"/>
                    </a:tc>
                    <a:extLst>
                      <a:ext uri="{0D108BD9-81ED-4DB2-BD59-A6C34878D82A}">
                        <a16:rowId xmlns:a16="http://schemas.microsoft.com/office/drawing/2014/main" val="1436596075"/>
                      </a:ext>
                    </a:extLst>
                  </a:tr>
                  <a:tr h="472186">
                    <a:tc>
                      <a:txBody>
                        <a:bodyPr/>
                        <a:lstStyle/>
                        <a:p>
                          <a:endParaRPr lang="en-US"/>
                        </a:p>
                      </a:txBody>
                      <a:tcPr anchor="ctr">
                        <a:blipFill>
                          <a:blip r:embed="rId3"/>
                          <a:stretch>
                            <a:fillRect l="-282" t="-296104" r="-444225" b="-710390"/>
                          </a:stretch>
                        </a:blipFill>
                      </a:tcPr>
                    </a:tc>
                    <a:tc>
                      <a:txBody>
                        <a:bodyPr/>
                        <a:lstStyle/>
                        <a:p>
                          <a:endParaRPr lang="en-US"/>
                        </a:p>
                      </a:txBody>
                      <a:tcPr anchor="ctr">
                        <a:blipFill>
                          <a:blip r:embed="rId3"/>
                          <a:stretch>
                            <a:fillRect l="-66048" t="-296104" r="-192579" b="-710390"/>
                          </a:stretch>
                        </a:blipFill>
                      </a:tcPr>
                    </a:tc>
                    <a:tc>
                      <a:txBody>
                        <a:bodyPr/>
                        <a:lstStyle/>
                        <a:p>
                          <a:endParaRPr lang="en-US"/>
                        </a:p>
                      </a:txBody>
                      <a:tcPr anchor="ctr">
                        <a:blipFill>
                          <a:blip r:embed="rId3"/>
                          <a:stretch>
                            <a:fillRect l="-86557" t="-296104" r="-387" b="-710390"/>
                          </a:stretch>
                        </a:blipFill>
                      </a:tcPr>
                    </a:tc>
                    <a:extLst>
                      <a:ext uri="{0D108BD9-81ED-4DB2-BD59-A6C34878D82A}">
                        <a16:rowId xmlns:a16="http://schemas.microsoft.com/office/drawing/2014/main" val="2065550484"/>
                      </a:ext>
                    </a:extLst>
                  </a:tr>
                  <a:tr h="457200">
                    <a:tc>
                      <a:txBody>
                        <a:bodyPr/>
                        <a:lstStyle/>
                        <a:p>
                          <a:endParaRPr lang="en-US"/>
                        </a:p>
                      </a:txBody>
                      <a:tcPr anchor="ctr">
                        <a:blipFill>
                          <a:blip r:embed="rId3"/>
                          <a:stretch>
                            <a:fillRect l="-282" t="-406667" r="-444225" b="-629333"/>
                          </a:stretch>
                        </a:blipFill>
                      </a:tcPr>
                    </a:tc>
                    <a:tc>
                      <a:txBody>
                        <a:bodyPr/>
                        <a:lstStyle/>
                        <a:p>
                          <a:pPr algn="ctr"/>
                          <a:r>
                            <a:rPr lang="en-US" sz="1200" dirty="0"/>
                            <a:t>Per-expert learned network</a:t>
                          </a:r>
                        </a:p>
                      </a:txBody>
                      <a:tcPr anchor="ctr"/>
                    </a:tc>
                    <a:tc>
                      <a:txBody>
                        <a:bodyPr/>
                        <a:lstStyle/>
                        <a:p>
                          <a:endParaRPr lang="en-US"/>
                        </a:p>
                      </a:txBody>
                      <a:tcPr anchor="ctr">
                        <a:blipFill>
                          <a:blip r:embed="rId3"/>
                          <a:stretch>
                            <a:fillRect l="-86557" t="-406667" r="-387" b="-629333"/>
                          </a:stretch>
                        </a:blipFill>
                      </a:tcPr>
                    </a:tc>
                    <a:extLst>
                      <a:ext uri="{0D108BD9-81ED-4DB2-BD59-A6C34878D82A}">
                        <a16:rowId xmlns:a16="http://schemas.microsoft.com/office/drawing/2014/main" val="2162466522"/>
                      </a:ext>
                    </a:extLst>
                  </a:tr>
                  <a:tr h="640080">
                    <a:tc>
                      <a:txBody>
                        <a:bodyPr/>
                        <a:lstStyle/>
                        <a:p>
                          <a:endParaRPr lang="en-US"/>
                        </a:p>
                      </a:txBody>
                      <a:tcPr anchor="ctr">
                        <a:blipFill>
                          <a:blip r:embed="rId3"/>
                          <a:stretch>
                            <a:fillRect l="-282" t="-361905" r="-444225" b="-349524"/>
                          </a:stretch>
                        </a:blipFill>
                      </a:tcPr>
                    </a:tc>
                    <a:tc>
                      <a:txBody>
                        <a:bodyPr/>
                        <a:lstStyle/>
                        <a:p>
                          <a:endParaRPr lang="en-US"/>
                        </a:p>
                      </a:txBody>
                      <a:tcPr anchor="ctr">
                        <a:blipFill>
                          <a:blip r:embed="rId3"/>
                          <a:stretch>
                            <a:fillRect l="-66048" t="-361905" r="-192579" b="-349524"/>
                          </a:stretch>
                        </a:blipFill>
                      </a:tcPr>
                    </a:tc>
                    <a:tc>
                      <a:txBody>
                        <a:bodyPr/>
                        <a:lstStyle/>
                        <a:p>
                          <a:endParaRPr lang="en-US"/>
                        </a:p>
                      </a:txBody>
                      <a:tcPr anchor="ctr">
                        <a:blipFill>
                          <a:blip r:embed="rId3"/>
                          <a:stretch>
                            <a:fillRect l="-86557" t="-361905" r="-387" b="-349524"/>
                          </a:stretch>
                        </a:blipFill>
                      </a:tcPr>
                    </a:tc>
                    <a:extLst>
                      <a:ext uri="{0D108BD9-81ED-4DB2-BD59-A6C34878D82A}">
                        <a16:rowId xmlns:a16="http://schemas.microsoft.com/office/drawing/2014/main" val="483578407"/>
                      </a:ext>
                    </a:extLst>
                  </a:tr>
                  <a:tr h="457200">
                    <a:tc>
                      <a:txBody>
                        <a:bodyPr/>
                        <a:lstStyle/>
                        <a:p>
                          <a:endParaRPr lang="en-US"/>
                        </a:p>
                      </a:txBody>
                      <a:tcPr anchor="ctr">
                        <a:blipFill>
                          <a:blip r:embed="rId3"/>
                          <a:stretch>
                            <a:fillRect l="-282" t="-646667" r="-444225" b="-389333"/>
                          </a:stretch>
                        </a:blipFill>
                      </a:tcPr>
                    </a:tc>
                    <a:tc>
                      <a:txBody>
                        <a:bodyPr/>
                        <a:lstStyle/>
                        <a:p>
                          <a:pPr algn="ctr"/>
                          <a:r>
                            <a:rPr lang="en-US" sz="1200" dirty="0"/>
                            <a:t>Per-expert learned network</a:t>
                          </a:r>
                        </a:p>
                      </a:txBody>
                      <a:tcPr anchor="ctr"/>
                    </a:tc>
                    <a:tc>
                      <a:txBody>
                        <a:bodyPr/>
                        <a:lstStyle/>
                        <a:p>
                          <a:r>
                            <a:rPr lang="en-US" sz="1200" dirty="0"/>
                            <a:t>Scores a context’s fit to an expert’s expertise by assigning a per-expert “energy” for a given context.</a:t>
                          </a:r>
                        </a:p>
                      </a:txBody>
                      <a:tcPr anchor="ctr"/>
                    </a:tc>
                    <a:extLst>
                      <a:ext uri="{0D108BD9-81ED-4DB2-BD59-A6C34878D82A}">
                        <a16:rowId xmlns:a16="http://schemas.microsoft.com/office/drawing/2014/main" val="330634073"/>
                      </a:ext>
                    </a:extLst>
                  </a:tr>
                  <a:tr h="535305">
                    <a:tc>
                      <a:txBody>
                        <a:bodyPr/>
                        <a:lstStyle/>
                        <a:p>
                          <a:endParaRPr lang="en-US"/>
                        </a:p>
                      </a:txBody>
                      <a:tcPr anchor="ctr">
                        <a:blipFill>
                          <a:blip r:embed="rId3"/>
                          <a:stretch>
                            <a:fillRect l="-282" t="-636364" r="-444225" b="-231818"/>
                          </a:stretch>
                        </a:blipFill>
                      </a:tcPr>
                    </a:tc>
                    <a:tc>
                      <a:txBody>
                        <a:bodyPr/>
                        <a:lstStyle/>
                        <a:p>
                          <a:endParaRPr lang="en-US"/>
                        </a:p>
                      </a:txBody>
                      <a:tcPr anchor="ctr">
                        <a:blipFill>
                          <a:blip r:embed="rId3"/>
                          <a:stretch>
                            <a:fillRect l="-66048" t="-636364" r="-192579" b="-231818"/>
                          </a:stretch>
                        </a:blipFill>
                      </a:tcPr>
                    </a:tc>
                    <a:tc>
                      <a:txBody>
                        <a:bodyPr/>
                        <a:lstStyle/>
                        <a:p>
                          <a:endParaRPr lang="en-US"/>
                        </a:p>
                      </a:txBody>
                      <a:tcPr anchor="ctr">
                        <a:blipFill>
                          <a:blip r:embed="rId3"/>
                          <a:stretch>
                            <a:fillRect l="-86557" t="-636364" r="-387" b="-231818"/>
                          </a:stretch>
                        </a:blipFill>
                      </a:tcPr>
                    </a:tc>
                    <a:extLst>
                      <a:ext uri="{0D108BD9-81ED-4DB2-BD59-A6C34878D82A}">
                        <a16:rowId xmlns:a16="http://schemas.microsoft.com/office/drawing/2014/main" val="2645884528"/>
                      </a:ext>
                    </a:extLst>
                  </a:tr>
                  <a:tr h="370840">
                    <a:tc>
                      <a:txBody>
                        <a:bodyPr/>
                        <a:lstStyle/>
                        <a:p>
                          <a:endParaRPr lang="en-US"/>
                        </a:p>
                      </a:txBody>
                      <a:tcPr anchor="ctr">
                        <a:blipFill>
                          <a:blip r:embed="rId3"/>
                          <a:stretch>
                            <a:fillRect l="-282" t="-1062295" r="-444225" b="-234426"/>
                          </a:stretch>
                        </a:blipFill>
                      </a:tcPr>
                    </a:tc>
                    <a:tc>
                      <a:txBody>
                        <a:bodyPr/>
                        <a:lstStyle/>
                        <a:p>
                          <a:pPr algn="ctr"/>
                          <a:r>
                            <a:rPr lang="en-US" sz="1200" dirty="0"/>
                            <a:t>Usually starts uniform, can be updated</a:t>
                          </a:r>
                        </a:p>
                      </a:txBody>
                      <a:tcPr anchor="ctr"/>
                    </a:tc>
                    <a:tc>
                      <a:txBody>
                        <a:bodyPr/>
                        <a:lstStyle/>
                        <a:p>
                          <a:endParaRPr lang="en-US"/>
                        </a:p>
                      </a:txBody>
                      <a:tcPr anchor="ctr">
                        <a:blipFill>
                          <a:blip r:embed="rId3"/>
                          <a:stretch>
                            <a:fillRect l="-86557" t="-1062295" r="-387" b="-234426"/>
                          </a:stretch>
                        </a:blipFill>
                      </a:tcPr>
                    </a:tc>
                    <a:extLst>
                      <a:ext uri="{0D108BD9-81ED-4DB2-BD59-A6C34878D82A}">
                        <a16:rowId xmlns:a16="http://schemas.microsoft.com/office/drawing/2014/main" val="3157352070"/>
                      </a:ext>
                    </a:extLst>
                  </a:tr>
                  <a:tr h="822960">
                    <a:tc>
                      <a:txBody>
                        <a:bodyPr/>
                        <a:lstStyle/>
                        <a:p>
                          <a:endParaRPr lang="en-US"/>
                        </a:p>
                      </a:txBody>
                      <a:tcPr anchor="ctr">
                        <a:blipFill>
                          <a:blip r:embed="rId3"/>
                          <a:stretch>
                            <a:fillRect l="-282" t="-525185" r="-444225" b="-5926"/>
                          </a:stretch>
                        </a:blipFill>
                      </a:tcPr>
                    </a:tc>
                    <a:tc>
                      <a:txBody>
                        <a:bodyPr/>
                        <a:lstStyle/>
                        <a:p>
                          <a:endParaRPr lang="en-US"/>
                        </a:p>
                      </a:txBody>
                      <a:tcPr anchor="ctr">
                        <a:blipFill>
                          <a:blip r:embed="rId3"/>
                          <a:stretch>
                            <a:fillRect l="-66048" t="-525185" r="-192579" b="-5926"/>
                          </a:stretch>
                        </a:blipFill>
                      </a:tcPr>
                    </a:tc>
                    <a:tc>
                      <a:txBody>
                        <a:bodyPr/>
                        <a:lstStyle/>
                        <a:p>
                          <a:r>
                            <a:rPr lang="en-US" sz="1200" dirty="0"/>
                            <a:t>Fixes experts to an approximate known policy (the last iteration’s) to decouple interdependencies across agents, making the optimization target tractable. These terms arise in the augmented entropy terms, promoting stochastic exploration across context and disincentivizing overlap in expert responsibilities.</a:t>
                          </a:r>
                        </a:p>
                      </a:txBody>
                      <a:tcPr anchor="ctr"/>
                    </a:tc>
                    <a:extLst>
                      <a:ext uri="{0D108BD9-81ED-4DB2-BD59-A6C34878D82A}">
                        <a16:rowId xmlns:a16="http://schemas.microsoft.com/office/drawing/2014/main" val="3469809072"/>
                      </a:ext>
                    </a:extLst>
                  </a:tr>
                </a:tbl>
              </a:graphicData>
            </a:graphic>
          </p:graphicFrame>
        </mc:Fallback>
      </mc:AlternateContent>
      <p:sp>
        <p:nvSpPr>
          <p:cNvPr id="2" name="Rectangle 1">
            <a:extLst>
              <a:ext uri="{FF2B5EF4-FFF2-40B4-BE49-F238E27FC236}">
                <a16:creationId xmlns:a16="http://schemas.microsoft.com/office/drawing/2014/main" id="{FC1EB9CB-CCA0-B574-D275-AAEEF2A5080B}"/>
              </a:ext>
            </a:extLst>
          </p:cNvPr>
          <p:cNvSpPr/>
          <p:nvPr/>
        </p:nvSpPr>
        <p:spPr>
          <a:xfrm>
            <a:off x="150920" y="3089429"/>
            <a:ext cx="11896078" cy="125175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6131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FB9966C-F7FA-8FE0-5F08-A31819420A19}"/>
                  </a:ext>
                </a:extLst>
              </p:cNvPr>
              <p:cNvSpPr>
                <a:spLocks noGrp="1"/>
              </p:cNvSpPr>
              <p:nvPr>
                <p:ph type="title"/>
              </p:nvPr>
            </p:nvSpPr>
            <p:spPr/>
            <p:txBody>
              <a:bodyPr/>
              <a:lstStyle/>
              <a:p>
                <a:r>
                  <a:rPr lang="en-US" dirty="0"/>
                  <a:t>Trust Region Updates for </a:t>
                </a:r>
                <a14:m>
                  <m:oMath xmlns:m="http://schemas.openxmlformats.org/officeDocument/2006/math">
                    <m:r>
                      <a:rPr lang="el-GR" sz="4400" b="0" i="1" u="none" strike="noStrike" kern="1200" baseline="0" dirty="0" smtClean="0">
                        <a:solidFill>
                          <a:schemeClr val="dk1"/>
                        </a:solidFill>
                        <a:latin typeface="Cambria Math" panose="02040503050406030204" pitchFamily="18" charset="0"/>
                        <a:ea typeface="+mn-ea"/>
                        <a:cs typeface="+mn-cs"/>
                      </a:rPr>
                      <m:t>𝜋</m:t>
                    </m:r>
                    <m:r>
                      <a:rPr lang="el-GR" sz="4400" b="0" i="1" u="none" strike="noStrike" kern="1200" baseline="0" dirty="0" smtClean="0">
                        <a:solidFill>
                          <a:schemeClr val="dk1"/>
                        </a:solidFill>
                        <a:latin typeface="Cambria Math" panose="02040503050406030204" pitchFamily="18" charset="0"/>
                        <a:ea typeface="+mn-ea"/>
                        <a:cs typeface="+mn-cs"/>
                      </a:rPr>
                      <m:t>(</m:t>
                    </m:r>
                    <m:r>
                      <a:rPr lang="el-GR" sz="4400" b="1" i="1" u="none" strike="noStrike" kern="1200" baseline="0" dirty="0" smtClean="0">
                        <a:solidFill>
                          <a:schemeClr val="dk1"/>
                        </a:solidFill>
                        <a:latin typeface="Cambria Math" panose="02040503050406030204" pitchFamily="18" charset="0"/>
                        <a:ea typeface="+mn-ea"/>
                        <a:cs typeface="+mn-cs"/>
                      </a:rPr>
                      <m:t>𝜽</m:t>
                    </m:r>
                    <m:r>
                      <a:rPr lang="el-GR" sz="4400" b="0" i="1" u="none" strike="noStrike" kern="1200" baseline="0" dirty="0" smtClean="0">
                        <a:solidFill>
                          <a:schemeClr val="dk1"/>
                        </a:solidFill>
                        <a:latin typeface="Cambria Math" panose="02040503050406030204" pitchFamily="18" charset="0"/>
                        <a:ea typeface="+mn-ea"/>
                        <a:cs typeface="+mn-cs"/>
                      </a:rPr>
                      <m:t>|</m:t>
                    </m:r>
                    <m:r>
                      <a:rPr lang="en-US" sz="4400" b="1" i="1" u="none" strike="noStrike" kern="1200" baseline="0" dirty="0" smtClean="0">
                        <a:solidFill>
                          <a:schemeClr val="dk1"/>
                        </a:solidFill>
                        <a:latin typeface="Cambria Math" panose="02040503050406030204" pitchFamily="18" charset="0"/>
                        <a:ea typeface="+mn-ea"/>
                        <a:cs typeface="+mn-cs"/>
                      </a:rPr>
                      <m:t>𝒄</m:t>
                    </m:r>
                    <m:r>
                      <a:rPr lang="en-US" sz="4400" b="0" i="1" u="none" strike="noStrike" kern="1200" baseline="0" dirty="0" smtClean="0">
                        <a:solidFill>
                          <a:schemeClr val="dk1"/>
                        </a:solidFill>
                        <a:latin typeface="Cambria Math" panose="02040503050406030204" pitchFamily="18" charset="0"/>
                        <a:ea typeface="+mn-ea"/>
                        <a:cs typeface="+mn-cs"/>
                      </a:rPr>
                      <m:t>, </m:t>
                    </m:r>
                    <m:r>
                      <a:rPr lang="en-US" sz="4400" b="0" i="1" u="none" strike="noStrike" kern="1200" baseline="0" dirty="0" smtClean="0">
                        <a:solidFill>
                          <a:schemeClr val="dk1"/>
                        </a:solidFill>
                        <a:latin typeface="Cambria Math" panose="02040503050406030204" pitchFamily="18" charset="0"/>
                        <a:ea typeface="+mn-ea"/>
                        <a:cs typeface="+mn-cs"/>
                      </a:rPr>
                      <m:t>𝑜</m:t>
                    </m:r>
                    <m:r>
                      <a:rPr lang="en-US" sz="4400" b="0" i="1" u="none" strike="noStrike" kern="1200" baseline="0" dirty="0" smtClean="0">
                        <a:solidFill>
                          <a:schemeClr val="dk1"/>
                        </a:solidFill>
                        <a:latin typeface="Cambria Math" panose="02040503050406030204" pitchFamily="18" charset="0"/>
                        <a:ea typeface="+mn-ea"/>
                        <a:cs typeface="+mn-cs"/>
                      </a:rPr>
                      <m:t>)</m:t>
                    </m:r>
                  </m:oMath>
                </a14:m>
                <a:r>
                  <a:rPr lang="en-US" dirty="0"/>
                  <a:t> </a:t>
                </a:r>
              </a:p>
            </p:txBody>
          </p:sp>
        </mc:Choice>
        <mc:Fallback xmlns="">
          <p:sp>
            <p:nvSpPr>
              <p:cNvPr id="2" name="Title 1">
                <a:extLst>
                  <a:ext uri="{FF2B5EF4-FFF2-40B4-BE49-F238E27FC236}">
                    <a16:creationId xmlns:a16="http://schemas.microsoft.com/office/drawing/2014/main" id="{1FB9966C-F7FA-8FE0-5F08-A31819420A19}"/>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D9D59CC4-41AB-DD4E-E2A6-406A8370C346}"/>
              </a:ext>
            </a:extLst>
          </p:cNvPr>
          <p:cNvSpPr>
            <a:spLocks noGrp="1"/>
          </p:cNvSpPr>
          <p:nvPr>
            <p:ph idx="1"/>
          </p:nvPr>
        </p:nvSpPr>
        <p:spPr/>
        <p:txBody>
          <a:bodyPr/>
          <a:lstStyle/>
          <a:p>
            <a:r>
              <a:rPr lang="en-US" dirty="0"/>
              <a:t>Valid for smooth, continuous distributions (KL is an integral over probability mass)</a:t>
            </a:r>
          </a:p>
          <a:p>
            <a:r>
              <a:rPr lang="en-US" dirty="0"/>
              <a:t>The expert policy is a Gaussian distribution (smooth and continuous)</a:t>
            </a:r>
          </a:p>
        </p:txBody>
      </p:sp>
      <p:pic>
        <p:nvPicPr>
          <p:cNvPr id="5" name="Picture 4">
            <a:extLst>
              <a:ext uri="{FF2B5EF4-FFF2-40B4-BE49-F238E27FC236}">
                <a16:creationId xmlns:a16="http://schemas.microsoft.com/office/drawing/2014/main" id="{54602659-DA1F-3FA2-FECF-79F97BB93FA9}"/>
              </a:ext>
            </a:extLst>
          </p:cNvPr>
          <p:cNvPicPr>
            <a:picLocks noChangeAspect="1"/>
          </p:cNvPicPr>
          <p:nvPr/>
        </p:nvPicPr>
        <p:blipFill>
          <a:blip r:embed="rId3"/>
          <a:stretch>
            <a:fillRect/>
          </a:stretch>
        </p:blipFill>
        <p:spPr>
          <a:xfrm>
            <a:off x="3448050" y="4516756"/>
            <a:ext cx="5295900" cy="1266825"/>
          </a:xfrm>
          <a:prstGeom prst="rect">
            <a:avLst/>
          </a:prstGeom>
        </p:spPr>
      </p:pic>
    </p:spTree>
    <p:extLst>
      <p:ext uri="{BB962C8B-B14F-4D97-AF65-F5344CB8AC3E}">
        <p14:creationId xmlns:p14="http://schemas.microsoft.com/office/powerpoint/2010/main" val="1702112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FB9966C-F7FA-8FE0-5F08-A31819420A19}"/>
                  </a:ext>
                </a:extLst>
              </p:cNvPr>
              <p:cNvSpPr>
                <a:spLocks noGrp="1"/>
              </p:cNvSpPr>
              <p:nvPr>
                <p:ph type="title"/>
              </p:nvPr>
            </p:nvSpPr>
            <p:spPr/>
            <p:txBody>
              <a:bodyPr/>
              <a:lstStyle/>
              <a:p>
                <a:r>
                  <a:rPr lang="en-US" dirty="0"/>
                  <a:t>Trust Region Updates for </a:t>
                </a:r>
                <a14:m>
                  <m:oMath xmlns:m="http://schemas.openxmlformats.org/officeDocument/2006/math">
                    <m:r>
                      <a:rPr lang="el-GR" sz="4400" b="0" i="1" u="none" strike="noStrike" kern="1200" baseline="0" dirty="0" smtClean="0">
                        <a:solidFill>
                          <a:schemeClr val="dk1"/>
                        </a:solidFill>
                        <a:latin typeface="Cambria Math" panose="02040503050406030204" pitchFamily="18" charset="0"/>
                        <a:ea typeface="+mn-ea"/>
                        <a:cs typeface="+mn-cs"/>
                      </a:rPr>
                      <m:t>𝜋</m:t>
                    </m:r>
                    <m:r>
                      <a:rPr lang="el-GR" sz="4400" b="0" i="1" u="none" strike="noStrike" kern="1200" baseline="0" dirty="0" smtClean="0">
                        <a:solidFill>
                          <a:schemeClr val="dk1"/>
                        </a:solidFill>
                        <a:latin typeface="Cambria Math" panose="02040503050406030204" pitchFamily="18" charset="0"/>
                        <a:ea typeface="+mn-ea"/>
                        <a:cs typeface="+mn-cs"/>
                      </a:rPr>
                      <m:t>(</m:t>
                    </m:r>
                    <m:r>
                      <a:rPr lang="el-GR" sz="4400" b="1" i="1" u="none" strike="noStrike" kern="1200" baseline="0" dirty="0" smtClean="0">
                        <a:solidFill>
                          <a:schemeClr val="dk1"/>
                        </a:solidFill>
                        <a:latin typeface="Cambria Math" panose="02040503050406030204" pitchFamily="18" charset="0"/>
                        <a:ea typeface="+mn-ea"/>
                        <a:cs typeface="+mn-cs"/>
                      </a:rPr>
                      <m:t>𝜽</m:t>
                    </m:r>
                    <m:r>
                      <a:rPr lang="el-GR" sz="4400" b="0" i="1" u="none" strike="noStrike" kern="1200" baseline="0" dirty="0" smtClean="0">
                        <a:solidFill>
                          <a:schemeClr val="dk1"/>
                        </a:solidFill>
                        <a:latin typeface="Cambria Math" panose="02040503050406030204" pitchFamily="18" charset="0"/>
                        <a:ea typeface="+mn-ea"/>
                        <a:cs typeface="+mn-cs"/>
                      </a:rPr>
                      <m:t>|</m:t>
                    </m:r>
                    <m:r>
                      <a:rPr lang="en-US" sz="4400" b="1" i="1" u="none" strike="noStrike" kern="1200" baseline="0" dirty="0" smtClean="0">
                        <a:solidFill>
                          <a:schemeClr val="dk1"/>
                        </a:solidFill>
                        <a:latin typeface="Cambria Math" panose="02040503050406030204" pitchFamily="18" charset="0"/>
                        <a:ea typeface="+mn-ea"/>
                        <a:cs typeface="+mn-cs"/>
                      </a:rPr>
                      <m:t>𝒄</m:t>
                    </m:r>
                    <m:r>
                      <a:rPr lang="en-US" sz="4400" b="0" i="1" u="none" strike="noStrike" kern="1200" baseline="0" dirty="0" smtClean="0">
                        <a:solidFill>
                          <a:schemeClr val="dk1"/>
                        </a:solidFill>
                        <a:latin typeface="Cambria Math" panose="02040503050406030204" pitchFamily="18" charset="0"/>
                        <a:ea typeface="+mn-ea"/>
                        <a:cs typeface="+mn-cs"/>
                      </a:rPr>
                      <m:t>, </m:t>
                    </m:r>
                    <m:r>
                      <a:rPr lang="en-US" sz="4400" b="0" i="1" u="none" strike="noStrike" kern="1200" baseline="0" dirty="0" smtClean="0">
                        <a:solidFill>
                          <a:schemeClr val="dk1"/>
                        </a:solidFill>
                        <a:latin typeface="Cambria Math" panose="02040503050406030204" pitchFamily="18" charset="0"/>
                        <a:ea typeface="+mn-ea"/>
                        <a:cs typeface="+mn-cs"/>
                      </a:rPr>
                      <m:t>𝑜</m:t>
                    </m:r>
                    <m:r>
                      <a:rPr lang="en-US" sz="4400" b="0" i="1" u="none" strike="noStrike" kern="1200" baseline="0" dirty="0" smtClean="0">
                        <a:solidFill>
                          <a:schemeClr val="dk1"/>
                        </a:solidFill>
                        <a:latin typeface="Cambria Math" panose="02040503050406030204" pitchFamily="18" charset="0"/>
                        <a:ea typeface="+mn-ea"/>
                        <a:cs typeface="+mn-cs"/>
                      </a:rPr>
                      <m:t>)</m:t>
                    </m:r>
                  </m:oMath>
                </a14:m>
                <a:r>
                  <a:rPr lang="en-US" dirty="0"/>
                  <a:t> </a:t>
                </a:r>
              </a:p>
            </p:txBody>
          </p:sp>
        </mc:Choice>
        <mc:Fallback xmlns="">
          <p:sp>
            <p:nvSpPr>
              <p:cNvPr id="2" name="Title 1">
                <a:extLst>
                  <a:ext uri="{FF2B5EF4-FFF2-40B4-BE49-F238E27FC236}">
                    <a16:creationId xmlns:a16="http://schemas.microsoft.com/office/drawing/2014/main" id="{1FB9966C-F7FA-8FE0-5F08-A31819420A19}"/>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D9D59CC4-41AB-DD4E-E2A6-406A8370C346}"/>
              </a:ext>
            </a:extLst>
          </p:cNvPr>
          <p:cNvSpPr>
            <a:spLocks noGrp="1"/>
          </p:cNvSpPr>
          <p:nvPr>
            <p:ph idx="1"/>
          </p:nvPr>
        </p:nvSpPr>
        <p:spPr/>
        <p:txBody>
          <a:bodyPr/>
          <a:lstStyle/>
          <a:p>
            <a:r>
              <a:rPr lang="en-US" dirty="0"/>
              <a:t>Valid for smooth, continuous distributions (KL is an integral over probability mass)</a:t>
            </a:r>
          </a:p>
          <a:p>
            <a:r>
              <a:rPr lang="en-US" dirty="0"/>
              <a:t>The expert policy is a Gaussian distribution (smooth and continuous)</a:t>
            </a:r>
          </a:p>
        </p:txBody>
      </p:sp>
      <p:pic>
        <p:nvPicPr>
          <p:cNvPr id="5" name="Picture 4">
            <a:extLst>
              <a:ext uri="{FF2B5EF4-FFF2-40B4-BE49-F238E27FC236}">
                <a16:creationId xmlns:a16="http://schemas.microsoft.com/office/drawing/2014/main" id="{54602659-DA1F-3FA2-FECF-79F97BB93FA9}"/>
              </a:ext>
            </a:extLst>
          </p:cNvPr>
          <p:cNvPicPr>
            <a:picLocks noChangeAspect="1"/>
          </p:cNvPicPr>
          <p:nvPr/>
        </p:nvPicPr>
        <p:blipFill>
          <a:blip r:embed="rId3"/>
          <a:stretch>
            <a:fillRect/>
          </a:stretch>
        </p:blipFill>
        <p:spPr>
          <a:xfrm>
            <a:off x="3448050" y="4516756"/>
            <a:ext cx="5295900" cy="1266825"/>
          </a:xfrm>
          <a:prstGeom prst="rect">
            <a:avLst/>
          </a:prstGeom>
        </p:spPr>
      </p:pic>
      <p:sp>
        <p:nvSpPr>
          <p:cNvPr id="4" name="Rectangle 3">
            <a:extLst>
              <a:ext uri="{FF2B5EF4-FFF2-40B4-BE49-F238E27FC236}">
                <a16:creationId xmlns:a16="http://schemas.microsoft.com/office/drawing/2014/main" id="{8EA90FD9-D088-8E94-F386-E6C5709834F8}"/>
              </a:ext>
            </a:extLst>
          </p:cNvPr>
          <p:cNvSpPr/>
          <p:nvPr/>
        </p:nvSpPr>
        <p:spPr>
          <a:xfrm>
            <a:off x="3943149" y="5316897"/>
            <a:ext cx="4713402" cy="64135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9404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1D6D0E-004B-27DA-28AA-EB327AC5EAE6}"/>
                  </a:ext>
                </a:extLst>
              </p:cNvPr>
              <p:cNvSpPr>
                <a:spLocks noGrp="1"/>
              </p:cNvSpPr>
              <p:nvPr>
                <p:ph idx="1"/>
              </p:nvPr>
            </p:nvSpPr>
            <p:spPr/>
            <p:txBody>
              <a:bodyPr/>
              <a:lstStyle/>
              <a:p>
                <a:r>
                  <a:rPr lang="en-US" dirty="0"/>
                  <a:t>The curriculum is not smooth due to </a:t>
                </a:r>
                <a14:m>
                  <m:oMath xmlns:m="http://schemas.openxmlformats.org/officeDocument/2006/math">
                    <m:r>
                      <a:rPr lang="en-US" i="1" dirty="0" smtClean="0">
                        <a:latin typeface="Cambria Math" panose="02040503050406030204" pitchFamily="18" charset="0"/>
                      </a:rPr>
                      <m:t>𝑍</m:t>
                    </m:r>
                  </m:oMath>
                </a14:m>
                <a:r>
                  <a:rPr lang="en-US" dirty="0"/>
                  <a:t> approximation (stochastic and discrete) and </a:t>
                </a:r>
                <a14:m>
                  <m:oMath xmlns:m="http://schemas.openxmlformats.org/officeDocument/2006/math">
                    <m:sSub>
                      <m:sSubPr>
                        <m:ctrlPr>
                          <a:rPr lang="pt-BR" sz="2800" i="1" dirty="0" smtClean="0">
                            <a:latin typeface="Cambria Math" panose="02040503050406030204" pitchFamily="18" charset="0"/>
                          </a:rPr>
                        </m:ctrlPr>
                      </m:sSubPr>
                      <m:e>
                        <m:r>
                          <a:rPr lang="pt-BR" sz="2800" i="1" dirty="0" smtClean="0">
                            <a:latin typeface="Cambria Math" panose="02040503050406030204" pitchFamily="18" charset="0"/>
                          </a:rPr>
                          <m:t>𝜙</m:t>
                        </m:r>
                      </m:e>
                      <m:sub>
                        <m:r>
                          <a:rPr lang="en-US" sz="2800" b="0" i="1" dirty="0" smtClean="0">
                            <a:latin typeface="Cambria Math" panose="02040503050406030204" pitchFamily="18" charset="0"/>
                          </a:rPr>
                          <m:t>𝑜</m:t>
                        </m:r>
                      </m:sub>
                    </m:sSub>
                    <m:r>
                      <a:rPr lang="pt-BR" sz="2800" i="1" dirty="0" smtClean="0">
                        <a:latin typeface="Cambria Math" panose="02040503050406030204" pitchFamily="18" charset="0"/>
                      </a:rPr>
                      <m:t>​(</m:t>
                    </m:r>
                    <m:r>
                      <a:rPr lang="pt-BR" sz="2800" b="1" i="1" dirty="0" smtClean="0">
                        <a:latin typeface="Cambria Math" panose="02040503050406030204" pitchFamily="18" charset="0"/>
                      </a:rPr>
                      <m:t>𝒄</m:t>
                    </m:r>
                    <m:r>
                      <a:rPr lang="pt-BR" sz="2800" i="1" dirty="0" smtClean="0">
                        <a:latin typeface="Cambria Math" panose="02040503050406030204" pitchFamily="18" charset="0"/>
                      </a:rPr>
                      <m:t>)</m:t>
                    </m:r>
                  </m:oMath>
                </a14:m>
                <a:r>
                  <a:rPr lang="en-US" dirty="0"/>
                  <a:t> (non-smooth changes between iterations)</a:t>
                </a:r>
              </a:p>
              <a:p>
                <a:r>
                  <a:rPr lang="en-US" dirty="0"/>
                  <a:t>Rewrite as sum over context samples:</a:t>
                </a:r>
              </a:p>
            </p:txBody>
          </p:sp>
        </mc:Choice>
        <mc:Fallback>
          <p:sp>
            <p:nvSpPr>
              <p:cNvPr id="3" name="Content Placeholder 2">
                <a:extLst>
                  <a:ext uri="{FF2B5EF4-FFF2-40B4-BE49-F238E27FC236}">
                    <a16:creationId xmlns:a16="http://schemas.microsoft.com/office/drawing/2014/main" id="{951D6D0E-004B-27DA-28AA-EB327AC5EAE6}"/>
                  </a:ext>
                </a:extLst>
              </p:cNvPr>
              <p:cNvSpPr>
                <a:spLocks noGrp="1" noRot="1" noChangeAspect="1" noMove="1" noResize="1" noEditPoints="1" noAdjustHandles="1" noChangeArrowheads="1" noChangeShapeType="1" noTextEdit="1"/>
              </p:cNvSpPr>
              <p:nvPr>
                <p:ph idx="1"/>
              </p:nvPr>
            </p:nvSpPr>
            <p:spPr>
              <a:blipFill>
                <a:blip r:embed="rId2"/>
                <a:stretch>
                  <a:fillRect l="-1043" t="-2381" r="-81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21ECB763-467D-F63D-2DAA-1565E2BE7EC1}"/>
              </a:ext>
            </a:extLst>
          </p:cNvPr>
          <p:cNvPicPr>
            <a:picLocks noChangeAspect="1"/>
          </p:cNvPicPr>
          <p:nvPr/>
        </p:nvPicPr>
        <p:blipFill>
          <a:blip r:embed="rId3"/>
          <a:stretch>
            <a:fillRect/>
          </a:stretch>
        </p:blipFill>
        <p:spPr>
          <a:xfrm>
            <a:off x="3419475" y="4001294"/>
            <a:ext cx="5353050" cy="1466850"/>
          </a:xfrm>
          <a:prstGeom prst="rect">
            <a:avLst/>
          </a:prstGeom>
        </p:spPr>
      </p:pic>
      <mc:AlternateContent xmlns:mc="http://schemas.openxmlformats.org/markup-compatibility/2006" xmlns:a14="http://schemas.microsoft.com/office/drawing/2010/main">
        <mc:Choice Requires="a14">
          <p:sp>
            <p:nvSpPr>
              <p:cNvPr id="10" name="Title 1">
                <a:extLst>
                  <a:ext uri="{FF2B5EF4-FFF2-40B4-BE49-F238E27FC236}">
                    <a16:creationId xmlns:a16="http://schemas.microsoft.com/office/drawing/2014/main" id="{32832A56-5BB0-86ED-9712-A5CF49E0EF55}"/>
                  </a:ext>
                </a:extLst>
              </p:cNvPr>
              <p:cNvSpPr>
                <a:spLocks noGrp="1"/>
              </p:cNvSpPr>
              <p:nvPr>
                <p:ph type="title"/>
              </p:nvPr>
            </p:nvSpPr>
            <p:spPr>
              <a:xfrm>
                <a:off x="838200" y="365125"/>
                <a:ext cx="10515600" cy="1325563"/>
              </a:xfrm>
            </p:spPr>
            <p:txBody>
              <a:bodyPr/>
              <a:lstStyle/>
              <a:p>
                <a:r>
                  <a:rPr lang="en-US" dirty="0"/>
                  <a:t>PPO Update for </a:t>
                </a:r>
                <a14:m>
                  <m:oMath xmlns:m="http://schemas.openxmlformats.org/officeDocument/2006/math">
                    <m:r>
                      <a:rPr lang="el-GR" sz="4400" b="0" i="1" u="none" strike="noStrike" kern="1200" baseline="0" dirty="0" smtClean="0">
                        <a:solidFill>
                          <a:schemeClr val="dk1"/>
                        </a:solidFill>
                        <a:latin typeface="Cambria Math" panose="02040503050406030204" pitchFamily="18" charset="0"/>
                        <a:ea typeface="+mn-ea"/>
                        <a:cs typeface="+mn-cs"/>
                      </a:rPr>
                      <m:t>𝜋</m:t>
                    </m:r>
                    <m:r>
                      <a:rPr lang="el-GR" sz="4400" b="0" i="1" u="none" strike="noStrike" kern="1200" baseline="0" dirty="0" smtClean="0">
                        <a:solidFill>
                          <a:schemeClr val="dk1"/>
                        </a:solidFill>
                        <a:latin typeface="Cambria Math" panose="02040503050406030204" pitchFamily="18" charset="0"/>
                        <a:ea typeface="+mn-ea"/>
                        <a:cs typeface="+mn-cs"/>
                      </a:rPr>
                      <m:t>(</m:t>
                    </m:r>
                    <m:r>
                      <a:rPr lang="en-US" sz="4400" b="1" i="1" u="none" strike="noStrike" kern="1200" baseline="0" dirty="0" err="1" smtClean="0">
                        <a:solidFill>
                          <a:schemeClr val="dk1"/>
                        </a:solidFill>
                        <a:latin typeface="Cambria Math" panose="02040503050406030204" pitchFamily="18" charset="0"/>
                        <a:ea typeface="+mn-ea"/>
                        <a:cs typeface="+mn-cs"/>
                      </a:rPr>
                      <m:t>𝒄</m:t>
                    </m:r>
                    <m:r>
                      <a:rPr lang="en-US" sz="4400" b="0" i="1" u="none" strike="noStrike" kern="1200" baseline="0" dirty="0" err="1" smtClean="0">
                        <a:solidFill>
                          <a:schemeClr val="dk1"/>
                        </a:solidFill>
                        <a:latin typeface="Cambria Math" panose="02040503050406030204" pitchFamily="18" charset="0"/>
                        <a:ea typeface="+mn-ea"/>
                        <a:cs typeface="+mn-cs"/>
                      </a:rPr>
                      <m:t>|</m:t>
                    </m:r>
                    <m:r>
                      <a:rPr lang="en-US" sz="4400" b="0" i="1" u="none" strike="noStrike" kern="1200" baseline="0" dirty="0" err="1" smtClean="0">
                        <a:solidFill>
                          <a:schemeClr val="dk1"/>
                        </a:solidFill>
                        <a:latin typeface="Cambria Math" panose="02040503050406030204" pitchFamily="18" charset="0"/>
                        <a:ea typeface="+mn-ea"/>
                        <a:cs typeface="+mn-cs"/>
                      </a:rPr>
                      <m:t>𝑜</m:t>
                    </m:r>
                    <m:r>
                      <a:rPr lang="en-US" sz="4400" b="0" i="1" u="none" strike="noStrike" kern="1200" baseline="0" dirty="0" smtClean="0">
                        <a:solidFill>
                          <a:schemeClr val="dk1"/>
                        </a:solidFill>
                        <a:latin typeface="Cambria Math" panose="02040503050406030204" pitchFamily="18" charset="0"/>
                        <a:ea typeface="+mn-ea"/>
                        <a:cs typeface="+mn-cs"/>
                      </a:rPr>
                      <m:t>)</m:t>
                    </m:r>
                  </m:oMath>
                </a14:m>
                <a:endParaRPr lang="en-US" dirty="0"/>
              </a:p>
            </p:txBody>
          </p:sp>
        </mc:Choice>
        <mc:Fallback xmlns="">
          <p:sp>
            <p:nvSpPr>
              <p:cNvPr id="10" name="Title 1">
                <a:extLst>
                  <a:ext uri="{FF2B5EF4-FFF2-40B4-BE49-F238E27FC236}">
                    <a16:creationId xmlns:a16="http://schemas.microsoft.com/office/drawing/2014/main" id="{32832A56-5BB0-86ED-9712-A5CF49E0EF55}"/>
                  </a:ext>
                </a:extLst>
              </p:cNvPr>
              <p:cNvSpPr>
                <a:spLocks noGrp="1" noRot="1" noChangeAspect="1" noMove="1" noResize="1" noEditPoints="1" noAdjustHandles="1" noChangeArrowheads="1" noChangeShapeType="1" noTextEdit="1"/>
              </p:cNvSpPr>
              <p:nvPr>
                <p:ph type="title"/>
              </p:nvPr>
            </p:nvSpPr>
            <p:spPr>
              <a:xfrm>
                <a:off x="838200" y="365125"/>
                <a:ext cx="10515600" cy="1325563"/>
              </a:xfrm>
              <a:blipFill>
                <a:blip r:embed="rId4"/>
                <a:stretch>
                  <a:fillRect l="-2377"/>
                </a:stretch>
              </a:blipFill>
            </p:spPr>
            <p:txBody>
              <a:bodyPr/>
              <a:lstStyle/>
              <a:p>
                <a:r>
                  <a:rPr lang="en-US">
                    <a:noFill/>
                  </a:rPr>
                  <a:t> </a:t>
                </a:r>
              </a:p>
            </p:txBody>
          </p:sp>
        </mc:Fallback>
      </mc:AlternateContent>
    </p:spTree>
    <p:extLst>
      <p:ext uri="{BB962C8B-B14F-4D97-AF65-F5344CB8AC3E}">
        <p14:creationId xmlns:p14="http://schemas.microsoft.com/office/powerpoint/2010/main" val="3948983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2772390-1467-14E8-D255-308B052B6603}"/>
                  </a:ext>
                </a:extLst>
              </p:cNvPr>
              <p:cNvSpPr>
                <a:spLocks noGrp="1"/>
              </p:cNvSpPr>
              <p:nvPr>
                <p:ph type="title"/>
              </p:nvPr>
            </p:nvSpPr>
            <p:spPr/>
            <p:txBody>
              <a:bodyPr/>
              <a:lstStyle/>
              <a:p>
                <a:r>
                  <a:rPr lang="en-US" dirty="0"/>
                  <a:t>PPO Update for </a:t>
                </a:r>
                <a14:m>
                  <m:oMath xmlns:m="http://schemas.openxmlformats.org/officeDocument/2006/math">
                    <m:r>
                      <a:rPr lang="el-GR" sz="4400" b="0" i="1" u="none" strike="noStrike" kern="1200" baseline="0" dirty="0" smtClean="0">
                        <a:solidFill>
                          <a:schemeClr val="dk1"/>
                        </a:solidFill>
                        <a:latin typeface="Cambria Math" panose="02040503050406030204" pitchFamily="18" charset="0"/>
                        <a:ea typeface="+mn-ea"/>
                        <a:cs typeface="+mn-cs"/>
                      </a:rPr>
                      <m:t>𝜋</m:t>
                    </m:r>
                    <m:r>
                      <a:rPr lang="el-GR" sz="4400" b="0" i="1" u="none" strike="noStrike" kern="1200" baseline="0" dirty="0" smtClean="0">
                        <a:solidFill>
                          <a:schemeClr val="dk1"/>
                        </a:solidFill>
                        <a:latin typeface="Cambria Math" panose="02040503050406030204" pitchFamily="18" charset="0"/>
                        <a:ea typeface="+mn-ea"/>
                        <a:cs typeface="+mn-cs"/>
                      </a:rPr>
                      <m:t>(</m:t>
                    </m:r>
                    <m:r>
                      <a:rPr lang="en-US" sz="4400" b="1" i="1" u="none" strike="noStrike" kern="1200" baseline="0" dirty="0" err="1" smtClean="0">
                        <a:solidFill>
                          <a:schemeClr val="dk1"/>
                        </a:solidFill>
                        <a:latin typeface="Cambria Math" panose="02040503050406030204" pitchFamily="18" charset="0"/>
                        <a:ea typeface="+mn-ea"/>
                        <a:cs typeface="+mn-cs"/>
                      </a:rPr>
                      <m:t>𝒄</m:t>
                    </m:r>
                    <m:r>
                      <a:rPr lang="en-US" sz="4400" b="0" i="1" u="none" strike="noStrike" kern="1200" baseline="0" dirty="0" err="1" smtClean="0">
                        <a:solidFill>
                          <a:schemeClr val="dk1"/>
                        </a:solidFill>
                        <a:latin typeface="Cambria Math" panose="02040503050406030204" pitchFamily="18" charset="0"/>
                        <a:ea typeface="+mn-ea"/>
                        <a:cs typeface="+mn-cs"/>
                      </a:rPr>
                      <m:t>|</m:t>
                    </m:r>
                    <m:r>
                      <a:rPr lang="en-US" sz="4400" b="0" i="1" u="none" strike="noStrike" kern="1200" baseline="0" dirty="0" err="1" smtClean="0">
                        <a:solidFill>
                          <a:schemeClr val="dk1"/>
                        </a:solidFill>
                        <a:latin typeface="Cambria Math" panose="02040503050406030204" pitchFamily="18" charset="0"/>
                        <a:ea typeface="+mn-ea"/>
                        <a:cs typeface="+mn-cs"/>
                      </a:rPr>
                      <m:t>𝑜</m:t>
                    </m:r>
                    <m:r>
                      <a:rPr lang="en-US" sz="4400" b="0" i="1" u="none" strike="noStrike" kern="1200" baseline="0" dirty="0" smtClean="0">
                        <a:solidFill>
                          <a:schemeClr val="dk1"/>
                        </a:solidFill>
                        <a:latin typeface="Cambria Math" panose="02040503050406030204" pitchFamily="18" charset="0"/>
                        <a:ea typeface="+mn-ea"/>
                        <a:cs typeface="+mn-cs"/>
                      </a:rPr>
                      <m:t>)</m:t>
                    </m:r>
                  </m:oMath>
                </a14:m>
                <a:endParaRPr lang="en-US" dirty="0"/>
              </a:p>
            </p:txBody>
          </p:sp>
        </mc:Choice>
        <mc:Fallback xmlns="">
          <p:sp>
            <p:nvSpPr>
              <p:cNvPr id="2" name="Title 1">
                <a:extLst>
                  <a:ext uri="{FF2B5EF4-FFF2-40B4-BE49-F238E27FC236}">
                    <a16:creationId xmlns:a16="http://schemas.microsoft.com/office/drawing/2014/main" id="{42772390-1467-14E8-D255-308B052B6603}"/>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1D6D0E-004B-27DA-28AA-EB327AC5EAE6}"/>
                  </a:ext>
                </a:extLst>
              </p:cNvPr>
              <p:cNvSpPr>
                <a:spLocks noGrp="1"/>
              </p:cNvSpPr>
              <p:nvPr>
                <p:ph idx="1"/>
              </p:nvPr>
            </p:nvSpPr>
            <p:spPr/>
            <p:txBody>
              <a:bodyPr/>
              <a:lstStyle/>
              <a:p>
                <a:r>
                  <a:rPr lang="en-US" dirty="0"/>
                  <a:t>The curriculum is not smooth due to </a:t>
                </a:r>
                <a14:m>
                  <m:oMath xmlns:m="http://schemas.openxmlformats.org/officeDocument/2006/math">
                    <m:r>
                      <a:rPr lang="en-US" i="1" dirty="0" smtClean="0">
                        <a:latin typeface="Cambria Math" panose="02040503050406030204" pitchFamily="18" charset="0"/>
                      </a:rPr>
                      <m:t>𝑍</m:t>
                    </m:r>
                  </m:oMath>
                </a14:m>
                <a:r>
                  <a:rPr lang="en-US" dirty="0"/>
                  <a:t> approximation (stochastic and discrete) and </a:t>
                </a:r>
                <a14:m>
                  <m:oMath xmlns:m="http://schemas.openxmlformats.org/officeDocument/2006/math">
                    <m:sSub>
                      <m:sSubPr>
                        <m:ctrlPr>
                          <a:rPr lang="pt-BR" sz="2800" i="1" dirty="0" smtClean="0">
                            <a:latin typeface="Cambria Math" panose="02040503050406030204" pitchFamily="18" charset="0"/>
                          </a:rPr>
                        </m:ctrlPr>
                      </m:sSubPr>
                      <m:e>
                        <m:r>
                          <a:rPr lang="pt-BR" sz="2800" i="1" dirty="0" smtClean="0">
                            <a:latin typeface="Cambria Math" panose="02040503050406030204" pitchFamily="18" charset="0"/>
                          </a:rPr>
                          <m:t>𝜙</m:t>
                        </m:r>
                      </m:e>
                      <m:sub>
                        <m:r>
                          <a:rPr lang="en-US" sz="2800" b="0" i="1" dirty="0" smtClean="0">
                            <a:latin typeface="Cambria Math" panose="02040503050406030204" pitchFamily="18" charset="0"/>
                          </a:rPr>
                          <m:t>𝑜</m:t>
                        </m:r>
                      </m:sub>
                    </m:sSub>
                    <m:r>
                      <a:rPr lang="pt-BR" sz="2800" i="1" dirty="0" smtClean="0">
                        <a:latin typeface="Cambria Math" panose="02040503050406030204" pitchFamily="18" charset="0"/>
                      </a:rPr>
                      <m:t>​(</m:t>
                    </m:r>
                    <m:r>
                      <a:rPr lang="pt-BR" sz="2800" b="1" i="1" dirty="0" smtClean="0">
                        <a:latin typeface="Cambria Math" panose="02040503050406030204" pitchFamily="18" charset="0"/>
                      </a:rPr>
                      <m:t>𝒄</m:t>
                    </m:r>
                    <m:r>
                      <a:rPr lang="pt-BR" sz="2800" i="1" dirty="0" smtClean="0">
                        <a:latin typeface="Cambria Math" panose="02040503050406030204" pitchFamily="18" charset="0"/>
                      </a:rPr>
                      <m:t>)</m:t>
                    </m:r>
                  </m:oMath>
                </a14:m>
                <a:r>
                  <a:rPr lang="en-US" dirty="0"/>
                  <a:t> (non-smooth changes between iterations)</a:t>
                </a:r>
              </a:p>
              <a:p>
                <a:r>
                  <a:rPr lang="en-US" dirty="0"/>
                  <a:t>Rewrite as sum over context samples:</a:t>
                </a:r>
              </a:p>
            </p:txBody>
          </p:sp>
        </mc:Choice>
        <mc:Fallback>
          <p:sp>
            <p:nvSpPr>
              <p:cNvPr id="3" name="Content Placeholder 2">
                <a:extLst>
                  <a:ext uri="{FF2B5EF4-FFF2-40B4-BE49-F238E27FC236}">
                    <a16:creationId xmlns:a16="http://schemas.microsoft.com/office/drawing/2014/main" id="{951D6D0E-004B-27DA-28AA-EB327AC5EAE6}"/>
                  </a:ext>
                </a:extLst>
              </p:cNvPr>
              <p:cNvSpPr>
                <a:spLocks noGrp="1" noRot="1" noChangeAspect="1" noMove="1" noResize="1" noEditPoints="1" noAdjustHandles="1" noChangeArrowheads="1" noChangeShapeType="1" noTextEdit="1"/>
              </p:cNvSpPr>
              <p:nvPr>
                <p:ph idx="1"/>
              </p:nvPr>
            </p:nvSpPr>
            <p:spPr>
              <a:blipFill>
                <a:blip r:embed="rId3"/>
                <a:stretch>
                  <a:fillRect l="-1043" t="-2381" r="-81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F3B3F405-C140-BB77-89E5-BD12D3AA3B3D}"/>
              </a:ext>
            </a:extLst>
          </p:cNvPr>
          <p:cNvPicPr>
            <a:picLocks noChangeAspect="1"/>
          </p:cNvPicPr>
          <p:nvPr/>
        </p:nvPicPr>
        <p:blipFill>
          <a:blip r:embed="rId4"/>
          <a:stretch>
            <a:fillRect/>
          </a:stretch>
        </p:blipFill>
        <p:spPr>
          <a:xfrm>
            <a:off x="3419475" y="4001294"/>
            <a:ext cx="5353050" cy="1466850"/>
          </a:xfrm>
          <a:prstGeom prst="rect">
            <a:avLst/>
          </a:prstGeom>
        </p:spPr>
      </p:pic>
      <p:sp>
        <p:nvSpPr>
          <p:cNvPr id="6" name="Rectangle 5">
            <a:extLst>
              <a:ext uri="{FF2B5EF4-FFF2-40B4-BE49-F238E27FC236}">
                <a16:creationId xmlns:a16="http://schemas.microsoft.com/office/drawing/2014/main" id="{2BCD397D-93C3-A3A2-340A-FD50D5A2F714}"/>
              </a:ext>
            </a:extLst>
          </p:cNvPr>
          <p:cNvSpPr/>
          <p:nvPr/>
        </p:nvSpPr>
        <p:spPr>
          <a:xfrm>
            <a:off x="3995851" y="4734719"/>
            <a:ext cx="4713402" cy="64135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8141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A4449-7DF0-C787-51C2-334EBF908859}"/>
              </a:ext>
            </a:extLst>
          </p:cNvPr>
          <p:cNvSpPr>
            <a:spLocks noGrp="1"/>
          </p:cNvSpPr>
          <p:nvPr>
            <p:ph type="title"/>
          </p:nvPr>
        </p:nvSpPr>
        <p:spPr/>
        <p:txBody>
          <a:bodyPr/>
          <a:lstStyle/>
          <a:p>
            <a:r>
              <a:rPr lang="en-US" dirty="0"/>
              <a:t>Contextual Episodic Policy Search (CEPS)</a:t>
            </a:r>
          </a:p>
        </p:txBody>
      </p:sp>
      <p:sp>
        <p:nvSpPr>
          <p:cNvPr id="3" name="Content Placeholder 2">
            <a:extLst>
              <a:ext uri="{FF2B5EF4-FFF2-40B4-BE49-F238E27FC236}">
                <a16:creationId xmlns:a16="http://schemas.microsoft.com/office/drawing/2014/main" id="{BD3DF2D5-3E3C-DF1B-B55F-4701B11F44DE}"/>
              </a:ext>
            </a:extLst>
          </p:cNvPr>
          <p:cNvSpPr>
            <a:spLocks noGrp="1"/>
          </p:cNvSpPr>
          <p:nvPr>
            <p:ph idx="1"/>
          </p:nvPr>
        </p:nvSpPr>
        <p:spPr/>
        <p:txBody>
          <a:bodyPr>
            <a:normAutofit fontScale="77500" lnSpcReduction="20000"/>
          </a:bodyPr>
          <a:lstStyle/>
          <a:p>
            <a:r>
              <a:rPr lang="en-US" dirty="0"/>
              <a:t>Does not rely on the SARSA Markov assumption</a:t>
            </a:r>
          </a:p>
          <a:p>
            <a:r>
              <a:rPr lang="en-US" dirty="0"/>
              <a:t>Can learn with an unknown state space, the input is a context</a:t>
            </a:r>
          </a:p>
          <a:p>
            <a:r>
              <a:rPr lang="en-US" dirty="0"/>
              <a:t>Context remains fixed for &gt;= episode</a:t>
            </a:r>
          </a:p>
          <a:p>
            <a:r>
              <a:rPr lang="en-US" dirty="0"/>
              <a:t>Context usually encompasses a goal:</a:t>
            </a:r>
          </a:p>
          <a:p>
            <a:pPr lvl="1"/>
            <a:r>
              <a:rPr lang="en-US" dirty="0"/>
              <a:t>As presented:</a:t>
            </a:r>
          </a:p>
          <a:p>
            <a:pPr lvl="2"/>
            <a:r>
              <a:rPr lang="en-US" dirty="0"/>
              <a:t>Desired strike location of a tennis ball</a:t>
            </a:r>
          </a:p>
          <a:p>
            <a:pPr lvl="1"/>
            <a:r>
              <a:rPr lang="en-US" dirty="0"/>
              <a:t>Extend to:</a:t>
            </a:r>
          </a:p>
          <a:p>
            <a:pPr lvl="2"/>
            <a:r>
              <a:rPr lang="en-US" dirty="0"/>
              <a:t>Desired genre of fiction</a:t>
            </a:r>
          </a:p>
          <a:p>
            <a:pPr lvl="2"/>
            <a:r>
              <a:rPr lang="en-US" dirty="0"/>
              <a:t>Desired return from financial markets</a:t>
            </a:r>
          </a:p>
          <a:p>
            <a:r>
              <a:rPr lang="en-US" dirty="0"/>
              <a:t>Output</a:t>
            </a:r>
          </a:p>
          <a:p>
            <a:pPr lvl="1"/>
            <a:r>
              <a:rPr lang="en-US" dirty="0"/>
              <a:t>As presented</a:t>
            </a:r>
          </a:p>
          <a:p>
            <a:pPr lvl="2"/>
            <a:r>
              <a:rPr lang="en-US" dirty="0"/>
              <a:t>Motion primitive (i.e., a trajectory for an object held by a robotic arm)</a:t>
            </a:r>
          </a:p>
          <a:p>
            <a:pPr lvl="1"/>
            <a:r>
              <a:rPr lang="en-US" dirty="0"/>
              <a:t>Extend to:</a:t>
            </a:r>
          </a:p>
          <a:p>
            <a:pPr lvl="2"/>
            <a:r>
              <a:rPr lang="en-US" dirty="0"/>
              <a:t>A writing primitive (i.e., tone and style, vocabulary and syntax, </a:t>
            </a:r>
            <a:r>
              <a:rPr lang="en-US" dirty="0" err="1"/>
              <a:t>etc</a:t>
            </a:r>
            <a:r>
              <a:rPr lang="en-US" dirty="0"/>
              <a:t>) </a:t>
            </a:r>
          </a:p>
          <a:p>
            <a:pPr lvl="2"/>
            <a:r>
              <a:rPr lang="en-US" dirty="0"/>
              <a:t>A trading primitive (i.e., entry and exit thresholds, time horizons, </a:t>
            </a:r>
            <a:r>
              <a:rPr lang="en-US" dirty="0" err="1"/>
              <a:t>etc</a:t>
            </a:r>
            <a:r>
              <a:rPr lang="en-US" dirty="0"/>
              <a:t>)</a:t>
            </a:r>
          </a:p>
          <a:p>
            <a:pPr lvl="2"/>
            <a:endParaRPr lang="en-US" dirty="0"/>
          </a:p>
        </p:txBody>
      </p:sp>
    </p:spTree>
    <p:extLst>
      <p:ext uri="{BB962C8B-B14F-4D97-AF65-F5344CB8AC3E}">
        <p14:creationId xmlns:p14="http://schemas.microsoft.com/office/powerpoint/2010/main" val="672160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1D6D0E-004B-27DA-28AA-EB327AC5EAE6}"/>
                  </a:ext>
                </a:extLst>
              </p:cNvPr>
              <p:cNvSpPr>
                <a:spLocks noGrp="1"/>
              </p:cNvSpPr>
              <p:nvPr>
                <p:ph idx="1"/>
              </p:nvPr>
            </p:nvSpPr>
            <p:spPr/>
            <p:txBody>
              <a:bodyPr/>
              <a:lstStyle/>
              <a:p>
                <a:r>
                  <a:rPr lang="en-US" dirty="0"/>
                  <a:t>The curriculum is not smooth due to </a:t>
                </a:r>
                <a14:m>
                  <m:oMath xmlns:m="http://schemas.openxmlformats.org/officeDocument/2006/math">
                    <m:r>
                      <a:rPr lang="en-US" i="1" dirty="0" smtClean="0">
                        <a:latin typeface="Cambria Math" panose="02040503050406030204" pitchFamily="18" charset="0"/>
                      </a:rPr>
                      <m:t>𝑍</m:t>
                    </m:r>
                  </m:oMath>
                </a14:m>
                <a:r>
                  <a:rPr lang="en-US" dirty="0"/>
                  <a:t> approximation (stochastic and discrete) and </a:t>
                </a:r>
                <a14:m>
                  <m:oMath xmlns:m="http://schemas.openxmlformats.org/officeDocument/2006/math">
                    <m:sSub>
                      <m:sSubPr>
                        <m:ctrlPr>
                          <a:rPr lang="pt-BR" sz="2800" i="1" dirty="0" smtClean="0">
                            <a:latin typeface="Cambria Math" panose="02040503050406030204" pitchFamily="18" charset="0"/>
                          </a:rPr>
                        </m:ctrlPr>
                      </m:sSubPr>
                      <m:e>
                        <m:r>
                          <a:rPr lang="pt-BR" sz="2800" i="1" dirty="0" smtClean="0">
                            <a:latin typeface="Cambria Math" panose="02040503050406030204" pitchFamily="18" charset="0"/>
                          </a:rPr>
                          <m:t>𝜙</m:t>
                        </m:r>
                      </m:e>
                      <m:sub>
                        <m:r>
                          <a:rPr lang="en-US" sz="2800" b="0" i="1" dirty="0" smtClean="0">
                            <a:latin typeface="Cambria Math" panose="02040503050406030204" pitchFamily="18" charset="0"/>
                          </a:rPr>
                          <m:t>𝑜</m:t>
                        </m:r>
                      </m:sub>
                    </m:sSub>
                    <m:r>
                      <a:rPr lang="pt-BR" sz="2800" i="1" dirty="0" smtClean="0">
                        <a:latin typeface="Cambria Math" panose="02040503050406030204" pitchFamily="18" charset="0"/>
                      </a:rPr>
                      <m:t>​(</m:t>
                    </m:r>
                    <m:r>
                      <a:rPr lang="pt-BR" sz="2800" b="1" i="1" dirty="0" smtClean="0">
                        <a:latin typeface="Cambria Math" panose="02040503050406030204" pitchFamily="18" charset="0"/>
                      </a:rPr>
                      <m:t>𝒄</m:t>
                    </m:r>
                    <m:r>
                      <a:rPr lang="pt-BR" sz="2800" i="1" dirty="0" smtClean="0">
                        <a:latin typeface="Cambria Math" panose="02040503050406030204" pitchFamily="18" charset="0"/>
                      </a:rPr>
                      <m:t>)</m:t>
                    </m:r>
                  </m:oMath>
                </a14:m>
                <a:r>
                  <a:rPr lang="en-US" dirty="0"/>
                  <a:t> (non-smooth changes between iterations)</a:t>
                </a:r>
              </a:p>
              <a:p>
                <a:r>
                  <a:rPr lang="en-US" dirty="0"/>
                  <a:t>Rewrite as sum over context samples:</a:t>
                </a:r>
              </a:p>
            </p:txBody>
          </p:sp>
        </mc:Choice>
        <mc:Fallback>
          <p:sp>
            <p:nvSpPr>
              <p:cNvPr id="3" name="Content Placeholder 2">
                <a:extLst>
                  <a:ext uri="{FF2B5EF4-FFF2-40B4-BE49-F238E27FC236}">
                    <a16:creationId xmlns:a16="http://schemas.microsoft.com/office/drawing/2014/main" id="{951D6D0E-004B-27DA-28AA-EB327AC5EAE6}"/>
                  </a:ext>
                </a:extLst>
              </p:cNvPr>
              <p:cNvSpPr>
                <a:spLocks noGrp="1" noRot="1" noChangeAspect="1" noMove="1" noResize="1" noEditPoints="1" noAdjustHandles="1" noChangeArrowheads="1" noChangeShapeType="1" noTextEdit="1"/>
              </p:cNvSpPr>
              <p:nvPr>
                <p:ph idx="1"/>
              </p:nvPr>
            </p:nvSpPr>
            <p:spPr>
              <a:blipFill>
                <a:blip r:embed="rId2"/>
                <a:stretch>
                  <a:fillRect l="-1043" t="-2381" r="-8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itle 1">
                <a:extLst>
                  <a:ext uri="{FF2B5EF4-FFF2-40B4-BE49-F238E27FC236}">
                    <a16:creationId xmlns:a16="http://schemas.microsoft.com/office/drawing/2014/main" id="{A3362D07-0D5B-B419-5DA5-0ACE5DD6293C}"/>
                  </a:ext>
                </a:extLst>
              </p:cNvPr>
              <p:cNvSpPr>
                <a:spLocks noGrp="1"/>
              </p:cNvSpPr>
              <p:nvPr>
                <p:ph type="title"/>
              </p:nvPr>
            </p:nvSpPr>
            <p:spPr>
              <a:xfrm>
                <a:off x="838200" y="365125"/>
                <a:ext cx="10515600" cy="1325563"/>
              </a:xfrm>
            </p:spPr>
            <p:txBody>
              <a:bodyPr/>
              <a:lstStyle/>
              <a:p>
                <a:r>
                  <a:rPr lang="en-US" dirty="0"/>
                  <a:t>PPO Update for </a:t>
                </a:r>
                <a14:m>
                  <m:oMath xmlns:m="http://schemas.openxmlformats.org/officeDocument/2006/math">
                    <m:r>
                      <a:rPr lang="el-GR" sz="4400" b="0" i="1" u="none" strike="noStrike" kern="1200" baseline="0" dirty="0" smtClean="0">
                        <a:solidFill>
                          <a:schemeClr val="dk1"/>
                        </a:solidFill>
                        <a:latin typeface="Cambria Math" panose="02040503050406030204" pitchFamily="18" charset="0"/>
                        <a:ea typeface="+mn-ea"/>
                        <a:cs typeface="+mn-cs"/>
                      </a:rPr>
                      <m:t>𝜋</m:t>
                    </m:r>
                    <m:r>
                      <a:rPr lang="el-GR" sz="4400" b="0" i="1" u="none" strike="noStrike" kern="1200" baseline="0" dirty="0" smtClean="0">
                        <a:solidFill>
                          <a:schemeClr val="dk1"/>
                        </a:solidFill>
                        <a:latin typeface="Cambria Math" panose="02040503050406030204" pitchFamily="18" charset="0"/>
                        <a:ea typeface="+mn-ea"/>
                        <a:cs typeface="+mn-cs"/>
                      </a:rPr>
                      <m:t>(</m:t>
                    </m:r>
                    <m:r>
                      <a:rPr lang="en-US" sz="4400" b="1" i="1" u="none" strike="noStrike" kern="1200" baseline="0" dirty="0" err="1" smtClean="0">
                        <a:solidFill>
                          <a:schemeClr val="dk1"/>
                        </a:solidFill>
                        <a:latin typeface="Cambria Math" panose="02040503050406030204" pitchFamily="18" charset="0"/>
                        <a:ea typeface="+mn-ea"/>
                        <a:cs typeface="+mn-cs"/>
                      </a:rPr>
                      <m:t>𝒄</m:t>
                    </m:r>
                    <m:r>
                      <a:rPr lang="en-US" sz="4400" b="0" i="1" u="none" strike="noStrike" kern="1200" baseline="0" dirty="0" err="1" smtClean="0">
                        <a:solidFill>
                          <a:schemeClr val="dk1"/>
                        </a:solidFill>
                        <a:latin typeface="Cambria Math" panose="02040503050406030204" pitchFamily="18" charset="0"/>
                        <a:ea typeface="+mn-ea"/>
                        <a:cs typeface="+mn-cs"/>
                      </a:rPr>
                      <m:t>|</m:t>
                    </m:r>
                    <m:r>
                      <a:rPr lang="en-US" sz="4400" b="0" i="1" u="none" strike="noStrike" kern="1200" baseline="0" dirty="0" err="1" smtClean="0">
                        <a:solidFill>
                          <a:schemeClr val="dk1"/>
                        </a:solidFill>
                        <a:latin typeface="Cambria Math" panose="02040503050406030204" pitchFamily="18" charset="0"/>
                        <a:ea typeface="+mn-ea"/>
                        <a:cs typeface="+mn-cs"/>
                      </a:rPr>
                      <m:t>𝑜</m:t>
                    </m:r>
                    <m:r>
                      <a:rPr lang="en-US" sz="4400" b="0" i="1" u="none" strike="noStrike" kern="1200" baseline="0" dirty="0" smtClean="0">
                        <a:solidFill>
                          <a:schemeClr val="dk1"/>
                        </a:solidFill>
                        <a:latin typeface="Cambria Math" panose="02040503050406030204" pitchFamily="18" charset="0"/>
                        <a:ea typeface="+mn-ea"/>
                        <a:cs typeface="+mn-cs"/>
                      </a:rPr>
                      <m:t>)</m:t>
                    </m:r>
                  </m:oMath>
                </a14:m>
                <a:endParaRPr lang="en-US" dirty="0"/>
              </a:p>
            </p:txBody>
          </p:sp>
        </mc:Choice>
        <mc:Fallback xmlns="">
          <p:sp>
            <p:nvSpPr>
              <p:cNvPr id="9" name="Title 1">
                <a:extLst>
                  <a:ext uri="{FF2B5EF4-FFF2-40B4-BE49-F238E27FC236}">
                    <a16:creationId xmlns:a16="http://schemas.microsoft.com/office/drawing/2014/main" id="{A3362D07-0D5B-B419-5DA5-0ACE5DD6293C}"/>
                  </a:ext>
                </a:extLst>
              </p:cNvPr>
              <p:cNvSpPr>
                <a:spLocks noGrp="1" noRot="1" noChangeAspect="1" noMove="1" noResize="1" noEditPoints="1" noAdjustHandles="1" noChangeArrowheads="1" noChangeShapeType="1" noTextEdit="1"/>
              </p:cNvSpPr>
              <p:nvPr>
                <p:ph type="title"/>
              </p:nvPr>
            </p:nvSpPr>
            <p:spPr>
              <a:xfrm>
                <a:off x="838200" y="365125"/>
                <a:ext cx="10515600" cy="1325563"/>
              </a:xfrm>
              <a:blipFill>
                <a:blip r:embed="rId4"/>
                <a:stretch>
                  <a:fillRect l="-2377"/>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5C9AE511-6803-CC78-3559-CDE538E5EB79}"/>
              </a:ext>
            </a:extLst>
          </p:cNvPr>
          <p:cNvPicPr>
            <a:picLocks noChangeAspect="1"/>
          </p:cNvPicPr>
          <p:nvPr/>
        </p:nvPicPr>
        <p:blipFill>
          <a:blip r:embed="rId5"/>
          <a:stretch>
            <a:fillRect/>
          </a:stretch>
        </p:blipFill>
        <p:spPr>
          <a:xfrm>
            <a:off x="3419475" y="4001294"/>
            <a:ext cx="5353050" cy="1466850"/>
          </a:xfrm>
          <a:prstGeom prst="rect">
            <a:avLst/>
          </a:prstGeom>
        </p:spPr>
      </p:pic>
      <p:sp>
        <p:nvSpPr>
          <p:cNvPr id="6" name="Rectangle 5">
            <a:extLst>
              <a:ext uri="{FF2B5EF4-FFF2-40B4-BE49-F238E27FC236}">
                <a16:creationId xmlns:a16="http://schemas.microsoft.com/office/drawing/2014/main" id="{2BCD397D-93C3-A3A2-340A-FD50D5A2F714}"/>
              </a:ext>
            </a:extLst>
          </p:cNvPr>
          <p:cNvSpPr/>
          <p:nvPr/>
        </p:nvSpPr>
        <p:spPr>
          <a:xfrm>
            <a:off x="4597959" y="4013143"/>
            <a:ext cx="1586710" cy="64135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6039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1D6D0E-004B-27DA-28AA-EB327AC5EAE6}"/>
                  </a:ext>
                </a:extLst>
              </p:cNvPr>
              <p:cNvSpPr>
                <a:spLocks noGrp="1"/>
              </p:cNvSpPr>
              <p:nvPr>
                <p:ph idx="1"/>
              </p:nvPr>
            </p:nvSpPr>
            <p:spPr/>
            <p:txBody>
              <a:bodyPr/>
              <a:lstStyle/>
              <a:p>
                <a:r>
                  <a:rPr lang="en-US" dirty="0"/>
                  <a:t>The curriculum is not smooth due to </a:t>
                </a:r>
                <a14:m>
                  <m:oMath xmlns:m="http://schemas.openxmlformats.org/officeDocument/2006/math">
                    <m:r>
                      <a:rPr lang="en-US" i="1" dirty="0" smtClean="0">
                        <a:latin typeface="Cambria Math" panose="02040503050406030204" pitchFamily="18" charset="0"/>
                      </a:rPr>
                      <m:t>𝑍</m:t>
                    </m:r>
                  </m:oMath>
                </a14:m>
                <a:r>
                  <a:rPr lang="en-US" dirty="0"/>
                  <a:t> approximation (stochastic and discrete) and </a:t>
                </a:r>
                <a14:m>
                  <m:oMath xmlns:m="http://schemas.openxmlformats.org/officeDocument/2006/math">
                    <m:sSub>
                      <m:sSubPr>
                        <m:ctrlPr>
                          <a:rPr lang="pt-BR" sz="2800" i="1" dirty="0" smtClean="0">
                            <a:latin typeface="Cambria Math" panose="02040503050406030204" pitchFamily="18" charset="0"/>
                          </a:rPr>
                        </m:ctrlPr>
                      </m:sSubPr>
                      <m:e>
                        <m:r>
                          <a:rPr lang="pt-BR" sz="2800" i="1" dirty="0" smtClean="0">
                            <a:latin typeface="Cambria Math" panose="02040503050406030204" pitchFamily="18" charset="0"/>
                          </a:rPr>
                          <m:t>𝜙</m:t>
                        </m:r>
                      </m:e>
                      <m:sub>
                        <m:r>
                          <a:rPr lang="en-US" sz="2800" b="0" i="1" dirty="0" smtClean="0">
                            <a:latin typeface="Cambria Math" panose="02040503050406030204" pitchFamily="18" charset="0"/>
                          </a:rPr>
                          <m:t>𝑜</m:t>
                        </m:r>
                      </m:sub>
                    </m:sSub>
                    <m:r>
                      <a:rPr lang="pt-BR" sz="2800" i="1" dirty="0" smtClean="0">
                        <a:latin typeface="Cambria Math" panose="02040503050406030204" pitchFamily="18" charset="0"/>
                      </a:rPr>
                      <m:t>​(</m:t>
                    </m:r>
                    <m:r>
                      <a:rPr lang="pt-BR" sz="2800" b="1" i="1" dirty="0" smtClean="0">
                        <a:latin typeface="Cambria Math" panose="02040503050406030204" pitchFamily="18" charset="0"/>
                      </a:rPr>
                      <m:t>𝒄</m:t>
                    </m:r>
                    <m:r>
                      <a:rPr lang="pt-BR" sz="2800" i="1" dirty="0" smtClean="0">
                        <a:latin typeface="Cambria Math" panose="02040503050406030204" pitchFamily="18" charset="0"/>
                      </a:rPr>
                      <m:t>)</m:t>
                    </m:r>
                  </m:oMath>
                </a14:m>
                <a:r>
                  <a:rPr lang="en-US" dirty="0"/>
                  <a:t> (non-smooth changes between iterations)</a:t>
                </a:r>
              </a:p>
              <a:p>
                <a:r>
                  <a:rPr lang="en-US" dirty="0"/>
                  <a:t>Rewrite as sum over context samples:</a:t>
                </a:r>
              </a:p>
            </p:txBody>
          </p:sp>
        </mc:Choice>
        <mc:Fallback>
          <p:sp>
            <p:nvSpPr>
              <p:cNvPr id="3" name="Content Placeholder 2">
                <a:extLst>
                  <a:ext uri="{FF2B5EF4-FFF2-40B4-BE49-F238E27FC236}">
                    <a16:creationId xmlns:a16="http://schemas.microsoft.com/office/drawing/2014/main" id="{951D6D0E-004B-27DA-28AA-EB327AC5EAE6}"/>
                  </a:ext>
                </a:extLst>
              </p:cNvPr>
              <p:cNvSpPr>
                <a:spLocks noGrp="1" noRot="1" noChangeAspect="1" noMove="1" noResize="1" noEditPoints="1" noAdjustHandles="1" noChangeArrowheads="1" noChangeShapeType="1" noTextEdit="1"/>
              </p:cNvSpPr>
              <p:nvPr>
                <p:ph idx="1"/>
              </p:nvPr>
            </p:nvSpPr>
            <p:spPr>
              <a:blipFill>
                <a:blip r:embed="rId2"/>
                <a:stretch>
                  <a:fillRect l="-1043" t="-2381" r="-8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itle 1">
                <a:extLst>
                  <a:ext uri="{FF2B5EF4-FFF2-40B4-BE49-F238E27FC236}">
                    <a16:creationId xmlns:a16="http://schemas.microsoft.com/office/drawing/2014/main" id="{A3362D07-0D5B-B419-5DA5-0ACE5DD6293C}"/>
                  </a:ext>
                </a:extLst>
              </p:cNvPr>
              <p:cNvSpPr>
                <a:spLocks noGrp="1"/>
              </p:cNvSpPr>
              <p:nvPr>
                <p:ph type="title"/>
              </p:nvPr>
            </p:nvSpPr>
            <p:spPr>
              <a:xfrm>
                <a:off x="838200" y="365125"/>
                <a:ext cx="10515600" cy="1325563"/>
              </a:xfrm>
            </p:spPr>
            <p:txBody>
              <a:bodyPr/>
              <a:lstStyle/>
              <a:p>
                <a:r>
                  <a:rPr lang="en-US" dirty="0"/>
                  <a:t>PPO Update for </a:t>
                </a:r>
                <a14:m>
                  <m:oMath xmlns:m="http://schemas.openxmlformats.org/officeDocument/2006/math">
                    <m:r>
                      <a:rPr lang="el-GR" sz="4400" b="0" i="1" u="none" strike="noStrike" kern="1200" baseline="0" dirty="0" smtClean="0">
                        <a:solidFill>
                          <a:schemeClr val="dk1"/>
                        </a:solidFill>
                        <a:latin typeface="Cambria Math" panose="02040503050406030204" pitchFamily="18" charset="0"/>
                        <a:ea typeface="+mn-ea"/>
                        <a:cs typeface="+mn-cs"/>
                      </a:rPr>
                      <m:t>𝜋</m:t>
                    </m:r>
                    <m:r>
                      <a:rPr lang="el-GR" sz="4400" b="0" i="1" u="none" strike="noStrike" kern="1200" baseline="0" dirty="0" smtClean="0">
                        <a:solidFill>
                          <a:schemeClr val="dk1"/>
                        </a:solidFill>
                        <a:latin typeface="Cambria Math" panose="02040503050406030204" pitchFamily="18" charset="0"/>
                        <a:ea typeface="+mn-ea"/>
                        <a:cs typeface="+mn-cs"/>
                      </a:rPr>
                      <m:t>(</m:t>
                    </m:r>
                    <m:r>
                      <a:rPr lang="en-US" sz="4400" b="1" i="1" u="none" strike="noStrike" kern="1200" baseline="0" dirty="0" err="1" smtClean="0">
                        <a:solidFill>
                          <a:schemeClr val="dk1"/>
                        </a:solidFill>
                        <a:latin typeface="Cambria Math" panose="02040503050406030204" pitchFamily="18" charset="0"/>
                        <a:ea typeface="+mn-ea"/>
                        <a:cs typeface="+mn-cs"/>
                      </a:rPr>
                      <m:t>𝒄</m:t>
                    </m:r>
                    <m:r>
                      <a:rPr lang="en-US" sz="4400" b="0" i="1" u="none" strike="noStrike" kern="1200" baseline="0" dirty="0" err="1" smtClean="0">
                        <a:solidFill>
                          <a:schemeClr val="dk1"/>
                        </a:solidFill>
                        <a:latin typeface="Cambria Math" panose="02040503050406030204" pitchFamily="18" charset="0"/>
                        <a:ea typeface="+mn-ea"/>
                        <a:cs typeface="+mn-cs"/>
                      </a:rPr>
                      <m:t>|</m:t>
                    </m:r>
                    <m:r>
                      <a:rPr lang="en-US" sz="4400" b="0" i="1" u="none" strike="noStrike" kern="1200" baseline="0" dirty="0" err="1" smtClean="0">
                        <a:solidFill>
                          <a:schemeClr val="dk1"/>
                        </a:solidFill>
                        <a:latin typeface="Cambria Math" panose="02040503050406030204" pitchFamily="18" charset="0"/>
                        <a:ea typeface="+mn-ea"/>
                        <a:cs typeface="+mn-cs"/>
                      </a:rPr>
                      <m:t>𝑜</m:t>
                    </m:r>
                    <m:r>
                      <a:rPr lang="en-US" sz="4400" b="0" i="1" u="none" strike="noStrike" kern="1200" baseline="0" dirty="0" smtClean="0">
                        <a:solidFill>
                          <a:schemeClr val="dk1"/>
                        </a:solidFill>
                        <a:latin typeface="Cambria Math" panose="02040503050406030204" pitchFamily="18" charset="0"/>
                        <a:ea typeface="+mn-ea"/>
                        <a:cs typeface="+mn-cs"/>
                      </a:rPr>
                      <m:t>)</m:t>
                    </m:r>
                  </m:oMath>
                </a14:m>
                <a:endParaRPr lang="en-US" dirty="0"/>
              </a:p>
            </p:txBody>
          </p:sp>
        </mc:Choice>
        <mc:Fallback xmlns="">
          <p:sp>
            <p:nvSpPr>
              <p:cNvPr id="9" name="Title 1">
                <a:extLst>
                  <a:ext uri="{FF2B5EF4-FFF2-40B4-BE49-F238E27FC236}">
                    <a16:creationId xmlns:a16="http://schemas.microsoft.com/office/drawing/2014/main" id="{A3362D07-0D5B-B419-5DA5-0ACE5DD6293C}"/>
                  </a:ext>
                </a:extLst>
              </p:cNvPr>
              <p:cNvSpPr>
                <a:spLocks noGrp="1" noRot="1" noChangeAspect="1" noMove="1" noResize="1" noEditPoints="1" noAdjustHandles="1" noChangeArrowheads="1" noChangeShapeType="1" noTextEdit="1"/>
              </p:cNvSpPr>
              <p:nvPr>
                <p:ph type="title"/>
              </p:nvPr>
            </p:nvSpPr>
            <p:spPr>
              <a:xfrm>
                <a:off x="838200" y="365125"/>
                <a:ext cx="10515600" cy="1325563"/>
              </a:xfrm>
              <a:blipFill>
                <a:blip r:embed="rId4"/>
                <a:stretch>
                  <a:fillRect l="-2377"/>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5C9AE511-6803-CC78-3559-CDE538E5EB79}"/>
              </a:ext>
            </a:extLst>
          </p:cNvPr>
          <p:cNvPicPr>
            <a:picLocks noChangeAspect="1"/>
          </p:cNvPicPr>
          <p:nvPr/>
        </p:nvPicPr>
        <p:blipFill>
          <a:blip r:embed="rId5"/>
          <a:stretch>
            <a:fillRect/>
          </a:stretch>
        </p:blipFill>
        <p:spPr>
          <a:xfrm>
            <a:off x="3419475" y="4001294"/>
            <a:ext cx="5353050" cy="1466850"/>
          </a:xfrm>
          <a:prstGeom prst="rect">
            <a:avLst/>
          </a:prstGeom>
        </p:spPr>
      </p:pic>
      <p:sp>
        <p:nvSpPr>
          <p:cNvPr id="6" name="Rectangle 5">
            <a:extLst>
              <a:ext uri="{FF2B5EF4-FFF2-40B4-BE49-F238E27FC236}">
                <a16:creationId xmlns:a16="http://schemas.microsoft.com/office/drawing/2014/main" id="{2BCD397D-93C3-A3A2-340A-FD50D5A2F714}"/>
              </a:ext>
            </a:extLst>
          </p:cNvPr>
          <p:cNvSpPr/>
          <p:nvPr/>
        </p:nvSpPr>
        <p:spPr>
          <a:xfrm>
            <a:off x="4597959" y="4013143"/>
            <a:ext cx="1586710" cy="64135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8634BE0-645F-8926-2E86-649923C89EA7}"/>
                  </a:ext>
                </a:extLst>
              </p:cNvPr>
              <p:cNvSpPr txBox="1"/>
              <p:nvPr/>
            </p:nvSpPr>
            <p:spPr>
              <a:xfrm>
                <a:off x="3240710" y="3589358"/>
                <a:ext cx="44855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solidFill>
                                <a:srgbClr val="FF0000"/>
                              </a:solidFill>
                              <a:latin typeface="Cambria Math" panose="02040503050406030204" pitchFamily="18" charset="0"/>
                            </a:rPr>
                          </m:ctrlPr>
                        </m:funcPr>
                        <m:fName>
                          <m:r>
                            <m:rPr>
                              <m:sty m:val="p"/>
                            </m:rPr>
                            <a:rPr lang="en-US" b="0" i="0" smtClean="0">
                              <a:solidFill>
                                <a:srgbClr val="FF0000"/>
                              </a:solidFill>
                              <a:latin typeface="Cambria Math" panose="02040503050406030204" pitchFamily="18" charset="0"/>
                            </a:rPr>
                            <m:t>min</m:t>
                          </m:r>
                        </m:fName>
                        <m:e>
                          <m:d>
                            <m:dPr>
                              <m:ctrlPr>
                                <a:rPr lang="en-US" b="0" i="1" smtClean="0">
                                  <a:solidFill>
                                    <a:srgbClr val="FF0000"/>
                                  </a:solidFill>
                                  <a:latin typeface="Cambria Math" panose="02040503050406030204" pitchFamily="18" charset="0"/>
                                </a:rPr>
                              </m:ctrlPr>
                            </m:dPr>
                            <m:e>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𝑟</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𝑐</m:t>
                                  </m:r>
                                </m:e>
                                <m:sub>
                                  <m:r>
                                    <a:rPr lang="en-US" i="1">
                                      <a:solidFill>
                                        <a:srgbClr val="FF0000"/>
                                      </a:solidFill>
                                      <a:latin typeface="Cambria Math" panose="02040503050406030204" pitchFamily="18" charset="0"/>
                                    </a:rPr>
                                    <m:t>𝑖</m:t>
                                  </m:r>
                                </m:sub>
                              </m:sSub>
                              <m:r>
                                <a:rPr lang="en-US" b="0" i="1" smtClean="0">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𝐴</m:t>
                              </m:r>
                              <m:d>
                                <m:dPr>
                                  <m:ctrlPr>
                                    <a:rPr lang="en-US" i="1">
                                      <a:solidFill>
                                        <a:srgbClr val="FF0000"/>
                                      </a:solidFill>
                                      <a:latin typeface="Cambria Math" panose="02040503050406030204" pitchFamily="18" charset="0"/>
                                    </a:rPr>
                                  </m:ctrlPr>
                                </m:dPr>
                                <m:e>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𝑐</m:t>
                                      </m:r>
                                    </m:e>
                                    <m:sub>
                                      <m:r>
                                        <a:rPr lang="en-US" i="1">
                                          <a:solidFill>
                                            <a:srgbClr val="FF0000"/>
                                          </a:solidFill>
                                          <a:latin typeface="Cambria Math" panose="02040503050406030204" pitchFamily="18" charset="0"/>
                                        </a:rPr>
                                        <m:t>𝑖</m:t>
                                      </m:r>
                                    </m:sub>
                                  </m:sSub>
                                </m:e>
                              </m:d>
                              <m:r>
                                <a:rPr lang="en-US" i="1">
                                  <a:solidFill>
                                    <a:srgbClr val="FF0000"/>
                                  </a:solidFill>
                                  <a:latin typeface="Cambria Math" panose="02040503050406030204" pitchFamily="18" charset="0"/>
                                </a:rPr>
                                <m:t>, </m:t>
                              </m:r>
                              <m:r>
                                <a:rPr lang="en-US" i="1">
                                  <a:solidFill>
                                    <a:srgbClr val="FF0000"/>
                                  </a:solidFill>
                                  <a:latin typeface="Cambria Math" panose="02040503050406030204" pitchFamily="18" charset="0"/>
                                </a:rPr>
                                <m:t>𝑐𝑙𝑖𝑝</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𝑟</m:t>
                                  </m:r>
                                  <m:d>
                                    <m:dPr>
                                      <m:ctrlPr>
                                        <a:rPr lang="en-US" i="1">
                                          <a:solidFill>
                                            <a:srgbClr val="FF0000"/>
                                          </a:solidFill>
                                          <a:latin typeface="Cambria Math" panose="02040503050406030204" pitchFamily="18" charset="0"/>
                                        </a:rPr>
                                      </m:ctrlPr>
                                    </m:dPr>
                                    <m:e>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𝑐</m:t>
                                          </m:r>
                                        </m:e>
                                        <m:sub>
                                          <m:r>
                                            <a:rPr lang="en-US" i="1">
                                              <a:solidFill>
                                                <a:srgbClr val="FF0000"/>
                                              </a:solidFill>
                                              <a:latin typeface="Cambria Math" panose="02040503050406030204" pitchFamily="18" charset="0"/>
                                            </a:rPr>
                                            <m:t>𝑖</m:t>
                                          </m:r>
                                        </m:sub>
                                      </m:sSub>
                                    </m:e>
                                  </m:d>
                                  <m:r>
                                    <a:rPr lang="en-US" i="1">
                                      <a:solidFill>
                                        <a:srgbClr val="FF0000"/>
                                      </a:solidFill>
                                      <a:latin typeface="Cambria Math" panose="02040503050406030204" pitchFamily="18" charset="0"/>
                                    </a:rPr>
                                    <m:t>, 1−</m:t>
                                  </m:r>
                                  <m:r>
                                    <a:rPr lang="el-GR" i="1">
                                      <a:solidFill>
                                        <a:srgbClr val="FF0000"/>
                                      </a:solidFill>
                                      <a:latin typeface="Cambria Math" panose="02040503050406030204" pitchFamily="18" charset="0"/>
                                    </a:rPr>
                                    <m:t>𝜖</m:t>
                                  </m:r>
                                  <m:r>
                                    <a:rPr lang="en-US">
                                      <a:solidFill>
                                        <a:srgbClr val="FF0000"/>
                                      </a:solidFill>
                                      <a:latin typeface="Cambria Math" panose="02040503050406030204" pitchFamily="18" charset="0"/>
                                    </a:rPr>
                                    <m:t>, 1+</m:t>
                                  </m:r>
                                  <m:r>
                                    <a:rPr lang="el-GR" i="1">
                                      <a:solidFill>
                                        <a:srgbClr val="FF0000"/>
                                      </a:solidFill>
                                      <a:latin typeface="Cambria Math" panose="02040503050406030204" pitchFamily="18" charset="0"/>
                                    </a:rPr>
                                    <m:t>𝜖</m:t>
                                  </m:r>
                                </m:e>
                              </m:d>
                              <m:r>
                                <a:rPr lang="en-US" i="1">
                                  <a:solidFill>
                                    <a:srgbClr val="FF0000"/>
                                  </a:solidFill>
                                  <a:latin typeface="Cambria Math" panose="02040503050406030204" pitchFamily="18" charset="0"/>
                                </a:rPr>
                                <m:t>𝐴</m:t>
                              </m:r>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𝑐</m:t>
                                  </m:r>
                                </m:e>
                                <m:sub>
                                  <m:r>
                                    <a:rPr lang="en-US" i="1">
                                      <a:solidFill>
                                        <a:srgbClr val="FF0000"/>
                                      </a:solidFill>
                                      <a:latin typeface="Cambria Math" panose="02040503050406030204" pitchFamily="18" charset="0"/>
                                    </a:rPr>
                                    <m:t>𝑖</m:t>
                                  </m:r>
                                </m:sub>
                              </m:sSub>
                              <m:r>
                                <a:rPr lang="en-US" b="0" i="1" smtClean="0">
                                  <a:solidFill>
                                    <a:srgbClr val="FF0000"/>
                                  </a:solidFill>
                                  <a:latin typeface="Cambria Math" panose="02040503050406030204" pitchFamily="18" charset="0"/>
                                </a:rPr>
                                <m:t>)</m:t>
                              </m:r>
                            </m:e>
                          </m:d>
                        </m:e>
                      </m:func>
                    </m:oMath>
                  </m:oMathPara>
                </a14:m>
                <a:endParaRPr lang="en-US" dirty="0">
                  <a:solidFill>
                    <a:srgbClr val="FF0000"/>
                  </a:solidFill>
                </a:endParaRPr>
              </a:p>
            </p:txBody>
          </p:sp>
        </mc:Choice>
        <mc:Fallback>
          <p:sp>
            <p:nvSpPr>
              <p:cNvPr id="4" name="TextBox 3">
                <a:extLst>
                  <a:ext uri="{FF2B5EF4-FFF2-40B4-BE49-F238E27FC236}">
                    <a16:creationId xmlns:a16="http://schemas.microsoft.com/office/drawing/2014/main" id="{C8634BE0-645F-8926-2E86-649923C89EA7}"/>
                  </a:ext>
                </a:extLst>
              </p:cNvPr>
              <p:cNvSpPr txBox="1">
                <a:spLocks noRot="1" noChangeAspect="1" noMove="1" noResize="1" noEditPoints="1" noAdjustHandles="1" noChangeArrowheads="1" noChangeShapeType="1" noTextEdit="1"/>
              </p:cNvSpPr>
              <p:nvPr/>
            </p:nvSpPr>
            <p:spPr>
              <a:xfrm>
                <a:off x="3240710" y="3589358"/>
                <a:ext cx="4485587" cy="276999"/>
              </a:xfrm>
              <a:prstGeom prst="rect">
                <a:avLst/>
              </a:prstGeom>
              <a:blipFill>
                <a:blip r:embed="rId6"/>
                <a:stretch>
                  <a:fillRect l="-952" t="-2222" b="-35556"/>
                </a:stretch>
              </a:blipFill>
            </p:spPr>
            <p:txBody>
              <a:bodyPr/>
              <a:lstStyle/>
              <a:p>
                <a:r>
                  <a:rPr lang="en-US">
                    <a:noFill/>
                  </a:rPr>
                  <a:t> </a:t>
                </a:r>
              </a:p>
            </p:txBody>
          </p:sp>
        </mc:Fallback>
      </mc:AlternateContent>
    </p:spTree>
    <p:extLst>
      <p:ext uri="{BB962C8B-B14F-4D97-AF65-F5344CB8AC3E}">
        <p14:creationId xmlns:p14="http://schemas.microsoft.com/office/powerpoint/2010/main" val="402187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43EE06-7F7F-1D68-7E70-528847796CC7}"/>
              </a:ext>
            </a:extLst>
          </p:cNvPr>
          <p:cNvPicPr>
            <a:picLocks noChangeAspect="1"/>
          </p:cNvPicPr>
          <p:nvPr/>
        </p:nvPicPr>
        <p:blipFill>
          <a:blip r:embed="rId3"/>
          <a:stretch>
            <a:fillRect/>
          </a:stretch>
        </p:blipFill>
        <p:spPr>
          <a:xfrm>
            <a:off x="647700" y="1987435"/>
            <a:ext cx="10896600" cy="4429125"/>
          </a:xfrm>
          <a:prstGeom prst="rect">
            <a:avLst/>
          </a:prstGeom>
        </p:spPr>
      </p:pic>
      <p:sp>
        <p:nvSpPr>
          <p:cNvPr id="6" name="Title 1">
            <a:extLst>
              <a:ext uri="{FF2B5EF4-FFF2-40B4-BE49-F238E27FC236}">
                <a16:creationId xmlns:a16="http://schemas.microsoft.com/office/drawing/2014/main" id="{56FB13F6-AF2F-B747-7BD4-12032B861331}"/>
              </a:ext>
            </a:extLst>
          </p:cNvPr>
          <p:cNvSpPr>
            <a:spLocks noGrp="1"/>
          </p:cNvSpPr>
          <p:nvPr>
            <p:ph type="title"/>
          </p:nvPr>
        </p:nvSpPr>
        <p:spPr>
          <a:xfrm>
            <a:off x="838200" y="365125"/>
            <a:ext cx="10515600" cy="1325563"/>
          </a:xfrm>
        </p:spPr>
        <p:txBody>
          <a:bodyPr/>
          <a:lstStyle/>
          <a:p>
            <a:r>
              <a:rPr lang="en-US" dirty="0"/>
              <a:t>Diversity &amp; Specialization Emerges</a:t>
            </a:r>
          </a:p>
        </p:txBody>
      </p:sp>
    </p:spTree>
    <p:extLst>
      <p:ext uri="{BB962C8B-B14F-4D97-AF65-F5344CB8AC3E}">
        <p14:creationId xmlns:p14="http://schemas.microsoft.com/office/powerpoint/2010/main" val="577802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DF90-101D-E22C-094E-8F69CE0FAFD0}"/>
              </a:ext>
            </a:extLst>
          </p:cNvPr>
          <p:cNvSpPr>
            <a:spLocks noGrp="1"/>
          </p:cNvSpPr>
          <p:nvPr>
            <p:ph type="title"/>
          </p:nvPr>
        </p:nvSpPr>
        <p:spPr/>
        <p:txBody>
          <a:bodyPr/>
          <a:lstStyle/>
          <a:p>
            <a:r>
              <a:rPr lang="en-US" dirty="0"/>
              <a:t>Algorithm – Training</a:t>
            </a:r>
          </a:p>
        </p:txBody>
      </p:sp>
      <p:pic>
        <p:nvPicPr>
          <p:cNvPr id="5" name="Picture 4">
            <a:extLst>
              <a:ext uri="{FF2B5EF4-FFF2-40B4-BE49-F238E27FC236}">
                <a16:creationId xmlns:a16="http://schemas.microsoft.com/office/drawing/2014/main" id="{FFFC7364-A178-2467-0BED-4365512FDE3E}"/>
              </a:ext>
            </a:extLst>
          </p:cNvPr>
          <p:cNvPicPr>
            <a:picLocks noChangeAspect="1"/>
          </p:cNvPicPr>
          <p:nvPr/>
        </p:nvPicPr>
        <p:blipFill>
          <a:blip r:embed="rId2"/>
          <a:stretch>
            <a:fillRect/>
          </a:stretch>
        </p:blipFill>
        <p:spPr>
          <a:xfrm>
            <a:off x="2224087" y="2339975"/>
            <a:ext cx="7743825" cy="4152900"/>
          </a:xfrm>
          <a:prstGeom prst="rect">
            <a:avLst/>
          </a:prstGeom>
        </p:spPr>
      </p:pic>
    </p:spTree>
    <p:extLst>
      <p:ext uri="{BB962C8B-B14F-4D97-AF65-F5344CB8AC3E}">
        <p14:creationId xmlns:p14="http://schemas.microsoft.com/office/powerpoint/2010/main" val="1756574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17F91-D9C9-9D34-9DC9-F9A1F772B4AC}"/>
              </a:ext>
            </a:extLst>
          </p:cNvPr>
          <p:cNvSpPr>
            <a:spLocks noGrp="1"/>
          </p:cNvSpPr>
          <p:nvPr>
            <p:ph type="title"/>
          </p:nvPr>
        </p:nvSpPr>
        <p:spPr/>
        <p:txBody>
          <a:bodyPr/>
          <a:lstStyle/>
          <a:p>
            <a:r>
              <a:rPr lang="en-US" dirty="0"/>
              <a:t>Algorithm – Inference</a:t>
            </a:r>
          </a:p>
        </p:txBody>
      </p:sp>
      <p:pic>
        <p:nvPicPr>
          <p:cNvPr id="5" name="Picture 4">
            <a:extLst>
              <a:ext uri="{FF2B5EF4-FFF2-40B4-BE49-F238E27FC236}">
                <a16:creationId xmlns:a16="http://schemas.microsoft.com/office/drawing/2014/main" id="{E0071604-6212-3D8D-6F66-D8F221EA3387}"/>
              </a:ext>
            </a:extLst>
          </p:cNvPr>
          <p:cNvPicPr>
            <a:picLocks noChangeAspect="1"/>
          </p:cNvPicPr>
          <p:nvPr/>
        </p:nvPicPr>
        <p:blipFill>
          <a:blip r:embed="rId2"/>
          <a:stretch>
            <a:fillRect/>
          </a:stretch>
        </p:blipFill>
        <p:spPr>
          <a:xfrm>
            <a:off x="3476625" y="2309812"/>
            <a:ext cx="5238750" cy="2238375"/>
          </a:xfrm>
          <a:prstGeom prst="rect">
            <a:avLst/>
          </a:prstGeom>
        </p:spPr>
      </p:pic>
      <p:sp>
        <p:nvSpPr>
          <p:cNvPr id="3" name="TextBox 2">
            <a:extLst>
              <a:ext uri="{FF2B5EF4-FFF2-40B4-BE49-F238E27FC236}">
                <a16:creationId xmlns:a16="http://schemas.microsoft.com/office/drawing/2014/main" id="{9DB3F440-AD6F-406B-C1E3-03BC518D7909}"/>
              </a:ext>
            </a:extLst>
          </p:cNvPr>
          <p:cNvSpPr txBox="1"/>
          <p:nvPr/>
        </p:nvSpPr>
        <p:spPr>
          <a:xfrm>
            <a:off x="2556769" y="1690688"/>
            <a:ext cx="1784463" cy="369332"/>
          </a:xfrm>
          <a:prstGeom prst="rect">
            <a:avLst/>
          </a:prstGeom>
          <a:noFill/>
        </p:spPr>
        <p:txBody>
          <a:bodyPr wrap="none" rtlCol="0">
            <a:spAutoFit/>
          </a:bodyPr>
          <a:lstStyle/>
          <a:p>
            <a:r>
              <a:rPr lang="en-US" dirty="0"/>
              <a:t>For each expert:</a:t>
            </a:r>
          </a:p>
        </p:txBody>
      </p:sp>
    </p:spTree>
    <p:extLst>
      <p:ext uri="{BB962C8B-B14F-4D97-AF65-F5344CB8AC3E}">
        <p14:creationId xmlns:p14="http://schemas.microsoft.com/office/powerpoint/2010/main" val="2188783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F298-91CA-062E-B457-6973BC5664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A8E7446-456D-4656-C58E-62AFD111EE6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7D273EC-98A3-1B8D-E03B-ACA4B0DCD280}"/>
              </a:ext>
            </a:extLst>
          </p:cNvPr>
          <p:cNvPicPr>
            <a:picLocks noChangeAspect="1"/>
          </p:cNvPicPr>
          <p:nvPr/>
        </p:nvPicPr>
        <p:blipFill>
          <a:blip r:embed="rId2"/>
          <a:stretch>
            <a:fillRect/>
          </a:stretch>
        </p:blipFill>
        <p:spPr>
          <a:xfrm>
            <a:off x="640373" y="0"/>
            <a:ext cx="10911254" cy="6858000"/>
          </a:xfrm>
          <a:prstGeom prst="rect">
            <a:avLst/>
          </a:prstGeom>
        </p:spPr>
      </p:pic>
    </p:spTree>
    <p:extLst>
      <p:ext uri="{BB962C8B-B14F-4D97-AF65-F5344CB8AC3E}">
        <p14:creationId xmlns:p14="http://schemas.microsoft.com/office/powerpoint/2010/main" val="2664664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1A3BF-F537-A624-9D1E-EA1767205A00}"/>
              </a:ext>
            </a:extLst>
          </p:cNvPr>
          <p:cNvSpPr>
            <a:spLocks noGrp="1"/>
          </p:cNvSpPr>
          <p:nvPr>
            <p:ph type="title"/>
          </p:nvPr>
        </p:nvSpPr>
        <p:spPr/>
        <p:txBody>
          <a:bodyPr/>
          <a:lstStyle/>
          <a:p>
            <a:r>
              <a:rPr lang="en-US" dirty="0"/>
              <a:t>Experiments/Results</a:t>
            </a:r>
          </a:p>
        </p:txBody>
      </p:sp>
      <p:pic>
        <p:nvPicPr>
          <p:cNvPr id="5" name="Picture 4">
            <a:extLst>
              <a:ext uri="{FF2B5EF4-FFF2-40B4-BE49-F238E27FC236}">
                <a16:creationId xmlns:a16="http://schemas.microsoft.com/office/drawing/2014/main" id="{DAEC2D75-76CE-29CE-34EF-8C3842B6E5F1}"/>
              </a:ext>
            </a:extLst>
          </p:cNvPr>
          <p:cNvPicPr>
            <a:picLocks noChangeAspect="1"/>
          </p:cNvPicPr>
          <p:nvPr/>
        </p:nvPicPr>
        <p:blipFill>
          <a:blip r:embed="rId2"/>
          <a:stretch>
            <a:fillRect/>
          </a:stretch>
        </p:blipFill>
        <p:spPr>
          <a:xfrm>
            <a:off x="1021080" y="1600984"/>
            <a:ext cx="10149840" cy="4620517"/>
          </a:xfrm>
          <a:prstGeom prst="rect">
            <a:avLst/>
          </a:prstGeom>
        </p:spPr>
      </p:pic>
    </p:spTree>
    <p:extLst>
      <p:ext uri="{BB962C8B-B14F-4D97-AF65-F5344CB8AC3E}">
        <p14:creationId xmlns:p14="http://schemas.microsoft.com/office/powerpoint/2010/main" val="4243535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1A3BF-F537-A624-9D1E-EA1767205A00}"/>
              </a:ext>
            </a:extLst>
          </p:cNvPr>
          <p:cNvSpPr>
            <a:spLocks noGrp="1"/>
          </p:cNvSpPr>
          <p:nvPr>
            <p:ph type="title"/>
          </p:nvPr>
        </p:nvSpPr>
        <p:spPr/>
        <p:txBody>
          <a:bodyPr/>
          <a:lstStyle/>
          <a:p>
            <a:r>
              <a:rPr lang="en-US" dirty="0"/>
              <a:t>Experiments/Results</a:t>
            </a:r>
          </a:p>
        </p:txBody>
      </p:sp>
      <p:pic>
        <p:nvPicPr>
          <p:cNvPr id="4" name="Picture 3">
            <a:extLst>
              <a:ext uri="{FF2B5EF4-FFF2-40B4-BE49-F238E27FC236}">
                <a16:creationId xmlns:a16="http://schemas.microsoft.com/office/drawing/2014/main" id="{C6BF1176-888B-F304-2E0D-899DE7AF0390}"/>
              </a:ext>
            </a:extLst>
          </p:cNvPr>
          <p:cNvPicPr>
            <a:picLocks noChangeAspect="1"/>
          </p:cNvPicPr>
          <p:nvPr/>
        </p:nvPicPr>
        <p:blipFill>
          <a:blip r:embed="rId2"/>
          <a:stretch>
            <a:fillRect/>
          </a:stretch>
        </p:blipFill>
        <p:spPr>
          <a:xfrm>
            <a:off x="933994" y="1507345"/>
            <a:ext cx="10324011" cy="4692320"/>
          </a:xfrm>
          <a:prstGeom prst="rect">
            <a:avLst/>
          </a:prstGeom>
        </p:spPr>
      </p:pic>
    </p:spTree>
    <p:extLst>
      <p:ext uri="{BB962C8B-B14F-4D97-AF65-F5344CB8AC3E}">
        <p14:creationId xmlns:p14="http://schemas.microsoft.com/office/powerpoint/2010/main" val="2423554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1A3BF-F537-A624-9D1E-EA1767205A00}"/>
              </a:ext>
            </a:extLst>
          </p:cNvPr>
          <p:cNvSpPr>
            <a:spLocks noGrp="1"/>
          </p:cNvSpPr>
          <p:nvPr>
            <p:ph type="title"/>
          </p:nvPr>
        </p:nvSpPr>
        <p:spPr/>
        <p:txBody>
          <a:bodyPr/>
          <a:lstStyle/>
          <a:p>
            <a:r>
              <a:rPr lang="en-US" dirty="0"/>
              <a:t>Experiments/Results</a:t>
            </a:r>
          </a:p>
        </p:txBody>
      </p:sp>
      <p:pic>
        <p:nvPicPr>
          <p:cNvPr id="5" name="Picture 4">
            <a:extLst>
              <a:ext uri="{FF2B5EF4-FFF2-40B4-BE49-F238E27FC236}">
                <a16:creationId xmlns:a16="http://schemas.microsoft.com/office/drawing/2014/main" id="{1401F600-9B55-FEF6-4486-B257DAA8D98A}"/>
              </a:ext>
            </a:extLst>
          </p:cNvPr>
          <p:cNvPicPr>
            <a:picLocks noChangeAspect="1"/>
          </p:cNvPicPr>
          <p:nvPr/>
        </p:nvPicPr>
        <p:blipFill>
          <a:blip r:embed="rId2"/>
          <a:stretch>
            <a:fillRect/>
          </a:stretch>
        </p:blipFill>
        <p:spPr>
          <a:xfrm>
            <a:off x="2136240" y="1391801"/>
            <a:ext cx="7919520" cy="5326861"/>
          </a:xfrm>
          <a:prstGeom prst="rect">
            <a:avLst/>
          </a:prstGeom>
        </p:spPr>
      </p:pic>
    </p:spTree>
    <p:extLst>
      <p:ext uri="{BB962C8B-B14F-4D97-AF65-F5344CB8AC3E}">
        <p14:creationId xmlns:p14="http://schemas.microsoft.com/office/powerpoint/2010/main" val="1521612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E6F56-2CA7-A1BC-6BA2-4456FEE79BB1}"/>
              </a:ext>
            </a:extLst>
          </p:cNvPr>
          <p:cNvSpPr>
            <a:spLocks noGrp="1"/>
          </p:cNvSpPr>
          <p:nvPr>
            <p:ph type="title"/>
          </p:nvPr>
        </p:nvSpPr>
        <p:spPr/>
        <p:txBody>
          <a:bodyPr/>
          <a:lstStyle/>
          <a:p>
            <a:r>
              <a:rPr lang="en-US" dirty="0"/>
              <a:t>Exploration via Maximum Entropy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E4BECE3-E91F-F8D9-70FE-1F841C3B6371}"/>
                  </a:ext>
                </a:extLst>
              </p:cNvPr>
              <p:cNvSpPr>
                <a:spLocks noGrp="1"/>
              </p:cNvSpPr>
              <p:nvPr>
                <p:ph idx="1"/>
              </p:nvPr>
            </p:nvSpPr>
            <p:spPr/>
            <p:txBody>
              <a:bodyPr/>
              <a:lstStyle/>
              <a:p>
                <a:r>
                  <a:rPr lang="en-US" dirty="0"/>
                  <a:t>Note we are only optimizing WRT </a:t>
                </a:r>
                <a14:m>
                  <m:oMath xmlns:m="http://schemas.openxmlformats.org/officeDocument/2006/math">
                    <m:r>
                      <a:rPr lang="el-GR" sz="2800" b="0" i="1" u="none" strike="noStrike" kern="1200" baseline="0" dirty="0" smtClean="0">
                        <a:solidFill>
                          <a:schemeClr val="dk1"/>
                        </a:solidFill>
                        <a:latin typeface="Cambria Math" panose="02040503050406030204" pitchFamily="18" charset="0"/>
                        <a:ea typeface="+mn-ea"/>
                        <a:cs typeface="+mn-cs"/>
                      </a:rPr>
                      <m:t>𝜋</m:t>
                    </m:r>
                    <m:d>
                      <m:dPr>
                        <m:ctrlPr>
                          <a:rPr lang="el-GR" sz="2800" b="0" i="1" u="none" strike="noStrike" kern="1200" baseline="0" dirty="0" smtClean="0">
                            <a:solidFill>
                              <a:schemeClr val="dk1"/>
                            </a:solidFill>
                            <a:latin typeface="Cambria Math" panose="02040503050406030204" pitchFamily="18" charset="0"/>
                            <a:ea typeface="+mn-ea"/>
                            <a:cs typeface="+mn-cs"/>
                          </a:rPr>
                        </m:ctrlPr>
                      </m:dPr>
                      <m:e>
                        <m:r>
                          <a:rPr lang="el-GR" sz="2800" b="1" i="1" u="none" strike="noStrike" kern="1200" baseline="0" dirty="0" smtClean="0">
                            <a:solidFill>
                              <a:schemeClr val="dk1"/>
                            </a:solidFill>
                            <a:latin typeface="Cambria Math" panose="02040503050406030204" pitchFamily="18" charset="0"/>
                            <a:ea typeface="+mn-ea"/>
                            <a:cs typeface="+mn-cs"/>
                          </a:rPr>
                          <m:t>𝜽</m:t>
                        </m:r>
                      </m:e>
                      <m:e>
                        <m:r>
                          <a:rPr lang="en-US" sz="2800" b="1" i="1" u="none" strike="noStrike" kern="1200" baseline="0" dirty="0" smtClean="0">
                            <a:solidFill>
                              <a:schemeClr val="dk1"/>
                            </a:solidFill>
                            <a:latin typeface="Cambria Math" panose="02040503050406030204" pitchFamily="18" charset="0"/>
                            <a:ea typeface="+mn-ea"/>
                            <a:cs typeface="+mn-cs"/>
                          </a:rPr>
                          <m:t>𝒄</m:t>
                        </m:r>
                      </m:e>
                    </m:d>
                  </m:oMath>
                </a14:m>
                <a:endParaRPr lang="en-US" dirty="0"/>
              </a:p>
              <a:p>
                <a:r>
                  <a:rPr lang="en-US" dirty="0"/>
                  <a:t>Expectation over </a:t>
                </a:r>
                <a14:m>
                  <m:oMath xmlns:m="http://schemas.openxmlformats.org/officeDocument/2006/math">
                    <m:r>
                      <a:rPr lang="en-US" i="1" dirty="0" smtClean="0">
                        <a:latin typeface="Cambria Math" panose="02040503050406030204" pitchFamily="18" charset="0"/>
                      </a:rPr>
                      <m:t>𝑝</m:t>
                    </m:r>
                    <m:r>
                      <a:rPr lang="en-US" i="1" dirty="0" smtClean="0">
                        <a:latin typeface="Cambria Math" panose="02040503050406030204" pitchFamily="18" charset="0"/>
                      </a:rPr>
                      <m:t>(</m:t>
                    </m:r>
                    <m:r>
                      <a:rPr lang="en-US" i="1" dirty="0" smtClean="0">
                        <a:latin typeface="Cambria Math" panose="02040503050406030204" pitchFamily="18" charset="0"/>
                      </a:rPr>
                      <m:t>𝑐</m:t>
                    </m:r>
                    <m:r>
                      <a:rPr lang="en-US" i="1" dirty="0" smtClean="0">
                        <a:latin typeface="Cambria Math" panose="02040503050406030204" pitchFamily="18" charset="0"/>
                      </a:rPr>
                      <m:t>)</m:t>
                    </m:r>
                  </m:oMath>
                </a14:m>
                <a:endParaRPr lang="en-US" dirty="0"/>
              </a:p>
              <a:p>
                <a:r>
                  <a:rPr lang="en-US" dirty="0"/>
                  <a:t>No automatic curriculum adjustments</a:t>
                </a:r>
              </a:p>
            </p:txBody>
          </p:sp>
        </mc:Choice>
        <mc:Fallback>
          <p:sp>
            <p:nvSpPr>
              <p:cNvPr id="3" name="Content Placeholder 2">
                <a:extLst>
                  <a:ext uri="{FF2B5EF4-FFF2-40B4-BE49-F238E27FC236}">
                    <a16:creationId xmlns:a16="http://schemas.microsoft.com/office/drawing/2014/main" id="{9E4BECE3-E91F-F8D9-70FE-1F841C3B6371}"/>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32B07A9-3F1E-40AC-E03B-8C3036431B3A}"/>
              </a:ext>
            </a:extLst>
          </p:cNvPr>
          <p:cNvPicPr>
            <a:picLocks noChangeAspect="1"/>
          </p:cNvPicPr>
          <p:nvPr/>
        </p:nvPicPr>
        <p:blipFill>
          <a:blip r:embed="rId3"/>
          <a:srcRect t="5682"/>
          <a:stretch/>
        </p:blipFill>
        <p:spPr>
          <a:xfrm>
            <a:off x="3467100" y="4355869"/>
            <a:ext cx="5257800" cy="574964"/>
          </a:xfrm>
          <a:prstGeom prst="rect">
            <a:avLst/>
          </a:prstGeom>
        </p:spPr>
      </p:pic>
    </p:spTree>
    <p:extLst>
      <p:ext uri="{BB962C8B-B14F-4D97-AF65-F5344CB8AC3E}">
        <p14:creationId xmlns:p14="http://schemas.microsoft.com/office/powerpoint/2010/main" val="18805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C7FE5-64C1-471D-B42A-44A6B8A0070A}"/>
              </a:ext>
            </a:extLst>
          </p:cNvPr>
          <p:cNvSpPr>
            <a:spLocks noGrp="1"/>
          </p:cNvSpPr>
          <p:nvPr>
            <p:ph type="title"/>
          </p:nvPr>
        </p:nvSpPr>
        <p:spPr/>
        <p:txBody>
          <a:bodyPr/>
          <a:lstStyle/>
          <a:p>
            <a:r>
              <a:rPr lang="en-US" dirty="0"/>
              <a:t>KL-Regularization of Learnable Context Policy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CCA7845-9B7F-08C2-AAFD-ACA087B3A93C}"/>
                  </a:ext>
                </a:extLst>
              </p:cNvPr>
              <p:cNvSpPr>
                <a:spLocks noGrp="1"/>
              </p:cNvSpPr>
              <p:nvPr>
                <p:ph idx="1"/>
              </p:nvPr>
            </p:nvSpPr>
            <p:spPr/>
            <p:txBody>
              <a:bodyPr>
                <a:normAutofit/>
              </a:bodyPr>
              <a:lstStyle/>
              <a:p>
                <a:r>
                  <a:rPr lang="en-US" dirty="0"/>
                  <a:t>Now we optimize WRT </a:t>
                </a:r>
                <a14:m>
                  <m:oMath xmlns:m="http://schemas.openxmlformats.org/officeDocument/2006/math">
                    <m:r>
                      <a:rPr lang="el-GR" i="1" dirty="0">
                        <a:solidFill>
                          <a:schemeClr val="dk1"/>
                        </a:solidFill>
                        <a:latin typeface="Cambria Math" panose="02040503050406030204" pitchFamily="18" charset="0"/>
                      </a:rPr>
                      <m:t>𝜋</m:t>
                    </m:r>
                    <m:d>
                      <m:dPr>
                        <m:ctrlPr>
                          <a:rPr lang="el-GR" i="1" dirty="0">
                            <a:solidFill>
                              <a:schemeClr val="dk1"/>
                            </a:solidFill>
                            <a:latin typeface="Cambria Math" panose="02040503050406030204" pitchFamily="18" charset="0"/>
                          </a:rPr>
                        </m:ctrlPr>
                      </m:dPr>
                      <m:e>
                        <m:r>
                          <a:rPr lang="el-GR" b="1" i="1" dirty="0">
                            <a:solidFill>
                              <a:schemeClr val="dk1"/>
                            </a:solidFill>
                            <a:latin typeface="Cambria Math" panose="02040503050406030204" pitchFamily="18" charset="0"/>
                          </a:rPr>
                          <m:t>𝜽</m:t>
                        </m:r>
                      </m:e>
                      <m:e>
                        <m:r>
                          <a:rPr lang="en-US" b="1" i="1" dirty="0">
                            <a:solidFill>
                              <a:schemeClr val="dk1"/>
                            </a:solidFill>
                            <a:latin typeface="Cambria Math" panose="02040503050406030204" pitchFamily="18" charset="0"/>
                          </a:rPr>
                          <m:t>𝒄</m:t>
                        </m:r>
                      </m:e>
                    </m:d>
                    <m:r>
                      <a:rPr lang="en-US" i="1" dirty="0">
                        <a:solidFill>
                          <a:schemeClr val="dk1"/>
                        </a:solidFill>
                        <a:latin typeface="Cambria Math" panose="02040503050406030204" pitchFamily="18" charset="0"/>
                      </a:rPr>
                      <m:t> </m:t>
                    </m:r>
                  </m:oMath>
                </a14:m>
                <a:r>
                  <a:rPr lang="en-US" dirty="0"/>
                  <a:t>and </a:t>
                </a:r>
                <a14:m>
                  <m:oMath xmlns:m="http://schemas.openxmlformats.org/officeDocument/2006/math">
                    <m:r>
                      <a:rPr lang="el-GR" sz="2800" b="0" i="1" u="none" strike="noStrike" kern="1200" baseline="0" dirty="0" smtClean="0">
                        <a:solidFill>
                          <a:schemeClr val="dk1"/>
                        </a:solidFill>
                        <a:latin typeface="Cambria Math" panose="02040503050406030204" pitchFamily="18" charset="0"/>
                        <a:ea typeface="+mn-ea"/>
                        <a:cs typeface="+mn-cs"/>
                      </a:rPr>
                      <m:t>𝜋</m:t>
                    </m:r>
                    <m:r>
                      <a:rPr lang="el-GR" sz="2800" b="0" i="1" u="none" strike="noStrike" kern="1200" baseline="0" dirty="0" smtClean="0">
                        <a:solidFill>
                          <a:schemeClr val="dk1"/>
                        </a:solidFill>
                        <a:latin typeface="Cambria Math" panose="02040503050406030204" pitchFamily="18" charset="0"/>
                        <a:ea typeface="+mn-ea"/>
                        <a:cs typeface="+mn-cs"/>
                      </a:rPr>
                      <m:t> (</m:t>
                    </m:r>
                    <m:r>
                      <a:rPr lang="en-US" sz="2800" b="1" i="1" u="none" strike="noStrike" kern="1200" baseline="0" dirty="0" smtClean="0">
                        <a:solidFill>
                          <a:schemeClr val="dk1"/>
                        </a:solidFill>
                        <a:latin typeface="Cambria Math" panose="02040503050406030204" pitchFamily="18" charset="0"/>
                        <a:ea typeface="+mn-ea"/>
                        <a:cs typeface="+mn-cs"/>
                      </a:rPr>
                      <m:t>𝒄</m:t>
                    </m:r>
                    <m:r>
                      <a:rPr lang="en-US" sz="2800" b="0" i="1" u="none" strike="noStrike" kern="1200" baseline="0" dirty="0" smtClean="0">
                        <a:solidFill>
                          <a:schemeClr val="dk1"/>
                        </a:solidFill>
                        <a:latin typeface="Cambria Math" panose="02040503050406030204" pitchFamily="18" charset="0"/>
                        <a:ea typeface="+mn-ea"/>
                        <a:cs typeface="+mn-cs"/>
                      </a:rPr>
                      <m:t>)</m:t>
                    </m:r>
                  </m:oMath>
                </a14:m>
                <a:r>
                  <a:rPr lang="en-US" dirty="0"/>
                  <a:t> </a:t>
                </a:r>
              </a:p>
              <a:p>
                <a14:m>
                  <m:oMath xmlns:m="http://schemas.openxmlformats.org/officeDocument/2006/math">
                    <m:r>
                      <a:rPr lang="el-GR" sz="2800" b="0" i="1" u="none" strike="noStrike" kern="1200" baseline="0" dirty="0" smtClean="0">
                        <a:solidFill>
                          <a:schemeClr val="dk1"/>
                        </a:solidFill>
                        <a:latin typeface="Cambria Math" panose="02040503050406030204" pitchFamily="18" charset="0"/>
                        <a:ea typeface="+mn-ea"/>
                        <a:cs typeface="+mn-cs"/>
                      </a:rPr>
                      <m:t>𝜋</m:t>
                    </m:r>
                    <m:r>
                      <a:rPr lang="el-GR" sz="2800" b="0" i="1" u="none" strike="noStrike" kern="1200" baseline="0" dirty="0" smtClean="0">
                        <a:solidFill>
                          <a:schemeClr val="dk1"/>
                        </a:solidFill>
                        <a:latin typeface="Cambria Math" panose="02040503050406030204" pitchFamily="18" charset="0"/>
                        <a:ea typeface="+mn-ea"/>
                        <a:cs typeface="+mn-cs"/>
                      </a:rPr>
                      <m:t> (</m:t>
                    </m:r>
                    <m:r>
                      <a:rPr lang="en-US" sz="2800" b="1" i="1" u="none" strike="noStrike" kern="1200" baseline="0" dirty="0" smtClean="0">
                        <a:solidFill>
                          <a:schemeClr val="dk1"/>
                        </a:solidFill>
                        <a:latin typeface="Cambria Math" panose="02040503050406030204" pitchFamily="18" charset="0"/>
                        <a:ea typeface="+mn-ea"/>
                        <a:cs typeface="+mn-cs"/>
                      </a:rPr>
                      <m:t>𝒄</m:t>
                    </m:r>
                    <m:r>
                      <a:rPr lang="en-US" sz="2800" b="0" i="1" u="none" strike="noStrike" kern="1200" baseline="0" dirty="0" smtClean="0">
                        <a:solidFill>
                          <a:schemeClr val="dk1"/>
                        </a:solidFill>
                        <a:latin typeface="Cambria Math" panose="02040503050406030204" pitchFamily="18" charset="0"/>
                        <a:ea typeface="+mn-ea"/>
                        <a:cs typeface="+mn-cs"/>
                      </a:rPr>
                      <m:t>)</m:t>
                    </m:r>
                  </m:oMath>
                </a14:m>
                <a:r>
                  <a:rPr lang="en-US" dirty="0"/>
                  <a:t> contains per-expert learnable context distribution</a:t>
                </a:r>
              </a:p>
              <a:p>
                <a:r>
                  <a:rPr lang="en-US" dirty="0"/>
                  <a:t>Automatically ratchets up context complexity (i.e., curriculum) as the expert gains more experience</a:t>
                </a:r>
              </a:p>
              <a:p>
                <a:r>
                  <a:rPr lang="en-US" dirty="0"/>
                  <a:t>I-projection makes each expert mode seeking in context space</a:t>
                </a:r>
              </a:p>
            </p:txBody>
          </p:sp>
        </mc:Choice>
        <mc:Fallback>
          <p:sp>
            <p:nvSpPr>
              <p:cNvPr id="3" name="Content Placeholder 2">
                <a:extLst>
                  <a:ext uri="{FF2B5EF4-FFF2-40B4-BE49-F238E27FC236}">
                    <a16:creationId xmlns:a16="http://schemas.microsoft.com/office/drawing/2014/main" id="{ACCA7845-9B7F-08C2-AAFD-ACA087B3A93C}"/>
                  </a:ext>
                </a:extLst>
              </p:cNvPr>
              <p:cNvSpPr>
                <a:spLocks noGrp="1" noRot="1" noChangeAspect="1" noMove="1" noResize="1" noEditPoints="1" noAdjustHandles="1" noChangeArrowheads="1" noChangeShapeType="1" noTextEdit="1"/>
              </p:cNvSpPr>
              <p:nvPr>
                <p:ph idx="1"/>
              </p:nvPr>
            </p:nvSpPr>
            <p:spPr>
              <a:blipFill>
                <a:blip r:embed="rId3"/>
                <a:stretch>
                  <a:fillRect l="-1043" t="-2381" r="-23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8F702CD-359A-83B1-90F6-C2478F106380}"/>
              </a:ext>
            </a:extLst>
          </p:cNvPr>
          <p:cNvPicPr>
            <a:picLocks noChangeAspect="1"/>
          </p:cNvPicPr>
          <p:nvPr/>
        </p:nvPicPr>
        <p:blipFill>
          <a:blip r:embed="rId4"/>
          <a:stretch>
            <a:fillRect/>
          </a:stretch>
        </p:blipFill>
        <p:spPr>
          <a:xfrm>
            <a:off x="2357437" y="4864100"/>
            <a:ext cx="7477125" cy="1447800"/>
          </a:xfrm>
          <a:prstGeom prst="rect">
            <a:avLst/>
          </a:prstGeom>
        </p:spPr>
      </p:pic>
    </p:spTree>
    <p:extLst>
      <p:ext uri="{BB962C8B-B14F-4D97-AF65-F5344CB8AC3E}">
        <p14:creationId xmlns:p14="http://schemas.microsoft.com/office/powerpoint/2010/main" val="2109641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856F-2B67-5965-CB15-E2DC76A396C4}"/>
              </a:ext>
            </a:extLst>
          </p:cNvPr>
          <p:cNvSpPr>
            <a:spLocks noGrp="1"/>
          </p:cNvSpPr>
          <p:nvPr>
            <p:ph type="title"/>
          </p:nvPr>
        </p:nvSpPr>
        <p:spPr/>
        <p:txBody>
          <a:bodyPr/>
          <a:lstStyle/>
          <a:p>
            <a:r>
              <a:rPr lang="en-US" dirty="0" err="1"/>
              <a:t>MoE</a:t>
            </a:r>
            <a:r>
              <a:rPr lang="en-US" dirty="0"/>
              <a:t> Policy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5BA86F8-9314-1B3E-6D96-53AB7979FF87}"/>
                  </a:ext>
                </a:extLst>
              </p:cNvPr>
              <p:cNvSpPr>
                <a:spLocks noGrp="1"/>
              </p:cNvSpPr>
              <p:nvPr>
                <p:ph idx="1"/>
              </p:nvPr>
            </p:nvSpPr>
            <p:spPr/>
            <p:txBody>
              <a:bodyPr>
                <a:normAutofit/>
              </a:bodyPr>
              <a:lstStyle/>
              <a:p>
                <a:r>
                  <a:rPr lang="en-US" dirty="0"/>
                  <a:t>The policy is a distribution over experts using a learnable gating policy</a:t>
                </a:r>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sz="2800" b="0" i="0" u="none" strike="noStrike" baseline="0" dirty="0">
                    <a:latin typeface="NimbusRomNo9L-Regu"/>
                  </a:rPr>
                  <a:t>This policy definition allows each expert </a:t>
                </a:r>
                <a14:m>
                  <m:oMath xmlns:m="http://schemas.openxmlformats.org/officeDocument/2006/math">
                    <m:r>
                      <a:rPr lang="en-US" sz="2800" b="0" i="1" u="none" strike="noStrike" baseline="0" dirty="0" smtClean="0">
                        <a:latin typeface="Cambria Math" panose="02040503050406030204" pitchFamily="18" charset="0"/>
                      </a:rPr>
                      <m:t>𝑜</m:t>
                    </m:r>
                  </m:oMath>
                </a14:m>
                <a:r>
                  <a:rPr lang="en-US" sz="2800" b="0" i="0" u="none" strike="noStrike" baseline="0" dirty="0">
                    <a:latin typeface="NimbusRomNo9L-Regu"/>
                  </a:rPr>
                  <a:t> to adjust its curriculum by explicitly optimizing for</a:t>
                </a:r>
                <a14:m>
                  <m:oMath xmlns:m="http://schemas.openxmlformats.org/officeDocument/2006/math">
                    <m:r>
                      <a:rPr lang="en-US" b="0" i="0" dirty="0" smtClean="0">
                        <a:solidFill>
                          <a:schemeClr val="dk1"/>
                        </a:solidFill>
                        <a:latin typeface="Cambria Math" panose="02040503050406030204" pitchFamily="18" charset="0"/>
                      </a:rPr>
                      <m:t> </m:t>
                    </m:r>
                    <m:r>
                      <a:rPr lang="el-GR" i="1" dirty="0">
                        <a:solidFill>
                          <a:schemeClr val="dk1"/>
                        </a:solidFill>
                        <a:latin typeface="Cambria Math" panose="02040503050406030204" pitchFamily="18" charset="0"/>
                      </a:rPr>
                      <m:t>𝜋</m:t>
                    </m:r>
                    <m:r>
                      <a:rPr lang="el-GR" i="1" dirty="0">
                        <a:solidFill>
                          <a:schemeClr val="dk1"/>
                        </a:solidFill>
                        <a:latin typeface="Cambria Math" panose="02040503050406030204" pitchFamily="18" charset="0"/>
                      </a:rPr>
                      <m:t>(</m:t>
                    </m:r>
                    <m:r>
                      <a:rPr lang="en-US" b="1" i="1" dirty="0" err="1">
                        <a:solidFill>
                          <a:schemeClr val="dk1"/>
                        </a:solidFill>
                        <a:latin typeface="Cambria Math" panose="02040503050406030204" pitchFamily="18" charset="0"/>
                      </a:rPr>
                      <m:t>𝒄</m:t>
                    </m:r>
                    <m:r>
                      <a:rPr lang="en-US" i="1" dirty="0" err="1">
                        <a:solidFill>
                          <a:schemeClr val="dk1"/>
                        </a:solidFill>
                        <a:latin typeface="Cambria Math" panose="02040503050406030204" pitchFamily="18" charset="0"/>
                      </a:rPr>
                      <m:t>|</m:t>
                    </m:r>
                    <m:r>
                      <a:rPr lang="en-US" i="1" dirty="0" err="1">
                        <a:solidFill>
                          <a:schemeClr val="dk1"/>
                        </a:solidFill>
                        <a:latin typeface="Cambria Math" panose="02040503050406030204" pitchFamily="18" charset="0"/>
                      </a:rPr>
                      <m:t>𝑜</m:t>
                    </m:r>
                    <m:r>
                      <a:rPr lang="en-US" i="1" dirty="0">
                        <a:solidFill>
                          <a:schemeClr val="dk1"/>
                        </a:solidFill>
                        <a:latin typeface="Cambria Math" panose="02040503050406030204" pitchFamily="18" charset="0"/>
                      </a:rPr>
                      <m:t>)</m:t>
                    </m:r>
                  </m:oMath>
                </a14:m>
                <a:r>
                  <a:rPr lang="en-US" sz="2800" b="0" i="0" u="none" strike="noStrike" baseline="0" dirty="0">
                    <a:latin typeface="NimbusRomNo9L-Regu"/>
                  </a:rPr>
                  <a:t>, the</a:t>
                </a:r>
                <a:r>
                  <a:rPr lang="en-US" sz="2800" b="0" i="0" u="none" strike="noStrike" dirty="0">
                    <a:latin typeface="NimbusRomNo9L-Regu"/>
                  </a:rPr>
                  <a:t> per-expert context distribution</a:t>
                </a:r>
                <a:endParaRPr lang="en-US" dirty="0"/>
              </a:p>
            </p:txBody>
          </p:sp>
        </mc:Choice>
        <mc:Fallback>
          <p:sp>
            <p:nvSpPr>
              <p:cNvPr id="3" name="Content Placeholder 2">
                <a:extLst>
                  <a:ext uri="{FF2B5EF4-FFF2-40B4-BE49-F238E27FC236}">
                    <a16:creationId xmlns:a16="http://schemas.microsoft.com/office/drawing/2014/main" id="{C5BA86F8-9314-1B3E-6D96-53AB7979FF87}"/>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7534728-0915-E7EB-F299-B86ACE129EDB}"/>
              </a:ext>
            </a:extLst>
          </p:cNvPr>
          <p:cNvPicPr>
            <a:picLocks noChangeAspect="1"/>
          </p:cNvPicPr>
          <p:nvPr/>
        </p:nvPicPr>
        <p:blipFill>
          <a:blip r:embed="rId3"/>
          <a:stretch>
            <a:fillRect/>
          </a:stretch>
        </p:blipFill>
        <p:spPr>
          <a:xfrm>
            <a:off x="2824162" y="3060606"/>
            <a:ext cx="6543675" cy="1095375"/>
          </a:xfrm>
          <a:prstGeom prst="rect">
            <a:avLst/>
          </a:prstGeom>
        </p:spPr>
      </p:pic>
    </p:spTree>
    <p:extLst>
      <p:ext uri="{BB962C8B-B14F-4D97-AF65-F5344CB8AC3E}">
        <p14:creationId xmlns:p14="http://schemas.microsoft.com/office/powerpoint/2010/main" val="1700865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856F-2B67-5965-CB15-E2DC76A396C4}"/>
              </a:ext>
            </a:extLst>
          </p:cNvPr>
          <p:cNvSpPr>
            <a:spLocks noGrp="1"/>
          </p:cNvSpPr>
          <p:nvPr>
            <p:ph type="title"/>
          </p:nvPr>
        </p:nvSpPr>
        <p:spPr/>
        <p:txBody>
          <a:bodyPr/>
          <a:lstStyle/>
          <a:p>
            <a:r>
              <a:rPr lang="en-US" dirty="0" err="1"/>
              <a:t>MoE</a:t>
            </a:r>
            <a:r>
              <a:rPr lang="en-US" dirty="0"/>
              <a:t> Policy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5BA86F8-9314-1B3E-6D96-53AB7979FF87}"/>
                  </a:ext>
                </a:extLst>
              </p:cNvPr>
              <p:cNvSpPr>
                <a:spLocks noGrp="1"/>
              </p:cNvSpPr>
              <p:nvPr>
                <p:ph idx="1"/>
              </p:nvPr>
            </p:nvSpPr>
            <p:spPr/>
            <p:txBody>
              <a:bodyPr>
                <a:normAutofit/>
              </a:bodyPr>
              <a:lstStyle/>
              <a:p>
                <a:r>
                  <a:rPr lang="en-US" dirty="0"/>
                  <a:t>The policy is a distribution over experts using a learnable gating policy</a:t>
                </a:r>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sz="2800" b="0" i="0" u="none" strike="noStrike" baseline="0" dirty="0">
                    <a:latin typeface="NimbusRomNo9L-Regu"/>
                  </a:rPr>
                  <a:t>This policy definition allows each expert </a:t>
                </a:r>
                <a14:m>
                  <m:oMath xmlns:m="http://schemas.openxmlformats.org/officeDocument/2006/math">
                    <m:r>
                      <a:rPr lang="en-US" sz="2800" b="0" i="1" u="none" strike="noStrike" baseline="0" dirty="0" smtClean="0">
                        <a:latin typeface="Cambria Math" panose="02040503050406030204" pitchFamily="18" charset="0"/>
                      </a:rPr>
                      <m:t>𝑜</m:t>
                    </m:r>
                  </m:oMath>
                </a14:m>
                <a:r>
                  <a:rPr lang="en-US" sz="2800" b="0" i="0" u="none" strike="noStrike" baseline="0" dirty="0">
                    <a:latin typeface="NimbusRomNo9L-Regu"/>
                  </a:rPr>
                  <a:t> to adjust its curriculum by explicitly optimizing for</a:t>
                </a:r>
                <a14:m>
                  <m:oMath xmlns:m="http://schemas.openxmlformats.org/officeDocument/2006/math">
                    <m:r>
                      <a:rPr lang="en-US" b="0" i="0" dirty="0" smtClean="0">
                        <a:solidFill>
                          <a:schemeClr val="dk1"/>
                        </a:solidFill>
                        <a:latin typeface="Cambria Math" panose="02040503050406030204" pitchFamily="18" charset="0"/>
                      </a:rPr>
                      <m:t> </m:t>
                    </m:r>
                    <m:r>
                      <a:rPr lang="el-GR" i="1" dirty="0">
                        <a:solidFill>
                          <a:schemeClr val="dk1"/>
                        </a:solidFill>
                        <a:latin typeface="Cambria Math" panose="02040503050406030204" pitchFamily="18" charset="0"/>
                      </a:rPr>
                      <m:t>𝜋</m:t>
                    </m:r>
                    <m:r>
                      <a:rPr lang="el-GR" i="1" dirty="0">
                        <a:solidFill>
                          <a:schemeClr val="dk1"/>
                        </a:solidFill>
                        <a:latin typeface="Cambria Math" panose="02040503050406030204" pitchFamily="18" charset="0"/>
                      </a:rPr>
                      <m:t>(</m:t>
                    </m:r>
                    <m:r>
                      <a:rPr lang="en-US" b="1" i="1" dirty="0" err="1">
                        <a:solidFill>
                          <a:schemeClr val="dk1"/>
                        </a:solidFill>
                        <a:latin typeface="Cambria Math" panose="02040503050406030204" pitchFamily="18" charset="0"/>
                      </a:rPr>
                      <m:t>𝒄</m:t>
                    </m:r>
                    <m:r>
                      <a:rPr lang="en-US" i="1" dirty="0" err="1">
                        <a:solidFill>
                          <a:schemeClr val="dk1"/>
                        </a:solidFill>
                        <a:latin typeface="Cambria Math" panose="02040503050406030204" pitchFamily="18" charset="0"/>
                      </a:rPr>
                      <m:t>|</m:t>
                    </m:r>
                    <m:r>
                      <a:rPr lang="en-US" i="1" dirty="0" err="1">
                        <a:solidFill>
                          <a:schemeClr val="dk1"/>
                        </a:solidFill>
                        <a:latin typeface="Cambria Math" panose="02040503050406030204" pitchFamily="18" charset="0"/>
                      </a:rPr>
                      <m:t>𝑜</m:t>
                    </m:r>
                    <m:r>
                      <a:rPr lang="en-US" i="1" dirty="0">
                        <a:solidFill>
                          <a:schemeClr val="dk1"/>
                        </a:solidFill>
                        <a:latin typeface="Cambria Math" panose="02040503050406030204" pitchFamily="18" charset="0"/>
                      </a:rPr>
                      <m:t>)</m:t>
                    </m:r>
                  </m:oMath>
                </a14:m>
                <a:r>
                  <a:rPr lang="en-US" sz="2800" b="0" i="0" u="none" strike="noStrike" baseline="0" dirty="0">
                    <a:latin typeface="NimbusRomNo9L-Regu"/>
                  </a:rPr>
                  <a:t>, the</a:t>
                </a:r>
                <a:r>
                  <a:rPr lang="en-US" sz="2800" b="0" i="0" u="none" strike="noStrike" dirty="0">
                    <a:latin typeface="NimbusRomNo9L-Regu"/>
                  </a:rPr>
                  <a:t> per-expert context distribution</a:t>
                </a:r>
                <a:endParaRPr lang="en-US" dirty="0"/>
              </a:p>
            </p:txBody>
          </p:sp>
        </mc:Choice>
        <mc:Fallback>
          <p:sp>
            <p:nvSpPr>
              <p:cNvPr id="3" name="Content Placeholder 2">
                <a:extLst>
                  <a:ext uri="{FF2B5EF4-FFF2-40B4-BE49-F238E27FC236}">
                    <a16:creationId xmlns:a16="http://schemas.microsoft.com/office/drawing/2014/main" id="{C5BA86F8-9314-1B3E-6D96-53AB7979FF87}"/>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7534728-0915-E7EB-F299-B86ACE129EDB}"/>
              </a:ext>
            </a:extLst>
          </p:cNvPr>
          <p:cNvPicPr>
            <a:picLocks noChangeAspect="1"/>
          </p:cNvPicPr>
          <p:nvPr/>
        </p:nvPicPr>
        <p:blipFill>
          <a:blip r:embed="rId3"/>
          <a:stretch>
            <a:fillRect/>
          </a:stretch>
        </p:blipFill>
        <p:spPr>
          <a:xfrm>
            <a:off x="2824162" y="3060606"/>
            <a:ext cx="6543675" cy="1095375"/>
          </a:xfrm>
          <a:prstGeom prst="rect">
            <a:avLst/>
          </a:prstGeom>
        </p:spPr>
      </p:pic>
      <p:sp>
        <p:nvSpPr>
          <p:cNvPr id="4" name="Rectangle 3">
            <a:extLst>
              <a:ext uri="{FF2B5EF4-FFF2-40B4-BE49-F238E27FC236}">
                <a16:creationId xmlns:a16="http://schemas.microsoft.com/office/drawing/2014/main" id="{DD314358-74EC-1B17-BBD3-BEB1A4BA5AFC}"/>
              </a:ext>
            </a:extLst>
          </p:cNvPr>
          <p:cNvSpPr/>
          <p:nvPr/>
        </p:nvSpPr>
        <p:spPr>
          <a:xfrm>
            <a:off x="4846320" y="3129742"/>
            <a:ext cx="1583575" cy="87699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F8D25E0-81D1-4FD4-A5D4-75CA61C3B4AB}"/>
                  </a:ext>
                </a:extLst>
              </p:cNvPr>
              <p:cNvSpPr txBox="1"/>
              <p:nvPr/>
            </p:nvSpPr>
            <p:spPr>
              <a:xfrm>
                <a:off x="5196127" y="4045938"/>
                <a:ext cx="88396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l-GR" sz="1800" b="0" i="1" u="none" strike="noStrike" kern="1200" baseline="0" dirty="0" smtClean="0">
                          <a:solidFill>
                            <a:srgbClr val="FF0000"/>
                          </a:solidFill>
                          <a:latin typeface="Cambria Math" panose="02040503050406030204" pitchFamily="18" charset="0"/>
                          <a:ea typeface="+mn-ea"/>
                          <a:cs typeface="+mn-cs"/>
                        </a:rPr>
                        <m:t>𝜋</m:t>
                      </m:r>
                      <m:r>
                        <a:rPr lang="el-GR" sz="1800" b="0" i="1" u="none" strike="noStrike" kern="1200" baseline="0" dirty="0" smtClean="0">
                          <a:solidFill>
                            <a:srgbClr val="FF0000"/>
                          </a:solidFill>
                          <a:latin typeface="Cambria Math" panose="02040503050406030204" pitchFamily="18" charset="0"/>
                          <a:ea typeface="+mn-ea"/>
                          <a:cs typeface="+mn-cs"/>
                        </a:rPr>
                        <m:t>(</m:t>
                      </m:r>
                      <m:r>
                        <a:rPr lang="en-US" sz="1800" b="0" i="1" u="none" strike="noStrike" kern="1200" baseline="0" dirty="0" err="1" smtClean="0">
                          <a:solidFill>
                            <a:srgbClr val="FF0000"/>
                          </a:solidFill>
                          <a:latin typeface="Cambria Math" panose="02040503050406030204" pitchFamily="18" charset="0"/>
                          <a:ea typeface="+mn-ea"/>
                          <a:cs typeface="+mn-cs"/>
                        </a:rPr>
                        <m:t>𝑜</m:t>
                      </m:r>
                      <m:r>
                        <a:rPr lang="en-US" sz="1800" b="0" i="1" u="none" strike="noStrike" kern="1200" baseline="0" dirty="0" err="1" smtClean="0">
                          <a:solidFill>
                            <a:srgbClr val="FF0000"/>
                          </a:solidFill>
                          <a:latin typeface="Cambria Math" panose="02040503050406030204" pitchFamily="18" charset="0"/>
                          <a:ea typeface="+mn-ea"/>
                          <a:cs typeface="+mn-cs"/>
                        </a:rPr>
                        <m:t>|</m:t>
                      </m:r>
                      <m:r>
                        <a:rPr lang="en-US" sz="1800" b="1" i="1" u="none" strike="noStrike" kern="1200" baseline="0" dirty="0" err="1" smtClean="0">
                          <a:solidFill>
                            <a:srgbClr val="FF0000"/>
                          </a:solidFill>
                          <a:latin typeface="Cambria Math" panose="02040503050406030204" pitchFamily="18" charset="0"/>
                          <a:ea typeface="+mn-ea"/>
                          <a:cs typeface="+mn-cs"/>
                        </a:rPr>
                        <m:t>𝒄</m:t>
                      </m:r>
                      <m:r>
                        <a:rPr lang="en-US" sz="1800" b="0" i="1" u="none" strike="noStrike" kern="1200" baseline="0" dirty="0" smtClean="0">
                          <a:solidFill>
                            <a:srgbClr val="FF0000"/>
                          </a:solidFill>
                          <a:latin typeface="Cambria Math" panose="02040503050406030204" pitchFamily="18" charset="0"/>
                          <a:ea typeface="+mn-ea"/>
                          <a:cs typeface="+mn-cs"/>
                        </a:rPr>
                        <m:t>)</m:t>
                      </m:r>
                    </m:oMath>
                  </m:oMathPara>
                </a14:m>
                <a:endParaRPr lang="en-US" sz="1800" dirty="0">
                  <a:solidFill>
                    <a:srgbClr val="FF0000"/>
                  </a:solidFill>
                </a:endParaRPr>
              </a:p>
            </p:txBody>
          </p:sp>
        </mc:Choice>
        <mc:Fallback>
          <p:sp>
            <p:nvSpPr>
              <p:cNvPr id="6" name="TextBox 5">
                <a:extLst>
                  <a:ext uri="{FF2B5EF4-FFF2-40B4-BE49-F238E27FC236}">
                    <a16:creationId xmlns:a16="http://schemas.microsoft.com/office/drawing/2014/main" id="{6F8D25E0-81D1-4FD4-A5D4-75CA61C3B4AB}"/>
                  </a:ext>
                </a:extLst>
              </p:cNvPr>
              <p:cNvSpPr txBox="1">
                <a:spLocks noRot="1" noChangeAspect="1" noMove="1" noResize="1" noEditPoints="1" noAdjustHandles="1" noChangeArrowheads="1" noChangeShapeType="1" noTextEdit="1"/>
              </p:cNvSpPr>
              <p:nvPr/>
            </p:nvSpPr>
            <p:spPr>
              <a:xfrm>
                <a:off x="5196127" y="4045938"/>
                <a:ext cx="883960" cy="369332"/>
              </a:xfrm>
              <a:prstGeom prst="rect">
                <a:avLst/>
              </a:prstGeom>
              <a:blipFill>
                <a:blip r:embed="rId4"/>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74578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68C6-E409-6784-A912-4F76AC6695BC}"/>
              </a:ext>
            </a:extLst>
          </p:cNvPr>
          <p:cNvSpPr>
            <a:spLocks noGrp="1"/>
          </p:cNvSpPr>
          <p:nvPr>
            <p:ph type="title"/>
          </p:nvPr>
        </p:nvSpPr>
        <p:spPr/>
        <p:txBody>
          <a:bodyPr/>
          <a:lstStyle/>
          <a:p>
            <a:r>
              <a:rPr lang="en-US" dirty="0" err="1"/>
              <a:t>MoE</a:t>
            </a:r>
            <a:r>
              <a:rPr lang="en-US" dirty="0"/>
              <a:t> Optimization</a:t>
            </a:r>
          </a:p>
        </p:txBody>
      </p:sp>
      <p:sp>
        <p:nvSpPr>
          <p:cNvPr id="3" name="Content Placeholder 2">
            <a:extLst>
              <a:ext uri="{FF2B5EF4-FFF2-40B4-BE49-F238E27FC236}">
                <a16:creationId xmlns:a16="http://schemas.microsoft.com/office/drawing/2014/main" id="{74F9E4F4-2DAE-70D1-B9D5-8F9FD59DD197}"/>
              </a:ext>
            </a:extLst>
          </p:cNvPr>
          <p:cNvSpPr>
            <a:spLocks noGrp="1"/>
          </p:cNvSpPr>
          <p:nvPr>
            <p:ph idx="1"/>
          </p:nvPr>
        </p:nvSpPr>
        <p:spPr/>
        <p:txBody>
          <a:bodyPr/>
          <a:lstStyle/>
          <a:p>
            <a:r>
              <a:rPr lang="en-US" dirty="0"/>
              <a:t>This policy makes the optimization intractable</a:t>
            </a:r>
          </a:p>
          <a:p>
            <a:r>
              <a:rPr lang="en-US" dirty="0"/>
              <a:t>Solution: determine a surrogate optimizations for each expert’s context distribution and policy which, together, form a conservative estimate of the optimization (i.e., lower bounds)</a:t>
            </a:r>
          </a:p>
          <a:p>
            <a:r>
              <a:rPr lang="en-US" dirty="0"/>
              <a:t>See Celik et al. 2022 for derivations</a:t>
            </a:r>
          </a:p>
        </p:txBody>
      </p:sp>
      <p:pic>
        <p:nvPicPr>
          <p:cNvPr id="5" name="Picture 4">
            <a:extLst>
              <a:ext uri="{FF2B5EF4-FFF2-40B4-BE49-F238E27FC236}">
                <a16:creationId xmlns:a16="http://schemas.microsoft.com/office/drawing/2014/main" id="{2BFA43D9-46A7-B47A-F277-5FF87659A895}"/>
              </a:ext>
            </a:extLst>
          </p:cNvPr>
          <p:cNvPicPr>
            <a:picLocks noChangeAspect="1"/>
          </p:cNvPicPr>
          <p:nvPr/>
        </p:nvPicPr>
        <p:blipFill>
          <a:blip r:embed="rId3"/>
          <a:stretch>
            <a:fillRect/>
          </a:stretch>
        </p:blipFill>
        <p:spPr>
          <a:xfrm>
            <a:off x="804862" y="4531339"/>
            <a:ext cx="10582275" cy="1133475"/>
          </a:xfrm>
          <a:prstGeom prst="rect">
            <a:avLst/>
          </a:prstGeom>
        </p:spPr>
      </p:pic>
    </p:spTree>
    <p:extLst>
      <p:ext uri="{BB962C8B-B14F-4D97-AF65-F5344CB8AC3E}">
        <p14:creationId xmlns:p14="http://schemas.microsoft.com/office/powerpoint/2010/main" val="1153257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DFD0-C798-C95F-2B94-172E221E9F04}"/>
              </a:ext>
            </a:extLst>
          </p:cNvPr>
          <p:cNvSpPr>
            <a:spLocks noGrp="1"/>
          </p:cNvSpPr>
          <p:nvPr>
            <p:ph type="title"/>
          </p:nvPr>
        </p:nvSpPr>
        <p:spPr/>
        <p:txBody>
          <a:bodyPr/>
          <a:lstStyle/>
          <a:p>
            <a:r>
              <a:rPr lang="en-US" dirty="0"/>
              <a:t>Tractable Lower Bounds</a:t>
            </a:r>
          </a:p>
        </p:txBody>
      </p:sp>
      <p:pic>
        <p:nvPicPr>
          <p:cNvPr id="5" name="Picture 4">
            <a:extLst>
              <a:ext uri="{FF2B5EF4-FFF2-40B4-BE49-F238E27FC236}">
                <a16:creationId xmlns:a16="http://schemas.microsoft.com/office/drawing/2014/main" id="{A1F175A8-6184-EBC0-3A9F-D0773A989DD0}"/>
              </a:ext>
            </a:extLst>
          </p:cNvPr>
          <p:cNvPicPr>
            <a:picLocks noChangeAspect="1"/>
          </p:cNvPicPr>
          <p:nvPr/>
        </p:nvPicPr>
        <p:blipFill>
          <a:blip r:embed="rId2"/>
          <a:stretch>
            <a:fillRect/>
          </a:stretch>
        </p:blipFill>
        <p:spPr>
          <a:xfrm>
            <a:off x="342900" y="1943970"/>
            <a:ext cx="5448300" cy="1066800"/>
          </a:xfrm>
          <a:prstGeom prst="rect">
            <a:avLst/>
          </a:prstGeom>
        </p:spPr>
      </p:pic>
      <p:pic>
        <p:nvPicPr>
          <p:cNvPr id="7" name="Picture 6">
            <a:extLst>
              <a:ext uri="{FF2B5EF4-FFF2-40B4-BE49-F238E27FC236}">
                <a16:creationId xmlns:a16="http://schemas.microsoft.com/office/drawing/2014/main" id="{3E5DEF31-B596-3070-53C0-BD2A2D03E805}"/>
              </a:ext>
            </a:extLst>
          </p:cNvPr>
          <p:cNvPicPr>
            <a:picLocks noChangeAspect="1"/>
          </p:cNvPicPr>
          <p:nvPr/>
        </p:nvPicPr>
        <p:blipFill>
          <a:blip r:embed="rId3"/>
          <a:stretch>
            <a:fillRect/>
          </a:stretch>
        </p:blipFill>
        <p:spPr>
          <a:xfrm>
            <a:off x="647700" y="4451652"/>
            <a:ext cx="5143500" cy="981075"/>
          </a:xfrm>
          <a:prstGeom prst="rect">
            <a:avLst/>
          </a:prstGeom>
        </p:spPr>
      </p:pic>
      <p:pic>
        <p:nvPicPr>
          <p:cNvPr id="9" name="Picture 8">
            <a:extLst>
              <a:ext uri="{FF2B5EF4-FFF2-40B4-BE49-F238E27FC236}">
                <a16:creationId xmlns:a16="http://schemas.microsoft.com/office/drawing/2014/main" id="{57F15C4D-3C9B-C24C-6A48-FB08C0225BB8}"/>
              </a:ext>
            </a:extLst>
          </p:cNvPr>
          <p:cNvPicPr>
            <a:picLocks noChangeAspect="1"/>
          </p:cNvPicPr>
          <p:nvPr/>
        </p:nvPicPr>
        <p:blipFill>
          <a:blip r:embed="rId4"/>
          <a:stretch>
            <a:fillRect/>
          </a:stretch>
        </p:blipFill>
        <p:spPr>
          <a:xfrm>
            <a:off x="6400802" y="2765727"/>
            <a:ext cx="5305425" cy="1685925"/>
          </a:xfrm>
          <a:prstGeom prst="rect">
            <a:avLst/>
          </a:prstGeom>
        </p:spPr>
      </p:pic>
      <p:sp>
        <p:nvSpPr>
          <p:cNvPr id="3" name="TextBox 2">
            <a:extLst>
              <a:ext uri="{FF2B5EF4-FFF2-40B4-BE49-F238E27FC236}">
                <a16:creationId xmlns:a16="http://schemas.microsoft.com/office/drawing/2014/main" id="{644D2551-FB03-F60D-392F-9F13084DFC78}"/>
              </a:ext>
            </a:extLst>
          </p:cNvPr>
          <p:cNvSpPr txBox="1"/>
          <p:nvPr/>
        </p:nvSpPr>
        <p:spPr>
          <a:xfrm>
            <a:off x="342900" y="6187736"/>
            <a:ext cx="3080587" cy="369332"/>
          </a:xfrm>
          <a:prstGeom prst="rect">
            <a:avLst/>
          </a:prstGeom>
          <a:noFill/>
        </p:spPr>
        <p:txBody>
          <a:bodyPr wrap="none" rtlCol="0">
            <a:spAutoFit/>
          </a:bodyPr>
          <a:lstStyle/>
          <a:p>
            <a:r>
              <a:rPr lang="en-US" dirty="0"/>
              <a:t>As derived in Celik et al. 2022</a:t>
            </a:r>
          </a:p>
        </p:txBody>
      </p:sp>
    </p:spTree>
    <p:extLst>
      <p:ext uri="{BB962C8B-B14F-4D97-AF65-F5344CB8AC3E}">
        <p14:creationId xmlns:p14="http://schemas.microsoft.com/office/powerpoint/2010/main" val="3448121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DFD0-C798-C95F-2B94-172E221E9F04}"/>
              </a:ext>
            </a:extLst>
          </p:cNvPr>
          <p:cNvSpPr>
            <a:spLocks noGrp="1"/>
          </p:cNvSpPr>
          <p:nvPr>
            <p:ph type="title"/>
          </p:nvPr>
        </p:nvSpPr>
        <p:spPr/>
        <p:txBody>
          <a:bodyPr/>
          <a:lstStyle/>
          <a:p>
            <a:r>
              <a:rPr lang="en-US" dirty="0"/>
              <a:t>Tractable Lower Bound Surrogate</a:t>
            </a:r>
          </a:p>
        </p:txBody>
      </p:sp>
      <p:pic>
        <p:nvPicPr>
          <p:cNvPr id="5" name="Picture 4">
            <a:extLst>
              <a:ext uri="{FF2B5EF4-FFF2-40B4-BE49-F238E27FC236}">
                <a16:creationId xmlns:a16="http://schemas.microsoft.com/office/drawing/2014/main" id="{A1F175A8-6184-EBC0-3A9F-D0773A989DD0}"/>
              </a:ext>
            </a:extLst>
          </p:cNvPr>
          <p:cNvPicPr>
            <a:picLocks noChangeAspect="1"/>
          </p:cNvPicPr>
          <p:nvPr/>
        </p:nvPicPr>
        <p:blipFill>
          <a:blip r:embed="rId2"/>
          <a:stretch>
            <a:fillRect/>
          </a:stretch>
        </p:blipFill>
        <p:spPr>
          <a:xfrm>
            <a:off x="342900" y="1943970"/>
            <a:ext cx="5448300" cy="1066800"/>
          </a:xfrm>
          <a:prstGeom prst="rect">
            <a:avLst/>
          </a:prstGeom>
        </p:spPr>
      </p:pic>
      <p:pic>
        <p:nvPicPr>
          <p:cNvPr id="7" name="Picture 6">
            <a:extLst>
              <a:ext uri="{FF2B5EF4-FFF2-40B4-BE49-F238E27FC236}">
                <a16:creationId xmlns:a16="http://schemas.microsoft.com/office/drawing/2014/main" id="{3E5DEF31-B596-3070-53C0-BD2A2D03E805}"/>
              </a:ext>
            </a:extLst>
          </p:cNvPr>
          <p:cNvPicPr>
            <a:picLocks noChangeAspect="1"/>
          </p:cNvPicPr>
          <p:nvPr/>
        </p:nvPicPr>
        <p:blipFill>
          <a:blip r:embed="rId3"/>
          <a:stretch>
            <a:fillRect/>
          </a:stretch>
        </p:blipFill>
        <p:spPr>
          <a:xfrm>
            <a:off x="647700" y="4451652"/>
            <a:ext cx="5143500" cy="981075"/>
          </a:xfrm>
          <a:prstGeom prst="rect">
            <a:avLst/>
          </a:prstGeom>
        </p:spPr>
      </p:pic>
      <p:pic>
        <p:nvPicPr>
          <p:cNvPr id="9" name="Picture 8">
            <a:extLst>
              <a:ext uri="{FF2B5EF4-FFF2-40B4-BE49-F238E27FC236}">
                <a16:creationId xmlns:a16="http://schemas.microsoft.com/office/drawing/2014/main" id="{57F15C4D-3C9B-C24C-6A48-FB08C0225BB8}"/>
              </a:ext>
            </a:extLst>
          </p:cNvPr>
          <p:cNvPicPr>
            <a:picLocks noChangeAspect="1"/>
          </p:cNvPicPr>
          <p:nvPr/>
        </p:nvPicPr>
        <p:blipFill>
          <a:blip r:embed="rId4"/>
          <a:stretch>
            <a:fillRect/>
          </a:stretch>
        </p:blipFill>
        <p:spPr>
          <a:xfrm>
            <a:off x="6400802" y="2765727"/>
            <a:ext cx="5305425" cy="1685925"/>
          </a:xfrm>
          <a:prstGeom prst="rect">
            <a:avLst/>
          </a:prstGeom>
        </p:spPr>
      </p:pic>
      <p:sp>
        <p:nvSpPr>
          <p:cNvPr id="3" name="TextBox 2">
            <a:extLst>
              <a:ext uri="{FF2B5EF4-FFF2-40B4-BE49-F238E27FC236}">
                <a16:creationId xmlns:a16="http://schemas.microsoft.com/office/drawing/2014/main" id="{644D2551-FB03-F60D-392F-9F13084DFC78}"/>
              </a:ext>
            </a:extLst>
          </p:cNvPr>
          <p:cNvSpPr txBox="1"/>
          <p:nvPr/>
        </p:nvSpPr>
        <p:spPr>
          <a:xfrm>
            <a:off x="342900" y="6187736"/>
            <a:ext cx="3080587" cy="369332"/>
          </a:xfrm>
          <a:prstGeom prst="rect">
            <a:avLst/>
          </a:prstGeom>
          <a:noFill/>
        </p:spPr>
        <p:txBody>
          <a:bodyPr wrap="none" rtlCol="0">
            <a:spAutoFit/>
          </a:bodyPr>
          <a:lstStyle/>
          <a:p>
            <a:r>
              <a:rPr lang="en-US" dirty="0"/>
              <a:t>As derived in Celik et al. 2022</a:t>
            </a:r>
          </a:p>
        </p:txBody>
      </p:sp>
      <p:sp>
        <p:nvSpPr>
          <p:cNvPr id="4" name="Rectangle 3">
            <a:extLst>
              <a:ext uri="{FF2B5EF4-FFF2-40B4-BE49-F238E27FC236}">
                <a16:creationId xmlns:a16="http://schemas.microsoft.com/office/drawing/2014/main" id="{D9D64A4C-F3FE-3AA3-4CC7-B01E908BB1EC}"/>
              </a:ext>
            </a:extLst>
          </p:cNvPr>
          <p:cNvSpPr/>
          <p:nvPr/>
        </p:nvSpPr>
        <p:spPr>
          <a:xfrm>
            <a:off x="3676819" y="2024109"/>
            <a:ext cx="1658661" cy="38702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3489BD6-3DD9-55AF-4895-DB25B31B57FF}"/>
              </a:ext>
            </a:extLst>
          </p:cNvPr>
          <p:cNvSpPr/>
          <p:nvPr/>
        </p:nvSpPr>
        <p:spPr>
          <a:xfrm>
            <a:off x="3124941" y="4479765"/>
            <a:ext cx="1957208" cy="38702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4561ECE-10C6-C272-0AAF-C378C33FDF15}"/>
              </a:ext>
            </a:extLst>
          </p:cNvPr>
          <p:cNvSpPr txBox="1"/>
          <p:nvPr/>
        </p:nvSpPr>
        <p:spPr>
          <a:xfrm>
            <a:off x="3423487" y="3477899"/>
            <a:ext cx="1674433" cy="369332"/>
          </a:xfrm>
          <a:prstGeom prst="rect">
            <a:avLst/>
          </a:prstGeom>
          <a:noFill/>
        </p:spPr>
        <p:txBody>
          <a:bodyPr wrap="none" rtlCol="0">
            <a:spAutoFit/>
          </a:bodyPr>
          <a:lstStyle/>
          <a:p>
            <a:r>
              <a:rPr lang="en-US" b="1" dirty="0">
                <a:solidFill>
                  <a:srgbClr val="FF0000"/>
                </a:solidFill>
              </a:rPr>
              <a:t>Specialization</a:t>
            </a:r>
          </a:p>
        </p:txBody>
      </p:sp>
      <p:cxnSp>
        <p:nvCxnSpPr>
          <p:cNvPr id="12" name="Straight Arrow Connector 11">
            <a:extLst>
              <a:ext uri="{FF2B5EF4-FFF2-40B4-BE49-F238E27FC236}">
                <a16:creationId xmlns:a16="http://schemas.microsoft.com/office/drawing/2014/main" id="{C14D86E2-DE8C-525F-BD43-644C4D7B754B}"/>
              </a:ext>
            </a:extLst>
          </p:cNvPr>
          <p:cNvCxnSpPr>
            <a:stCxn id="10" idx="0"/>
            <a:endCxn id="4" idx="2"/>
          </p:cNvCxnSpPr>
          <p:nvPr/>
        </p:nvCxnSpPr>
        <p:spPr>
          <a:xfrm flipV="1">
            <a:off x="4260704" y="2411129"/>
            <a:ext cx="245446" cy="106677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A8F10F8-4ADE-BF23-63CC-BFF055CAD8D6}"/>
              </a:ext>
            </a:extLst>
          </p:cNvPr>
          <p:cNvCxnSpPr>
            <a:cxnSpLocks/>
            <a:stCxn id="10" idx="2"/>
            <a:endCxn id="6" idx="0"/>
          </p:cNvCxnSpPr>
          <p:nvPr/>
        </p:nvCxnSpPr>
        <p:spPr>
          <a:xfrm flipH="1">
            <a:off x="4103545" y="3847231"/>
            <a:ext cx="157159" cy="632534"/>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6557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3942</TotalTime>
  <Words>1720</Words>
  <Application>Microsoft Office PowerPoint</Application>
  <PresentationFormat>Widescreen</PresentationFormat>
  <Paragraphs>178</Paragraphs>
  <Slides>28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Aptos</vt:lpstr>
      <vt:lpstr>Aptos Display</vt:lpstr>
      <vt:lpstr>Arial</vt:lpstr>
      <vt:lpstr>Cambria Math</vt:lpstr>
      <vt:lpstr>NimbusRomNo9L-Regu</vt:lpstr>
      <vt:lpstr>Office Theme</vt:lpstr>
      <vt:lpstr>Acquiring Diverse Skills using Curriculum Reinforcement Learning with Mixture of Experts</vt:lpstr>
      <vt:lpstr>Contextual Episodic Policy Search (CEPS)</vt:lpstr>
      <vt:lpstr>Exploration via Maximum Entropy</vt:lpstr>
      <vt:lpstr>KL-Regularization of Learnable Context Policy</vt:lpstr>
      <vt:lpstr>MoE Policy</vt:lpstr>
      <vt:lpstr>MoE Policy</vt:lpstr>
      <vt:lpstr>MoE Optimization</vt:lpstr>
      <vt:lpstr>Tractable Lower Bounds</vt:lpstr>
      <vt:lpstr>Tractable Lower Bound Surrogate</vt:lpstr>
      <vt:lpstr>Tractable Lower Bound Surrogate</vt:lpstr>
      <vt:lpstr>Tractable Lower Bound Surrogate</vt:lpstr>
      <vt:lpstr>This has all been done before…</vt:lpstr>
      <vt:lpstr>This has all been done before…</vt:lpstr>
      <vt:lpstr>PowerPoint Presentation</vt:lpstr>
      <vt:lpstr>PowerPoint Presentation</vt:lpstr>
      <vt:lpstr>Trust Region Updates for π(θ|c, o) </vt:lpstr>
      <vt:lpstr>Trust Region Updates for π(θ|c, o) </vt:lpstr>
      <vt:lpstr>PPO Update for π(c|o)</vt:lpstr>
      <vt:lpstr>PPO Update for π(c|o)</vt:lpstr>
      <vt:lpstr>PPO Update for π(c|o)</vt:lpstr>
      <vt:lpstr>PPO Update for π(c|o)</vt:lpstr>
      <vt:lpstr>Diversity &amp; Specialization Emerges</vt:lpstr>
      <vt:lpstr>Algorithm – Training</vt:lpstr>
      <vt:lpstr>Algorithm – Inference</vt:lpstr>
      <vt:lpstr>PowerPoint Presentation</vt:lpstr>
      <vt:lpstr>Experiments/Results</vt:lpstr>
      <vt:lpstr>Experiments/Results</vt:lpstr>
      <vt:lpstr>Experiments/Results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Lapenna, Jacob T</dc:creator>
  <cp:lastModifiedBy>Lapenna, Jacob T</cp:lastModifiedBy>
  <cp:revision>30</cp:revision>
  <dcterms:created xsi:type="dcterms:W3CDTF">2025-02-19T20:02:17Z</dcterms:created>
  <dcterms:modified xsi:type="dcterms:W3CDTF">2025-02-25T01:34:45Z</dcterms:modified>
</cp:coreProperties>
</file>