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407"/>
  </p:normalViewPr>
  <p:slideViewPr>
    <p:cSldViewPr snapToGrid="0" snapToObjects="1">
      <p:cViewPr>
        <p:scale>
          <a:sx n="94" d="100"/>
          <a:sy n="94" d="100"/>
        </p:scale>
        <p:origin x="128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6347-9AD7-E64D-8FE4-33F28282D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D89D7-61DE-0B46-B8D7-C38821A1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AD49-C63B-C744-A870-F5AE5C3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DDDA-75CF-5746-A69E-F93A3933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B977-AE31-8D4C-9330-DF4D59B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9008-2572-B34F-9DF3-BDCF3B37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F3513-88B3-A243-8FED-5C219EC0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2F13-26E8-4A42-AD66-4FBE1EFD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F9EA-6CAB-CA40-9D12-3FC2F4F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6763-E8E7-0147-B791-B608582B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2F49-BE32-6A4A-8579-AAD10FCFF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C2FF-450A-2143-8E55-714B1FFF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A494-B7B8-D34C-9AC7-A1A56D1D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9435-2C0F-F843-B7BD-F92C5611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D0B0-57B4-7D4B-AF2F-CFBD402A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13C9-56FA-AE4C-9CCA-9978F9B3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CDB9-BACC-5E4F-BB1F-81209677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679E-0DDF-2E48-AB3F-94C2A12C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90F4-7707-334B-B9EF-048D0070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D806-F562-6648-B945-B9F1CC39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226F-A4B9-CB4C-B934-C5605EC1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D29A-08AA-F645-97D2-82F9F097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9225-1626-2F46-9B3E-42855124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5C25-6060-594B-8951-D997C895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0BEE-EAC5-2C4F-8D41-AE7778F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95CB-0EC7-9742-8826-72D1A215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9739-C560-D844-8CCD-AED3B36A6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0691-E0D5-A74D-BDE9-C0F4A82F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78C4-72E5-B34F-9091-1741C25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C2CE-F0D9-304F-AA7B-70287592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9893-D866-E54F-9321-0A167253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336-F6B7-2D47-A7D1-C41B998A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5ECF-7A49-ED42-B0F4-D2662222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19EF3-3D56-C344-BE7B-8891C01D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8DC02-0EDF-C945-98BE-97443EA4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2740B-A8B4-2349-9048-33EC0416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34F6A-FF57-8D42-9D1C-848D291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E49CE-E183-434B-919A-9008D4E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D58B0-7D2B-A642-A4FA-A76214D4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BFA5-1FC5-0A49-A6A5-34E0BC96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D59F0-1716-CA47-ADB5-BD84C14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CE729-461A-6E4E-9A5F-400EBE3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80D3-149C-5B4D-A6A6-ACF1A89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4EC65-847E-3844-BDB3-78A3AC85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01CCE-277F-0547-A3E3-BCE67B46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6E7DA-1779-F647-B0DC-46D2CBE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FA61-91C1-5343-AE82-E169DAAB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A3AE-90EB-D04D-96FB-48823FE2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5587-E924-964F-869C-0B00954C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E08B-290F-0541-806D-09334EC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253CB-A68F-4842-A044-F264874D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867D-AB86-3B45-8808-235D8D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8F0E-2787-5C42-8BE2-27C575D5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83685-DACC-574B-9944-4D854B8D7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EF097-F62E-3D43-B4A6-D1EA6ABB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1C38-6AFB-6447-AED9-8C5F560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F01A1-3254-2F44-B903-31D3A278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C9B8-7757-7C4E-A233-EA21F34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F5FD5-B249-8C43-8A3A-FBCA83BA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F9E7-0C45-5443-903B-36D4F36B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58795-4E94-8C45-AA34-35AE3F0C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330-B563-BA45-8D14-76B8904B18E5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B10F-9B8E-EC49-AE2D-4234C0958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F4B7-C897-BA42-8E6A-703D0AA9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38FB-2A00-D345-96C6-0652370F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AF5E7-7E96-EE43-AC92-058436A4A780}"/>
              </a:ext>
            </a:extLst>
          </p:cNvPr>
          <p:cNvSpPr/>
          <p:nvPr/>
        </p:nvSpPr>
        <p:spPr>
          <a:xfrm>
            <a:off x="0" y="0"/>
            <a:ext cx="12192000" cy="13768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Inferring GPCR binding site structure with Random Forests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Levitt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Jessica Freeze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Victor Batista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810AB-8F68-D44E-A63A-4F623907EA05}"/>
              </a:ext>
            </a:extLst>
          </p:cNvPr>
          <p:cNvSpPr txBox="1"/>
          <p:nvPr/>
        </p:nvSpPr>
        <p:spPr>
          <a:xfrm>
            <a:off x="108888" y="3856194"/>
            <a:ext cx="523959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Univariate Regression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GLASS database (~500 examples)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one-hot GPCR primary sequences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ceiling surface area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~26 Å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(ethanol ~ 28 Å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water ~ 10 Å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0913-DB00-684D-A5C7-91E7C818F10C}"/>
              </a:ext>
            </a:extLst>
          </p:cNvPr>
          <p:cNvSpPr txBox="1"/>
          <p:nvPr/>
        </p:nvSpPr>
        <p:spPr>
          <a:xfrm>
            <a:off x="0" y="57343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Jabeen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Ranganathan, S. (2019). Applications of machine learning in GPCR bioactive ligand discovery.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opinion in structural biology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66-76.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Shan, Y., Kim, E. T., Eastwood, M. P.,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O.,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Seeliger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Shaw, D. E. (2011). How does a drug molecule find its target binding site?.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Chemical Society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(24), 9181-9183.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Yale University Department of Molecular Biophysics and Biochemistry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Yale University Department of Chemistry</a:t>
            </a:r>
            <a:endPara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6A325-62CA-E045-9007-F80C8B2E6304}"/>
              </a:ext>
            </a:extLst>
          </p:cNvPr>
          <p:cNvSpPr txBox="1"/>
          <p:nvPr/>
        </p:nvSpPr>
        <p:spPr>
          <a:xfrm>
            <a:off x="159657" y="1466333"/>
            <a:ext cx="118705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GPCR largest druggable family, lack 3D structures (475 FDA-approved drugs vs. 270 PDB structures with bound ligand)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0DB97-5A46-4F4D-9732-AEA69E385484}"/>
              </a:ext>
            </a:extLst>
          </p:cNvPr>
          <p:cNvSpPr txBox="1"/>
          <p:nvPr/>
        </p:nvSpPr>
        <p:spPr>
          <a:xfrm>
            <a:off x="5540315" y="5235931"/>
            <a:ext cx="64899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cavity surface area (≠ unbound) ‘encoded’ by ligand 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F45A2EB-4C69-8B47-ADA7-0DDC5ED95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"/>
          <a:stretch/>
        </p:blipFill>
        <p:spPr>
          <a:xfrm>
            <a:off x="5540315" y="1933135"/>
            <a:ext cx="3168740" cy="3205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4EE1C7-C0D8-6C42-999A-E8D332F37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" r="2619"/>
          <a:stretch/>
        </p:blipFill>
        <p:spPr>
          <a:xfrm>
            <a:off x="8900889" y="1933135"/>
            <a:ext cx="3129340" cy="32053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1F7FF1-92BC-B843-A494-BA4322B8E54A}"/>
                  </a:ext>
                </a:extLst>
              </p:cNvPr>
              <p:cNvSpPr txBox="1"/>
              <p:nvPr/>
            </p:nvSpPr>
            <p:spPr>
              <a:xfrm>
                <a:off x="159658" y="2059988"/>
                <a:ext cx="5188826" cy="15577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1F7FF1-92BC-B843-A494-BA4322B8E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8" y="2059988"/>
                <a:ext cx="5188826" cy="1557734"/>
              </a:xfrm>
              <a:prstGeom prst="rect">
                <a:avLst/>
              </a:prstGeom>
              <a:blipFill>
                <a:blip r:embed="rId4"/>
                <a:stretch>
                  <a:fillRect t="-112800" b="-1736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F25DCFB-8A75-564C-AD69-8C9DE0E6889D}"/>
              </a:ext>
            </a:extLst>
          </p:cNvPr>
          <p:cNvSpPr txBox="1"/>
          <p:nvPr/>
        </p:nvSpPr>
        <p:spPr>
          <a:xfrm>
            <a:off x="11742054" y="2005705"/>
            <a:ext cx="4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91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119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Levitt</dc:creator>
  <cp:lastModifiedBy>Jacob Levitt</cp:lastModifiedBy>
  <cp:revision>49</cp:revision>
  <dcterms:created xsi:type="dcterms:W3CDTF">2019-09-21T12:40:04Z</dcterms:created>
  <dcterms:modified xsi:type="dcterms:W3CDTF">2019-09-22T20:00:03Z</dcterms:modified>
</cp:coreProperties>
</file>