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  <p:sldMasterId id="2147483684" r:id="rId4"/>
  </p:sldMasterIdLst>
  <p:notesMasterIdLst>
    <p:notesMasterId r:id="rId19"/>
  </p:notesMasterIdLst>
  <p:sldIdLst>
    <p:sldId id="256" r:id="rId5"/>
    <p:sldId id="257" r:id="rId6"/>
    <p:sldId id="258" r:id="rId7"/>
    <p:sldId id="273" r:id="rId8"/>
    <p:sldId id="271" r:id="rId9"/>
    <p:sldId id="274" r:id="rId10"/>
    <p:sldId id="275" r:id="rId11"/>
    <p:sldId id="276" r:id="rId12"/>
    <p:sldId id="277" r:id="rId13"/>
    <p:sldId id="279" r:id="rId14"/>
    <p:sldId id="278" r:id="rId15"/>
    <p:sldId id="268" r:id="rId16"/>
    <p:sldId id="269" r:id="rId17"/>
    <p:sldId id="270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Helvetica Neue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EBA45D-7123-44A0-8354-338AE308C544}">
  <a:tblStyle styleId="{70EBA45D-7123-44A0-8354-338AE308C54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75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bg>
      <p:bgPr>
        <a:gradFill>
          <a:gsLst>
            <a:gs pos="0">
              <a:srgbClr val="5D6C84">
                <a:alpha val="87843"/>
              </a:srgbClr>
            </a:gs>
            <a:gs pos="65000">
              <a:srgbClr val="465872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ctrTitle"/>
          </p:nvPr>
        </p:nvSpPr>
        <p:spPr>
          <a:xfrm>
            <a:off x="143689" y="171010"/>
            <a:ext cx="11498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143689" y="3060678"/>
            <a:ext cx="6637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12423" y="5797830"/>
            <a:ext cx="4236902" cy="76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l="8745" t="13492" r="8753" b="13492"/>
          <a:stretch/>
        </p:blipFill>
        <p:spPr>
          <a:xfrm>
            <a:off x="0" y="1733549"/>
            <a:ext cx="12191998" cy="41148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484179" y="2132130"/>
            <a:ext cx="2286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9538529" y="2132130"/>
            <a:ext cx="2286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3429829" y="2132130"/>
            <a:ext cx="2286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4"/>
          </p:nvPr>
        </p:nvSpPr>
        <p:spPr>
          <a:xfrm>
            <a:off x="375479" y="2132130"/>
            <a:ext cx="2286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52474"/>
            <a:ext cx="12192000" cy="53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39DB4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gradFill>
          <a:gsLst>
            <a:gs pos="0">
              <a:srgbClr val="5D6C84">
                <a:alpha val="87843"/>
              </a:srgbClr>
            </a:gs>
            <a:gs pos="65000">
              <a:srgbClr val="465872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 r="79116"/>
          <a:stretch/>
        </p:blipFill>
        <p:spPr>
          <a:xfrm>
            <a:off x="4607862" y="2024578"/>
            <a:ext cx="3256358" cy="2808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0" y="0"/>
            <a:ext cx="69258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54000">
                <a:schemeClr val="accent5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"/>
          <p:cNvSpPr txBox="1">
            <a:spLocks noGrp="1"/>
          </p:cNvSpPr>
          <p:nvPr>
            <p:ph type="ctrTitle"/>
          </p:nvPr>
        </p:nvSpPr>
        <p:spPr>
          <a:xfrm>
            <a:off x="143690" y="171010"/>
            <a:ext cx="6637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7470320" y="889728"/>
            <a:ext cx="42009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gradFill>
          <a:gsLst>
            <a:gs pos="0">
              <a:schemeClr val="accent5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/>
        </p:nvSpPr>
        <p:spPr>
          <a:xfrm>
            <a:off x="0" y="0"/>
            <a:ext cx="69258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54000">
                <a:schemeClr val="accent5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143690" y="171010"/>
            <a:ext cx="6637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ubTitle" idx="1"/>
          </p:nvPr>
        </p:nvSpPr>
        <p:spPr>
          <a:xfrm>
            <a:off x="7470320" y="889728"/>
            <a:ext cx="42009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6" name="Google Shape;2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6176963"/>
            <a:ext cx="12192000" cy="681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-3018" y="982"/>
            <a:ext cx="12192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240671" y="893117"/>
            <a:ext cx="118275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6" name="Google Shape;36;p10"/>
          <p:cNvCxnSpPr/>
          <p:nvPr/>
        </p:nvCxnSpPr>
        <p:spPr>
          <a:xfrm>
            <a:off x="0" y="67602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" name="Google Shape;3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922334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2370654" y="1322109"/>
            <a:ext cx="3412500" cy="4213800"/>
          </a:xfrm>
          <a:prstGeom prst="arc">
            <a:avLst>
              <a:gd name="adj1" fmla="val 16200000"/>
              <a:gd name="adj2" fmla="val 5602852"/>
            </a:avLst>
          </a:prstGeom>
          <a:noFill/>
          <a:ln w="19050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78730" y="1894788"/>
            <a:ext cx="3591600" cy="3176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548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872166" y="2065884"/>
            <a:ext cx="3204600" cy="2834700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rgbClr val="3548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611651" y="1835455"/>
            <a:ext cx="3725700" cy="3295500"/>
          </a:xfrm>
          <a:prstGeom prst="ellipse">
            <a:avLst/>
          </a:prstGeom>
          <a:noFill/>
          <a:ln w="12700" cap="flat" cmpd="sng">
            <a:solidFill>
              <a:srgbClr val="3548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212849" y="1057218"/>
            <a:ext cx="1026300" cy="952200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5239279" y="2856058"/>
            <a:ext cx="1026300" cy="9522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4212848" y="4654899"/>
            <a:ext cx="1026300" cy="952200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96000" y="985638"/>
            <a:ext cx="57531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408845" y="2856058"/>
            <a:ext cx="54402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6112536" y="4615910"/>
            <a:ext cx="57531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D6C84">
                <a:alpha val="87843"/>
              </a:srgbClr>
            </a:gs>
            <a:gs pos="65000">
              <a:srgbClr val="465872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E3E3">
                <a:alpha val="87843"/>
              </a:srgbClr>
            </a:gs>
            <a:gs pos="65000">
              <a:srgbClr val="E3E1E1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0" y="6176963"/>
            <a:ext cx="12192000" cy="681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922334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9"/>
          <p:cNvCxnSpPr/>
          <p:nvPr/>
        </p:nvCxnSpPr>
        <p:spPr>
          <a:xfrm>
            <a:off x="0" y="67602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0" y="6176963"/>
            <a:ext cx="12192000" cy="681000"/>
          </a:xfrm>
          <a:prstGeom prst="rect">
            <a:avLst/>
          </a:prstGeom>
          <a:gradFill>
            <a:gsLst>
              <a:gs pos="0">
                <a:srgbClr val="496491"/>
              </a:gs>
              <a:gs pos="100000">
                <a:srgbClr val="92C46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922334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ris_flower_data_se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cran/ISLR/man/Hitters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>
            <a:spLocks noGrp="1"/>
          </p:cNvSpPr>
          <p:nvPr>
            <p:ph type="ctrTitle"/>
          </p:nvPr>
        </p:nvSpPr>
        <p:spPr>
          <a:xfrm>
            <a:off x="143689" y="171010"/>
            <a:ext cx="11498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-US" dirty="0"/>
              <a:t>Capstone:</a:t>
            </a:r>
            <a:br>
              <a:rPr lang="en-US" dirty="0"/>
            </a:br>
            <a:r>
              <a:rPr lang="en-US" dirty="0"/>
              <a:t>Math Review  &amp; </a:t>
            </a:r>
            <a:r>
              <a:rPr lang="en-US" dirty="0" err="1"/>
              <a:t>NeuralNetworkClass</a:t>
            </a:r>
            <a:endParaRPr dirty="0"/>
          </a:p>
        </p:txBody>
      </p:sp>
      <p:sp>
        <p:nvSpPr>
          <p:cNvPr id="209" name="Google Shape;209;p38"/>
          <p:cNvSpPr txBox="1">
            <a:spLocks noGrp="1"/>
          </p:cNvSpPr>
          <p:nvPr>
            <p:ph type="subTitle" idx="1"/>
          </p:nvPr>
        </p:nvSpPr>
        <p:spPr>
          <a:xfrm>
            <a:off x="433309" y="3054300"/>
            <a:ext cx="6637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 dirty="0">
                <a:solidFill>
                  <a:srgbClr val="FFFFFF"/>
                </a:solidFill>
              </a:rPr>
              <a:t>By: Jacob Goodman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 dirty="0">
                <a:solidFill>
                  <a:srgbClr val="FFFFFF"/>
                </a:solidFill>
              </a:rPr>
              <a:t>Adviser: Michael Schulte </a:t>
            </a:r>
          </a:p>
        </p:txBody>
      </p:sp>
      <p:sp>
        <p:nvSpPr>
          <p:cNvPr id="210" name="Google Shape;210;p38"/>
          <p:cNvSpPr txBox="1"/>
          <p:nvPr/>
        </p:nvSpPr>
        <p:spPr>
          <a:xfrm>
            <a:off x="12457471" y="186813"/>
            <a:ext cx="1976284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Instructions: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Give your presentation a name and be sure to put your group number in the placeholder.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template will be use for the final delivery of your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31123F-D27E-4DA7-BB39-3923DCBE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</p:spPr>
        <p:txBody>
          <a:bodyPr/>
          <a:lstStyle/>
          <a:p>
            <a:r>
              <a:rPr lang="en-US" dirty="0"/>
              <a:t>Iris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CEE02-7548-43C2-B96B-D5365474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834833"/>
            <a:ext cx="6172200" cy="31786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060DC5F-EDA2-4FF5-91B6-6978771A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Problem type: classification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Activation function: Sigmoid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Alpha: .1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Network shape: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4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Hidden: 3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Output: 3 </a:t>
            </a:r>
          </a:p>
          <a:p>
            <a:endParaRPr lang="en-US" dirty="0"/>
          </a:p>
          <a:p>
            <a:r>
              <a:rPr lang="en-US" dirty="0"/>
              <a:t>Data set: </a:t>
            </a:r>
            <a:r>
              <a:rPr lang="en-US" dirty="0">
                <a:hlinkClick r:id="rId3"/>
              </a:rPr>
              <a:t>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6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5D8356-DBBE-4EC7-8700-5D57DDF9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</p:spPr>
        <p:txBody>
          <a:bodyPr/>
          <a:lstStyle/>
          <a:p>
            <a:r>
              <a:rPr lang="en-US" dirty="0"/>
              <a:t>Hitters data set: 	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B5D69D-4018-408C-AFDC-A2D5AB384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" b="-1"/>
          <a:stretch/>
        </p:blipFill>
        <p:spPr bwMode="auto">
          <a:xfrm>
            <a:off x="5183188" y="1864306"/>
            <a:ext cx="6172200" cy="311973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F443F92D-1581-4518-8F33-6C059953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Problem type: Regression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Activation function: </a:t>
            </a:r>
            <a:r>
              <a:rPr lang="en-US" dirty="0" err="1"/>
              <a:t>ReLU</a:t>
            </a: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Alpha: 1e-06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Batch size: 10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Network shape: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21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Hidden: 15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Output: 1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Num Epochs = 1,100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Final r</a:t>
            </a:r>
            <a:r>
              <a:rPr lang="en-US" sz="1800" baseline="30000" dirty="0"/>
              <a:t>2  </a:t>
            </a:r>
            <a:r>
              <a:rPr lang="en-US" sz="1800" dirty="0"/>
              <a:t>= 881,455   </a:t>
            </a:r>
          </a:p>
          <a:p>
            <a:r>
              <a:rPr lang="en-US" sz="1800" dirty="0">
                <a:hlinkClick r:id="rId3"/>
              </a:rPr>
              <a:t>Data source</a:t>
            </a:r>
            <a:endParaRPr lang="en-US" sz="1800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BAED7AE-5FB2-4E75-BD98-8221138AF23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</p:spPr>
        <p:txBody>
          <a:bodyPr wrap="square" anchor="t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4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248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10" name="Google Shape;410;p50"/>
          <p:cNvSpPr txBox="1">
            <a:spLocks noGrp="1"/>
          </p:cNvSpPr>
          <p:nvPr>
            <p:ph type="body" idx="1"/>
          </p:nvPr>
        </p:nvSpPr>
        <p:spPr>
          <a:xfrm>
            <a:off x="6096000" y="985638"/>
            <a:ext cx="5753100" cy="103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en-US" dirty="0"/>
              <a:t>Gradient Clipping </a:t>
            </a:r>
            <a:endParaRPr dirty="0"/>
          </a:p>
        </p:txBody>
      </p:sp>
      <p:sp>
        <p:nvSpPr>
          <p:cNvPr id="411" name="Google Shape;411;p50"/>
          <p:cNvSpPr txBox="1">
            <a:spLocks noGrp="1"/>
          </p:cNvSpPr>
          <p:nvPr>
            <p:ph type="body" idx="2"/>
          </p:nvPr>
        </p:nvSpPr>
        <p:spPr>
          <a:xfrm>
            <a:off x="6408845" y="2856058"/>
            <a:ext cx="5440255" cy="103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en-US" dirty="0"/>
              <a:t>Other Error functions: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en-US" dirty="0"/>
              <a:t>Cross entropy (binary, multiple)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en-US" dirty="0"/>
              <a:t>Mean absolute error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en-US" dirty="0"/>
              <a:t>Log error </a:t>
            </a:r>
            <a:endParaRPr dirty="0"/>
          </a:p>
        </p:txBody>
      </p:sp>
      <p:sp>
        <p:nvSpPr>
          <p:cNvPr id="412" name="Google Shape;412;p50"/>
          <p:cNvSpPr txBox="1">
            <a:spLocks noGrp="1"/>
          </p:cNvSpPr>
          <p:nvPr>
            <p:ph type="body" idx="3"/>
          </p:nvPr>
        </p:nvSpPr>
        <p:spPr>
          <a:xfrm>
            <a:off x="6112536" y="4615910"/>
            <a:ext cx="5753100" cy="103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Different activation functions only on output nodes:</a:t>
            </a:r>
          </a:p>
          <a:p>
            <a:pPr marL="0" indent="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/>
              <a:t>   </a:t>
            </a:r>
            <a:r>
              <a:rPr lang="en-US" dirty="0" err="1"/>
              <a:t>Softmax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413" name="Google Shape;413;p50"/>
          <p:cNvSpPr txBox="1"/>
          <p:nvPr/>
        </p:nvSpPr>
        <p:spPr>
          <a:xfrm>
            <a:off x="0" y="0"/>
            <a:ext cx="12192000" cy="65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Possible next steps for this project	</a:t>
            </a:r>
            <a:endParaRPr dirty="0"/>
          </a:p>
        </p:txBody>
      </p:sp>
      <p:pic>
        <p:nvPicPr>
          <p:cNvPr id="414" name="Google Shape;41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9037" y="2473332"/>
            <a:ext cx="2114558" cy="2114558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0"/>
          <p:cNvSpPr txBox="1"/>
          <p:nvPr/>
        </p:nvSpPr>
        <p:spPr>
          <a:xfrm>
            <a:off x="12457471" y="186813"/>
            <a:ext cx="197628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Instructions: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Describe the top 3 challenges of your project and why they were a challenge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C384EB6-D7C6-4F56-8E8C-6DF8B4F1FFFB}"/>
              </a:ext>
            </a:extLst>
          </p:cNvPr>
          <p:cNvSpPr/>
          <p:nvPr/>
        </p:nvSpPr>
        <p:spPr>
          <a:xfrm>
            <a:off x="2400299" y="2856057"/>
            <a:ext cx="377688" cy="6276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/>
          <p:nvPr/>
        </p:nvSpPr>
        <p:spPr>
          <a:xfrm>
            <a:off x="178114" y="802773"/>
            <a:ext cx="856648" cy="827773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6178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22" name="Google Shape;422;p51"/>
          <p:cNvSpPr txBox="1">
            <a:spLocks noGrp="1"/>
          </p:cNvSpPr>
          <p:nvPr>
            <p:ph type="body" idx="1"/>
          </p:nvPr>
        </p:nvSpPr>
        <p:spPr>
          <a:xfrm>
            <a:off x="6551550" y="2629715"/>
            <a:ext cx="2286000" cy="21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sz="1800" dirty="0"/>
              <a:t>Data science is 80% programming </a:t>
            </a:r>
            <a:endParaRPr sz="1800" dirty="0"/>
          </a:p>
        </p:txBody>
      </p:sp>
      <p:sp>
        <p:nvSpPr>
          <p:cNvPr id="423" name="Google Shape;423;p51"/>
          <p:cNvSpPr txBox="1">
            <a:spLocks noGrp="1"/>
          </p:cNvSpPr>
          <p:nvPr>
            <p:ph type="body" idx="2"/>
          </p:nvPr>
        </p:nvSpPr>
        <p:spPr>
          <a:xfrm>
            <a:off x="9654025" y="2629701"/>
            <a:ext cx="22860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sz="1800" dirty="0"/>
              <a:t>Learning enough to be able to continue to learn </a:t>
            </a:r>
            <a:endParaRPr sz="1800" dirty="0"/>
          </a:p>
        </p:txBody>
      </p:sp>
      <p:sp>
        <p:nvSpPr>
          <p:cNvPr id="424" name="Google Shape;424;p51"/>
          <p:cNvSpPr txBox="1">
            <a:spLocks noGrp="1"/>
          </p:cNvSpPr>
          <p:nvPr>
            <p:ph type="body" idx="4"/>
          </p:nvPr>
        </p:nvSpPr>
        <p:spPr>
          <a:xfrm>
            <a:off x="346604" y="2629736"/>
            <a:ext cx="2286000" cy="112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sz="1800" dirty="0"/>
              <a:t>Trying to be less sophomoric.</a:t>
            </a:r>
          </a:p>
        </p:txBody>
      </p:sp>
      <p:sp>
        <p:nvSpPr>
          <p:cNvPr id="425" name="Google Shape;425;p51"/>
          <p:cNvSpPr txBox="1">
            <a:spLocks noGrp="1"/>
          </p:cNvSpPr>
          <p:nvPr>
            <p:ph type="body" idx="3"/>
          </p:nvPr>
        </p:nvSpPr>
        <p:spPr>
          <a:xfrm>
            <a:off x="3449075" y="2629736"/>
            <a:ext cx="2286000" cy="112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sz="1800" dirty="0"/>
              <a:t>Understanding what's going on under the hood so you fix things when they doing work right.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endParaRPr lang="en-US" sz="18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endParaRPr sz="1800" dirty="0"/>
          </a:p>
        </p:txBody>
      </p:sp>
      <p:sp>
        <p:nvSpPr>
          <p:cNvPr id="426" name="Google Shape;426;p51"/>
          <p:cNvSpPr txBox="1"/>
          <p:nvPr/>
        </p:nvSpPr>
        <p:spPr>
          <a:xfrm>
            <a:off x="0" y="0"/>
            <a:ext cx="12192000" cy="65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  <a:endParaRPr dirty="0"/>
          </a:p>
        </p:txBody>
      </p:sp>
      <p:pic>
        <p:nvPicPr>
          <p:cNvPr id="427" name="Google Shape;427;p51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725" y="850946"/>
            <a:ext cx="731425" cy="7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248973" y="962526"/>
            <a:ext cx="7808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are the key lessons learned from the project.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>
            <a:spLocks noGrp="1"/>
          </p:cNvSpPr>
          <p:nvPr>
            <p:ph type="ctrTitle"/>
          </p:nvPr>
        </p:nvSpPr>
        <p:spPr>
          <a:xfrm>
            <a:off x="165100" y="1015119"/>
            <a:ext cx="6637356" cy="92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lang="en-US" sz="8000"/>
              <a:t>Agenda</a:t>
            </a:r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1"/>
          </p:nvPr>
        </p:nvSpPr>
        <p:spPr>
          <a:xfrm>
            <a:off x="7461610" y="900820"/>
            <a:ext cx="4565290" cy="51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dirty="0"/>
              <a:t>Overview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dirty="0"/>
              <a:t>Learning Math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dirty="0"/>
              <a:t>Neural Network Class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dirty="0"/>
              <a:t>Why a Neural Network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dirty="0"/>
              <a:t>Sample Problems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dirty="0"/>
              <a:t>Next Steps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dirty="0"/>
              <a:t>Lessons Learned</a:t>
            </a:r>
            <a:endParaRPr dirty="0"/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217" name="Google Shape;217;p39"/>
          <p:cNvSpPr txBox="1"/>
          <p:nvPr/>
        </p:nvSpPr>
        <p:spPr>
          <a:xfrm>
            <a:off x="12457471" y="186813"/>
            <a:ext cx="19762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Instructions: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Do not edit this slide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/>
          <p:nvPr/>
        </p:nvSpPr>
        <p:spPr>
          <a:xfrm>
            <a:off x="1831375" y="2510475"/>
            <a:ext cx="10208100" cy="2516700"/>
          </a:xfrm>
          <a:prstGeom prst="rightArrow">
            <a:avLst>
              <a:gd name="adj1" fmla="val 68930"/>
              <a:gd name="adj2" fmla="val 31700"/>
            </a:avLst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0"/>
          <p:cNvSpPr txBox="1">
            <a:spLocks noGrp="1"/>
          </p:cNvSpPr>
          <p:nvPr>
            <p:ph type="body" idx="1"/>
          </p:nvPr>
        </p:nvSpPr>
        <p:spPr>
          <a:xfrm>
            <a:off x="0" y="767514"/>
            <a:ext cx="11827598" cy="1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goal of my Capstone was work was to rectify my foundational weakness in math and then utilize those skills to build a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NeuralNetwork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5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Overview</a:t>
            </a:r>
            <a:endParaRPr dirty="0"/>
          </a:p>
        </p:txBody>
      </p:sp>
      <p:cxnSp>
        <p:nvCxnSpPr>
          <p:cNvPr id="225" name="Google Shape;225;p40"/>
          <p:cNvCxnSpPr/>
          <p:nvPr/>
        </p:nvCxnSpPr>
        <p:spPr>
          <a:xfrm>
            <a:off x="0" y="2259447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6" name="Google Shape;226;p40"/>
          <p:cNvSpPr/>
          <p:nvPr/>
        </p:nvSpPr>
        <p:spPr>
          <a:xfrm>
            <a:off x="4850327" y="2836766"/>
            <a:ext cx="2071500" cy="1797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0"/>
          <p:cNvSpPr/>
          <p:nvPr/>
        </p:nvSpPr>
        <p:spPr>
          <a:xfrm>
            <a:off x="9069079" y="2862378"/>
            <a:ext cx="2071500" cy="1774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0"/>
          <p:cNvSpPr/>
          <p:nvPr/>
        </p:nvSpPr>
        <p:spPr>
          <a:xfrm>
            <a:off x="645762" y="5002076"/>
            <a:ext cx="2495100" cy="604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Linear Algebra</a:t>
            </a:r>
            <a:endParaRPr dirty="0"/>
          </a:p>
        </p:txBody>
      </p:sp>
      <p:sp>
        <p:nvSpPr>
          <p:cNvPr id="229" name="Google Shape;229;p40"/>
          <p:cNvSpPr/>
          <p:nvPr/>
        </p:nvSpPr>
        <p:spPr>
          <a:xfrm>
            <a:off x="1691899" y="4885841"/>
            <a:ext cx="279000" cy="2481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40"/>
          <p:cNvCxnSpPr/>
          <p:nvPr/>
        </p:nvCxnSpPr>
        <p:spPr>
          <a:xfrm>
            <a:off x="5885481" y="4620073"/>
            <a:ext cx="0" cy="352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40"/>
          <p:cNvSpPr/>
          <p:nvPr/>
        </p:nvSpPr>
        <p:spPr>
          <a:xfrm>
            <a:off x="4695986" y="5027210"/>
            <a:ext cx="2495100" cy="604500"/>
          </a:xfrm>
          <a:prstGeom prst="roundRect">
            <a:avLst>
              <a:gd name="adj" fmla="val 16667"/>
            </a:avLst>
          </a:prstGeom>
          <a:solidFill>
            <a:srgbClr val="F6BEB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7230F"/>
                </a:solidFill>
                <a:latin typeface="Calibri"/>
                <a:ea typeface="Calibri"/>
                <a:cs typeface="Calibri"/>
                <a:sym typeface="Calibri"/>
              </a:rPr>
              <a:t>Calculus</a:t>
            </a:r>
            <a:endParaRPr dirty="0"/>
          </a:p>
        </p:txBody>
      </p:sp>
      <p:sp>
        <p:nvSpPr>
          <p:cNvPr id="232" name="Google Shape;232;p40"/>
          <p:cNvSpPr/>
          <p:nvPr/>
        </p:nvSpPr>
        <p:spPr>
          <a:xfrm>
            <a:off x="5742123" y="4910975"/>
            <a:ext cx="279000" cy="248100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40"/>
          <p:cNvCxnSpPr/>
          <p:nvPr/>
        </p:nvCxnSpPr>
        <p:spPr>
          <a:xfrm>
            <a:off x="10108770" y="4620073"/>
            <a:ext cx="0" cy="352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4" name="Google Shape;234;p40"/>
          <p:cNvSpPr/>
          <p:nvPr/>
        </p:nvSpPr>
        <p:spPr>
          <a:xfrm>
            <a:off x="8919275" y="5027210"/>
            <a:ext cx="2495100" cy="604500"/>
          </a:xfrm>
          <a:prstGeom prst="roundRect">
            <a:avLst>
              <a:gd name="adj" fmla="val 16667"/>
            </a:avLst>
          </a:prstGeom>
          <a:solidFill>
            <a:srgbClr val="CDDAEA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15076"/>
                </a:solidFill>
                <a:latin typeface="Calibri"/>
                <a:cs typeface="Calibri"/>
                <a:sym typeface="Calibri"/>
              </a:rPr>
              <a:t>Neural Network</a:t>
            </a:r>
            <a:endParaRPr dirty="0"/>
          </a:p>
        </p:txBody>
      </p:sp>
      <p:sp>
        <p:nvSpPr>
          <p:cNvPr id="235" name="Google Shape;235;p40"/>
          <p:cNvSpPr/>
          <p:nvPr/>
        </p:nvSpPr>
        <p:spPr>
          <a:xfrm>
            <a:off x="9965412" y="4910975"/>
            <a:ext cx="279000" cy="248100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12457471" y="186813"/>
            <a:ext cx="197628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Instructions: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this slide to describe your project in as brief as 3 sentences. Feel free to update this with graphics</a:t>
            </a:r>
            <a:endParaRPr/>
          </a:p>
        </p:txBody>
      </p:sp>
      <p:sp>
        <p:nvSpPr>
          <p:cNvPr id="238" name="Google Shape;238;p40"/>
          <p:cNvSpPr/>
          <p:nvPr/>
        </p:nvSpPr>
        <p:spPr>
          <a:xfrm>
            <a:off x="812174" y="2922041"/>
            <a:ext cx="2071500" cy="1797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40"/>
          <p:cNvCxnSpPr/>
          <p:nvPr/>
        </p:nvCxnSpPr>
        <p:spPr>
          <a:xfrm>
            <a:off x="1831381" y="4719048"/>
            <a:ext cx="0" cy="352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2A6C5F-13A7-4000-B950-8575BEE9C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 t="7801" r="31185" b="23595"/>
          <a:stretch/>
        </p:blipFill>
        <p:spPr bwMode="auto">
          <a:xfrm>
            <a:off x="931079" y="3265586"/>
            <a:ext cx="1833689" cy="10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A46BB9-14FE-4DDB-9EFC-71EDE27A9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41" y="3272843"/>
            <a:ext cx="991964" cy="99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66B4CC5-24A4-4D5F-B915-303EC64F5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/>
          <a:stretch/>
        </p:blipFill>
        <p:spPr bwMode="auto">
          <a:xfrm>
            <a:off x="9671216" y="3156939"/>
            <a:ext cx="991217" cy="119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B456E-44DD-40A7-9187-1783C8D6CB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5A22D4-9CF7-4479-959B-6C8FF7CC8E34}"/>
              </a:ext>
            </a:extLst>
          </p:cNvPr>
          <p:cNvSpPr txBox="1">
            <a:spLocks/>
          </p:cNvSpPr>
          <p:nvPr/>
        </p:nvSpPr>
        <p:spPr>
          <a:xfrm>
            <a:off x="600271" y="2459346"/>
            <a:ext cx="11098086" cy="27636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/>
              <a:t>Did I replace </a:t>
            </a:r>
            <a:r>
              <a:rPr lang="en-US" sz="7200" dirty="0" err="1"/>
              <a:t>Keras</a:t>
            </a:r>
            <a:r>
              <a:rPr lang="en-US" sz="7200" dirty="0"/>
              <a:t>/</a:t>
            </a:r>
            <a:r>
              <a:rPr lang="en-US" sz="7200" dirty="0" err="1"/>
              <a:t>Tensorflow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392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B456E-44DD-40A7-9187-1783C8D6CB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5A22D4-9CF7-4479-959B-6C8FF7CC8E34}"/>
              </a:ext>
            </a:extLst>
          </p:cNvPr>
          <p:cNvSpPr txBox="1">
            <a:spLocks/>
          </p:cNvSpPr>
          <p:nvPr/>
        </p:nvSpPr>
        <p:spPr>
          <a:xfrm>
            <a:off x="4779676" y="2369895"/>
            <a:ext cx="3146781" cy="14069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 dirty="0"/>
              <a:t>Nope!</a:t>
            </a:r>
          </a:p>
        </p:txBody>
      </p:sp>
    </p:spTree>
    <p:extLst>
      <p:ext uri="{BB962C8B-B14F-4D97-AF65-F5344CB8AC3E}">
        <p14:creationId xmlns:p14="http://schemas.microsoft.com/office/powerpoint/2010/main" val="129895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DD49-C054-4248-972A-4E13DFFC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Resources</a:t>
            </a:r>
          </a:p>
        </p:txBody>
      </p:sp>
      <p:pic>
        <p:nvPicPr>
          <p:cNvPr id="2050" name="Picture 2" descr="Paperback Math for Deep Learning: What You Need to Know to Understand Neural Networks Book">
            <a:extLst>
              <a:ext uri="{FF2B5EF4-FFF2-40B4-BE49-F238E27FC236}">
                <a16:creationId xmlns:a16="http://schemas.microsoft.com/office/drawing/2014/main" id="{C58FCBBE-EBAC-4B5D-8385-F04AA8748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5" y="1990724"/>
            <a:ext cx="25241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Blue1Brown">
            <a:extLst>
              <a:ext uri="{FF2B5EF4-FFF2-40B4-BE49-F238E27FC236}">
                <a16:creationId xmlns:a16="http://schemas.microsoft.com/office/drawing/2014/main" id="{17F80959-29B6-448C-99BE-36D403F29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0" t="28696" r="15491" b="31739"/>
          <a:stretch/>
        </p:blipFill>
        <p:spPr bwMode="auto">
          <a:xfrm>
            <a:off x="3777698" y="2174120"/>
            <a:ext cx="4636604" cy="18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inciples of Data Mining | SpringerLink">
            <a:extLst>
              <a:ext uri="{FF2B5EF4-FFF2-40B4-BE49-F238E27FC236}">
                <a16:creationId xmlns:a16="http://schemas.microsoft.com/office/drawing/2014/main" id="{6564EA40-E7AE-4027-AD24-3B8B64DB9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321" y="1935230"/>
            <a:ext cx="2239976" cy="338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han Academy - Home | Facebook">
            <a:extLst>
              <a:ext uri="{FF2B5EF4-FFF2-40B4-BE49-F238E27FC236}">
                <a16:creationId xmlns:a16="http://schemas.microsoft.com/office/drawing/2014/main" id="{31A281E3-9898-4848-B686-F8CEB597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568" y="4017956"/>
            <a:ext cx="1441174" cy="144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56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AAA2-5D26-47FD-91B8-63ED4C71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312371"/>
            <a:ext cx="3862754" cy="1434368"/>
          </a:xfrm>
        </p:spPr>
        <p:txBody>
          <a:bodyPr/>
          <a:lstStyle/>
          <a:p>
            <a:r>
              <a:rPr lang="en-US" dirty="0"/>
              <a:t>My Neural Network Class</a:t>
            </a:r>
            <a:br>
              <a:rPr lang="en-US" dirty="0"/>
            </a:br>
            <a:br>
              <a:rPr lang="en-US" dirty="0"/>
            </a:br>
            <a:endParaRPr lang="en-US" sz="1800" dirty="0"/>
          </a:p>
        </p:txBody>
      </p:sp>
      <p:pic>
        <p:nvPicPr>
          <p:cNvPr id="6" name="Picture 5" descr="Neural Network class">
            <a:extLst>
              <a:ext uri="{FF2B5EF4-FFF2-40B4-BE49-F238E27FC236}">
                <a16:creationId xmlns:a16="http://schemas.microsoft.com/office/drawing/2014/main" id="{6C023B63-1C85-42D2-94C8-88B65ADE5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46" y="259803"/>
            <a:ext cx="6940062" cy="5510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95AC5-5EFB-44BF-B890-A92075671894}"/>
              </a:ext>
            </a:extLst>
          </p:cNvPr>
          <p:cNvSpPr txBox="1"/>
          <p:nvPr/>
        </p:nvSpPr>
        <p:spPr>
          <a:xfrm>
            <a:off x="573366" y="1988360"/>
            <a:ext cx="40483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Feed forward Neural network OR MLP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 panose="020B0604020202020204" charset="0"/>
              </a:rPr>
              <a:t>Only Dependency: </a:t>
            </a:r>
            <a:r>
              <a:rPr lang="en-US" dirty="0" err="1">
                <a:solidFill>
                  <a:srgbClr val="333333"/>
                </a:solidFill>
                <a:latin typeface="Helvetica Neue" panose="020B0604020202020204" charset="0"/>
              </a:rPr>
              <a:t>Numpy</a:t>
            </a:r>
            <a:endParaRPr lang="en-US" b="0" i="0" dirty="0">
              <a:solidFill>
                <a:srgbClr val="333333"/>
              </a:solidFill>
              <a:effectLst/>
              <a:latin typeface="Helvetica Neue" panose="020B06040202020202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Makes predictions based on internally stored weight matrix’s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Trains via gradient descent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single record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stochastically 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mini batch 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•Activation functions: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 panose="020B0604020202020204" charset="0"/>
              </a:rPr>
              <a:t>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igmoid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Tanh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B0604020202020204" charset="0"/>
              </a:rPr>
              <a:t>ReLU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8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907C-A1B5-40B2-A1E1-04295D79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27" y="125685"/>
            <a:ext cx="10515600" cy="1325700"/>
          </a:xfrm>
        </p:spPr>
        <p:txBody>
          <a:bodyPr/>
          <a:lstStyle/>
          <a:p>
            <a:r>
              <a:rPr lang="en-US" dirty="0"/>
              <a:t>Math and Neural Networks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8695B2-AF99-4C18-A5CA-E93A6E188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Algebra|Forward</a:t>
            </a:r>
            <a:r>
              <a:rPr lang="en-US" dirty="0"/>
              <a:t> Propagation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ACA5874C-6693-4090-B6B1-BAFC50D699E4}"/>
              </a:ext>
            </a:extLst>
          </p:cNvPr>
          <p:cNvSpPr>
            <a:spLocks noGrp="1" noChangeAspect="1" noChangeArrowheads="1"/>
          </p:cNvSpPr>
          <p:nvPr>
            <p:ph type="body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Vectors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product</a:t>
            </a:r>
          </a:p>
          <a:p>
            <a:r>
              <a:rPr lang="en-US" dirty="0"/>
              <a:t>Distance </a:t>
            </a:r>
          </a:p>
          <a:p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0BB26C-A8E2-4EEA-A8A8-3A4B20E5415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Calculus | Gradient Descent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7CD26F-C2FB-46FE-B291-9F8C62402BCB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  <a:p>
            <a:r>
              <a:rPr lang="en-US" dirty="0"/>
              <a:t>Chain rule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C39AB7-9D67-4DCB-8C46-9392B06FF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06" y="2562120"/>
            <a:ext cx="1880325" cy="14717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CB1704-F322-4AD7-9588-3F55A976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792" y="4493449"/>
            <a:ext cx="2428460" cy="123667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9FA11C1-82CC-44C1-B96B-3E588CF9D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07" y="378590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4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1E49-21C4-4ED2-B1F3-91608FCE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882"/>
            <a:ext cx="10515600" cy="1325700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E13A-1AB6-46F8-B6F9-487A08D9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56" y="1668225"/>
            <a:ext cx="3134162" cy="1190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9BBBC-3E8B-4C54-9AD3-375E4A47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029108" cy="1171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0C954B-2187-4C79-A9BE-4D5A17CAA4C0}"/>
              </a:ext>
            </a:extLst>
          </p:cNvPr>
          <p:cNvSpPr txBox="1"/>
          <p:nvPr/>
        </p:nvSpPr>
        <p:spPr>
          <a:xfrm>
            <a:off x="1608483" y="1588568"/>
            <a:ext cx="1149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37B5C9-8272-4793-86B0-6FC2CE75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16" y="1487962"/>
            <a:ext cx="3258005" cy="1352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5C91B3-1EF8-4689-B804-C1DE0D2CF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799" y="3848857"/>
            <a:ext cx="2000529" cy="1028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70F7EB-469E-422C-9167-B22DF74D4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273" y="3776189"/>
            <a:ext cx="2295845" cy="10383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1249B2-30FB-434B-9A50-F3C0FE02C7D8}"/>
              </a:ext>
            </a:extLst>
          </p:cNvPr>
          <p:cNvSpPr txBox="1"/>
          <p:nvPr/>
        </p:nvSpPr>
        <p:spPr>
          <a:xfrm>
            <a:off x="4660377" y="1576693"/>
            <a:ext cx="224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Hyperbolic Tangent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AB8249-5B23-4B07-9209-2805CCCF1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892" y="1947926"/>
            <a:ext cx="1810003" cy="7906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A694CC5-88F8-488A-A521-D44008E521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9590" y="3880978"/>
            <a:ext cx="2172003" cy="8287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72FB08-75D9-48EF-86A2-E009CB4F65AA}"/>
              </a:ext>
            </a:extLst>
          </p:cNvPr>
          <p:cNvSpPr txBox="1"/>
          <p:nvPr/>
        </p:nvSpPr>
        <p:spPr>
          <a:xfrm>
            <a:off x="9320062" y="1588567"/>
            <a:ext cx="224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DD6B0D0-A37F-416F-81C1-B318826E1D02}"/>
              </a:ext>
            </a:extLst>
          </p:cNvPr>
          <p:cNvSpPr txBox="1">
            <a:spLocks/>
          </p:cNvSpPr>
          <p:nvPr/>
        </p:nvSpPr>
        <p:spPr>
          <a:xfrm>
            <a:off x="692426" y="294351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Their Derivatives </a:t>
            </a:r>
          </a:p>
        </p:txBody>
      </p:sp>
    </p:spTree>
    <p:extLst>
      <p:ext uri="{BB962C8B-B14F-4D97-AF65-F5344CB8AC3E}">
        <p14:creationId xmlns:p14="http://schemas.microsoft.com/office/powerpoint/2010/main" val="1774843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pectrum_Theme">
      <a:dk1>
        <a:srgbClr val="496491"/>
      </a:dk1>
      <a:lt1>
        <a:srgbClr val="FFFFFF"/>
      </a:lt1>
      <a:dk2>
        <a:srgbClr val="44546A"/>
      </a:dk2>
      <a:lt2>
        <a:srgbClr val="E7E6E6"/>
      </a:lt2>
      <a:accent1>
        <a:srgbClr val="496491"/>
      </a:accent1>
      <a:accent2>
        <a:srgbClr val="92C46D"/>
      </a:accent2>
      <a:accent3>
        <a:srgbClr val="EA6044"/>
      </a:accent3>
      <a:accent4>
        <a:srgbClr val="F0C602"/>
      </a:accent4>
      <a:accent5>
        <a:srgbClr val="85A5CC"/>
      </a:accent5>
      <a:accent6>
        <a:srgbClr val="297D7D"/>
      </a:accent6>
      <a:hlink>
        <a:srgbClr val="85A5C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pectrum_Theme">
      <a:dk1>
        <a:srgbClr val="496491"/>
      </a:dk1>
      <a:lt1>
        <a:srgbClr val="FFFFFF"/>
      </a:lt1>
      <a:dk2>
        <a:srgbClr val="44546A"/>
      </a:dk2>
      <a:lt2>
        <a:srgbClr val="E7E6E6"/>
      </a:lt2>
      <a:accent1>
        <a:srgbClr val="496491"/>
      </a:accent1>
      <a:accent2>
        <a:srgbClr val="92C46D"/>
      </a:accent2>
      <a:accent3>
        <a:srgbClr val="EA6044"/>
      </a:accent3>
      <a:accent4>
        <a:srgbClr val="F0C602"/>
      </a:accent4>
      <a:accent5>
        <a:srgbClr val="85A5CC"/>
      </a:accent5>
      <a:accent6>
        <a:srgbClr val="297D7D"/>
      </a:accent6>
      <a:hlink>
        <a:srgbClr val="85A5C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Spectrum_Theme">
      <a:dk1>
        <a:srgbClr val="496491"/>
      </a:dk1>
      <a:lt1>
        <a:srgbClr val="FFFFFF"/>
      </a:lt1>
      <a:dk2>
        <a:srgbClr val="44546A"/>
      </a:dk2>
      <a:lt2>
        <a:srgbClr val="E7E6E6"/>
      </a:lt2>
      <a:accent1>
        <a:srgbClr val="496491"/>
      </a:accent1>
      <a:accent2>
        <a:srgbClr val="92C46D"/>
      </a:accent2>
      <a:accent3>
        <a:srgbClr val="EA6044"/>
      </a:accent3>
      <a:accent4>
        <a:srgbClr val="F0C602"/>
      </a:accent4>
      <a:accent5>
        <a:srgbClr val="85A5CC"/>
      </a:accent5>
      <a:accent6>
        <a:srgbClr val="297D7D"/>
      </a:accent6>
      <a:hlink>
        <a:srgbClr val="85A5C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383</Words>
  <Application>Microsoft Office PowerPoint</Application>
  <PresentationFormat>Widescreen</PresentationFormat>
  <Paragraphs>98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Corbel</vt:lpstr>
      <vt:lpstr>Arial</vt:lpstr>
      <vt:lpstr>Helvetica Neue</vt:lpstr>
      <vt:lpstr>1_Office Theme</vt:lpstr>
      <vt:lpstr>1_Office Theme</vt:lpstr>
      <vt:lpstr>Custom Design</vt:lpstr>
      <vt:lpstr>2_Custom Design</vt:lpstr>
      <vt:lpstr>Capstone: Math Review  &amp; NeuralNetworkClass</vt:lpstr>
      <vt:lpstr>Agenda</vt:lpstr>
      <vt:lpstr>Overview</vt:lpstr>
      <vt:lpstr>PowerPoint Presentation</vt:lpstr>
      <vt:lpstr>PowerPoint Presentation</vt:lpstr>
      <vt:lpstr>Learning Resources</vt:lpstr>
      <vt:lpstr>My Neural Network Class  </vt:lpstr>
      <vt:lpstr>Math and Neural Networks</vt:lpstr>
      <vt:lpstr>Activation Functions</vt:lpstr>
      <vt:lpstr>Iris data set</vt:lpstr>
      <vt:lpstr>Hitters data set: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DAV6100: Hatebase</dc:title>
  <dc:creator>Jacob Goodman</dc:creator>
  <cp:lastModifiedBy>Jacob Goodman</cp:lastModifiedBy>
  <cp:revision>32</cp:revision>
  <dcterms:modified xsi:type="dcterms:W3CDTF">2021-12-18T22:02:35Z</dcterms:modified>
</cp:coreProperties>
</file>