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26"/>
  </p:notesMasterIdLst>
  <p:sldIdLst>
    <p:sldId id="256" r:id="rId2"/>
    <p:sldId id="257" r:id="rId3"/>
    <p:sldId id="280" r:id="rId4"/>
    <p:sldId id="266" r:id="rId5"/>
    <p:sldId id="265" r:id="rId6"/>
    <p:sldId id="279" r:id="rId7"/>
    <p:sldId id="258" r:id="rId8"/>
    <p:sldId id="267" r:id="rId9"/>
    <p:sldId id="259" r:id="rId10"/>
    <p:sldId id="260" r:id="rId11"/>
    <p:sldId id="261" r:id="rId12"/>
    <p:sldId id="268" r:id="rId13"/>
    <p:sldId id="262" r:id="rId14"/>
    <p:sldId id="269" r:id="rId15"/>
    <p:sldId id="284" r:id="rId16"/>
    <p:sldId id="285" r:id="rId17"/>
    <p:sldId id="286" r:id="rId18"/>
    <p:sldId id="264" r:id="rId19"/>
    <p:sldId id="270" r:id="rId20"/>
    <p:sldId id="271" r:id="rId21"/>
    <p:sldId id="282" r:id="rId22"/>
    <p:sldId id="283" r:id="rId23"/>
    <p:sldId id="278" r:id="rId24"/>
    <p:sldId id="28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64" autoAdjust="0"/>
    <p:restoredTop sz="87389" autoAdjust="0"/>
  </p:normalViewPr>
  <p:slideViewPr>
    <p:cSldViewPr snapToGrid="0">
      <p:cViewPr>
        <p:scale>
          <a:sx n="80" d="100"/>
          <a:sy n="80" d="100"/>
        </p:scale>
        <p:origin x="10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1B62A3-0A67-4BE2-BF0A-ED11E93D9827}" type="datetimeFigureOut">
              <a:rPr lang="en-US" smtClean="0"/>
              <a:t>3/19/2018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1F090-A527-42B4-A315-8BBF2CEB01F4}" type="slidenum">
              <a:rPr lang="en-US" smtClean="0"/>
              <a:t>‹#›</a:t>
            </a:fld>
            <a:endParaRPr lang="en-US"/>
          </a:p>
        </p:txBody>
      </p:sp>
    </p:spTree>
    <p:extLst>
      <p:ext uri="{BB962C8B-B14F-4D97-AF65-F5344CB8AC3E}">
        <p14:creationId xmlns:p14="http://schemas.microsoft.com/office/powerpoint/2010/main" val="2165997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guys.</a:t>
            </a:r>
          </a:p>
          <a:p>
            <a:endParaRPr lang="en-US" dirty="0"/>
          </a:p>
          <a:p>
            <a:r>
              <a:rPr lang="en-US" dirty="0"/>
              <a:t>So I think all of you know me.</a:t>
            </a:r>
          </a:p>
          <a:p>
            <a:endParaRPr lang="en-US" dirty="0"/>
          </a:p>
          <a:p>
            <a:r>
              <a:rPr lang="en-US" dirty="0"/>
              <a:t>I am Jacob Lipps.</a:t>
            </a:r>
          </a:p>
          <a:p>
            <a:endParaRPr lang="en-US" dirty="0"/>
          </a:p>
          <a:p>
            <a:r>
              <a:rPr lang="en-US" dirty="0"/>
              <a:t>But, I do not think you know my full name Jacob Edward Russell Lipps.</a:t>
            </a:r>
          </a:p>
          <a:p>
            <a:endParaRPr lang="en-US" dirty="0"/>
          </a:p>
          <a:p>
            <a:r>
              <a:rPr lang="en-US" dirty="0"/>
              <a:t>So a fun fact about me is that I have too middle names.</a:t>
            </a:r>
          </a:p>
          <a:p>
            <a:endParaRPr lang="en-US" dirty="0"/>
          </a:p>
          <a:p>
            <a:r>
              <a:rPr lang="en-US" dirty="0"/>
              <a:t>Edward and Russell.</a:t>
            </a:r>
          </a:p>
          <a:p>
            <a:endParaRPr lang="en-US" dirty="0"/>
          </a:p>
          <a:p>
            <a:r>
              <a:rPr lang="en-US" dirty="0"/>
              <a:t>Tonight my topic is going to be going over Web API Authentication also known as Web API Security.</a:t>
            </a:r>
          </a:p>
          <a:p>
            <a:endParaRPr lang="en-US" dirty="0"/>
          </a:p>
          <a:p>
            <a:r>
              <a:rPr lang="en-US" dirty="0"/>
              <a:t>Also, I will take any questions at the end of the presentation.</a:t>
            </a:r>
          </a:p>
          <a:p>
            <a:endParaRPr lang="en-US" dirty="0"/>
          </a:p>
          <a:p>
            <a:r>
              <a:rPr lang="en-US" dirty="0"/>
              <a:t>But, that’s enough about that lets go on to the topic at hand which is my presentation today which is Web API Authentication.</a:t>
            </a:r>
          </a:p>
        </p:txBody>
      </p:sp>
      <p:sp>
        <p:nvSpPr>
          <p:cNvPr id="4" name="Slide Number Placeholder 3"/>
          <p:cNvSpPr>
            <a:spLocks noGrp="1"/>
          </p:cNvSpPr>
          <p:nvPr>
            <p:ph type="sldNum" sz="quarter" idx="10"/>
          </p:nvPr>
        </p:nvSpPr>
        <p:spPr/>
        <p:txBody>
          <a:bodyPr/>
          <a:lstStyle/>
          <a:p>
            <a:fld id="{C991F090-A527-42B4-A315-8BBF2CEB01F4}" type="slidenum">
              <a:rPr lang="en-US" smtClean="0"/>
              <a:t>1</a:t>
            </a:fld>
            <a:endParaRPr lang="en-US"/>
          </a:p>
        </p:txBody>
      </p:sp>
    </p:spTree>
    <p:extLst>
      <p:ext uri="{BB962C8B-B14F-4D97-AF65-F5344CB8AC3E}">
        <p14:creationId xmlns:p14="http://schemas.microsoft.com/office/powerpoint/2010/main" val="4123209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looking more into the static strings.</a:t>
            </a:r>
          </a:p>
          <a:p>
            <a:endParaRPr lang="en-US" dirty="0"/>
          </a:p>
          <a:p>
            <a:r>
              <a:rPr lang="en-US" dirty="0"/>
              <a:t>What happens here is that the API caller or the user gets information in a string which is the token as the request.</a:t>
            </a:r>
          </a:p>
          <a:p>
            <a:endParaRPr lang="en-US" dirty="0"/>
          </a:p>
          <a:p>
            <a:r>
              <a:rPr lang="en-US" dirty="0"/>
              <a:t>As we talked about earlier with all the different levels of authentication.</a:t>
            </a:r>
          </a:p>
          <a:p>
            <a:endParaRPr lang="en-US" dirty="0"/>
          </a:p>
          <a:p>
            <a:r>
              <a:rPr lang="en-US" dirty="0"/>
              <a:t>This level is the most basic one.</a:t>
            </a:r>
          </a:p>
          <a:p>
            <a:endParaRPr lang="en-US" dirty="0"/>
          </a:p>
          <a:p>
            <a:r>
              <a:rPr lang="en-US" dirty="0"/>
              <a:t>Also, as we talked about that the lowest level of security is the weakest level of security is true here. This is because the passwords that a person uses is sent in clear text. For every single package that is sent is sent for anyone to read.</a:t>
            </a:r>
          </a:p>
          <a:p>
            <a:endParaRPr lang="en-US" dirty="0"/>
          </a:p>
          <a:p>
            <a:r>
              <a:rPr lang="en-US" dirty="0"/>
              <a:t>Now this can be avoided if a secure lower-level protocol is used.</a:t>
            </a:r>
          </a:p>
          <a:p>
            <a:endParaRPr lang="en-US" dirty="0"/>
          </a:p>
          <a:p>
            <a:r>
              <a:rPr lang="en-US" dirty="0"/>
              <a:t>Like for example SSL.</a:t>
            </a:r>
          </a:p>
          <a:p>
            <a:endParaRPr lang="en-US" dirty="0"/>
          </a:p>
          <a:p>
            <a:r>
              <a:rPr lang="en-US" dirty="0"/>
              <a:t>Which sands for Secure Socket Layer.</a:t>
            </a:r>
          </a:p>
          <a:p>
            <a:endParaRPr lang="en-US" dirty="0"/>
          </a:p>
          <a:p>
            <a:r>
              <a:rPr lang="en-US" dirty="0"/>
              <a:t>The SSL would defiantly be needed here to make sure that the packets are encrypted.</a:t>
            </a:r>
          </a:p>
          <a:p>
            <a:endParaRPr lang="en-US" dirty="0"/>
          </a:p>
          <a:p>
            <a:r>
              <a:rPr lang="en-US" dirty="0"/>
              <a:t>Which would help to make the packets not as vulnerable as before.</a:t>
            </a:r>
          </a:p>
          <a:p>
            <a:endParaRPr lang="en-US" dirty="0"/>
          </a:p>
          <a:p>
            <a:r>
              <a:rPr lang="en-US" dirty="0"/>
              <a:t>Because before someone with a packet sniffer could read any and or all of a persons packets sent across.</a:t>
            </a:r>
          </a:p>
        </p:txBody>
      </p:sp>
      <p:sp>
        <p:nvSpPr>
          <p:cNvPr id="4" name="Slide Number Placeholder 3"/>
          <p:cNvSpPr>
            <a:spLocks noGrp="1"/>
          </p:cNvSpPr>
          <p:nvPr>
            <p:ph type="sldNum" sz="quarter" idx="10"/>
          </p:nvPr>
        </p:nvSpPr>
        <p:spPr/>
        <p:txBody>
          <a:bodyPr/>
          <a:lstStyle/>
          <a:p>
            <a:fld id="{C991F090-A527-42B4-A315-8BBF2CEB01F4}" type="slidenum">
              <a:rPr lang="en-US" smtClean="0"/>
              <a:t>10</a:t>
            </a:fld>
            <a:endParaRPr lang="en-US"/>
          </a:p>
        </p:txBody>
      </p:sp>
    </p:spTree>
    <p:extLst>
      <p:ext uri="{BB962C8B-B14F-4D97-AF65-F5344CB8AC3E}">
        <p14:creationId xmlns:p14="http://schemas.microsoft.com/office/powerpoint/2010/main" val="1957797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here we have an example of the static string and you can probably see why it is the most basic authentication and is the basic authentication.</a:t>
            </a:r>
          </a:p>
          <a:p>
            <a:endParaRPr lang="en-US" dirty="0"/>
          </a:p>
          <a:p>
            <a:r>
              <a:rPr lang="en-US" dirty="0"/>
              <a:t>You have the API Caller with a message and the message is in plane text. It being 12345.</a:t>
            </a:r>
          </a:p>
        </p:txBody>
      </p:sp>
      <p:sp>
        <p:nvSpPr>
          <p:cNvPr id="4" name="Slide Number Placeholder 3"/>
          <p:cNvSpPr>
            <a:spLocks noGrp="1"/>
          </p:cNvSpPr>
          <p:nvPr>
            <p:ph type="sldNum" sz="quarter" idx="10"/>
          </p:nvPr>
        </p:nvSpPr>
        <p:spPr/>
        <p:txBody>
          <a:bodyPr/>
          <a:lstStyle/>
          <a:p>
            <a:fld id="{C991F090-A527-42B4-A315-8BBF2CEB01F4}" type="slidenum">
              <a:rPr lang="en-US" smtClean="0"/>
              <a:t>11</a:t>
            </a:fld>
            <a:endParaRPr lang="en-US"/>
          </a:p>
        </p:txBody>
      </p:sp>
    </p:spTree>
    <p:extLst>
      <p:ext uri="{BB962C8B-B14F-4D97-AF65-F5344CB8AC3E}">
        <p14:creationId xmlns:p14="http://schemas.microsoft.com/office/powerpoint/2010/main" val="2403836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regarding other ways to handle a static string more </a:t>
            </a:r>
            <a:r>
              <a:rPr lang="en-US" dirty="0" err="1"/>
              <a:t>safly</a:t>
            </a:r>
            <a:r>
              <a:rPr lang="en-US" dirty="0"/>
              <a:t> and in a more professional or business professional and common practice way.</a:t>
            </a:r>
          </a:p>
          <a:p>
            <a:endParaRPr lang="en-US" dirty="0"/>
          </a:p>
          <a:p>
            <a:r>
              <a:rPr lang="en-US" dirty="0"/>
              <a:t>So the way that the SSL session works is as follows:</a:t>
            </a:r>
          </a:p>
          <a:p>
            <a:endParaRPr lang="en-US" dirty="0"/>
          </a:p>
          <a:p>
            <a:r>
              <a:rPr lang="en-US" dirty="0"/>
              <a:t>The customer contacts the server.</a:t>
            </a:r>
          </a:p>
          <a:p>
            <a:endParaRPr lang="en-US" dirty="0"/>
          </a:p>
          <a:p>
            <a:r>
              <a:rPr lang="en-US" dirty="0"/>
              <a:t>Then the server sends out a certificate to the customer.</a:t>
            </a:r>
          </a:p>
          <a:p>
            <a:endParaRPr lang="en-US" dirty="0"/>
          </a:p>
          <a:p>
            <a:r>
              <a:rPr lang="en-US" dirty="0"/>
              <a:t>Then the customer sends the server the one time access code.</a:t>
            </a:r>
          </a:p>
          <a:p>
            <a:endParaRPr lang="en-US" dirty="0"/>
          </a:p>
          <a:p>
            <a:r>
              <a:rPr lang="en-US" dirty="0"/>
              <a:t>Then the sever takes the one time key and if it works the customer can asses the server for a period of time.</a:t>
            </a:r>
          </a:p>
          <a:p>
            <a:endParaRPr lang="en-US" dirty="0"/>
          </a:p>
          <a:p>
            <a:r>
              <a:rPr lang="en-US" dirty="0"/>
              <a:t>If it does not work then the customer cannot access the server.</a:t>
            </a:r>
          </a:p>
        </p:txBody>
      </p:sp>
      <p:sp>
        <p:nvSpPr>
          <p:cNvPr id="4" name="Slide Number Placeholder 3"/>
          <p:cNvSpPr>
            <a:spLocks noGrp="1"/>
          </p:cNvSpPr>
          <p:nvPr>
            <p:ph type="sldNum" sz="quarter" idx="10"/>
          </p:nvPr>
        </p:nvSpPr>
        <p:spPr/>
        <p:txBody>
          <a:bodyPr/>
          <a:lstStyle/>
          <a:p>
            <a:fld id="{C991F090-A527-42B4-A315-8BBF2CEB01F4}" type="slidenum">
              <a:rPr lang="en-US" smtClean="0"/>
              <a:t>12</a:t>
            </a:fld>
            <a:endParaRPr lang="en-US"/>
          </a:p>
        </p:txBody>
      </p:sp>
    </p:spTree>
    <p:extLst>
      <p:ext uri="{BB962C8B-B14F-4D97-AF65-F5344CB8AC3E}">
        <p14:creationId xmlns:p14="http://schemas.microsoft.com/office/powerpoint/2010/main" val="1170137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more look into another level of authentication.</a:t>
            </a:r>
          </a:p>
          <a:p>
            <a:endParaRPr lang="en-US" dirty="0"/>
          </a:p>
          <a:p>
            <a:r>
              <a:rPr lang="en-US" dirty="0"/>
              <a:t>For this level with the API what happens is that there is a time-based that is put into the token. It is kind of like a time stamp.</a:t>
            </a:r>
          </a:p>
          <a:p>
            <a:endParaRPr lang="en-US" dirty="0"/>
          </a:p>
          <a:p>
            <a:r>
              <a:rPr lang="en-US" dirty="0"/>
              <a:t>There is a TTL or a time to live situation set up which after the TTL expires the person must obtain a new token.</a:t>
            </a:r>
          </a:p>
          <a:p>
            <a:endParaRPr lang="en-US" dirty="0"/>
          </a:p>
          <a:p>
            <a:r>
              <a:rPr lang="en-US" dirty="0"/>
              <a:t>With this type of API method having an algorithm that checks the time means that when the time runs out on the token you can no longer access what you need to access with that token.</a:t>
            </a:r>
          </a:p>
          <a:p>
            <a:endParaRPr lang="en-US" dirty="0"/>
          </a:p>
          <a:p>
            <a:r>
              <a:rPr lang="en-US" dirty="0"/>
              <a:t>An example of a Dynamic Token is a JSON Wen Token.</a:t>
            </a:r>
          </a:p>
          <a:p>
            <a:endParaRPr lang="en-US" dirty="0"/>
          </a:p>
          <a:p>
            <a:r>
              <a:rPr lang="en-US" dirty="0"/>
              <a:t>Which is also known as a JWT.</a:t>
            </a:r>
          </a:p>
          <a:p>
            <a:endParaRPr lang="en-US" dirty="0"/>
          </a:p>
          <a:p>
            <a:r>
              <a:rPr lang="en-US" dirty="0"/>
              <a:t>In the work expiration the </a:t>
            </a:r>
            <a:r>
              <a:rPr lang="en-US" dirty="0" err="1"/>
              <a:t>exp</a:t>
            </a:r>
            <a:r>
              <a:rPr lang="en-US" dirty="0"/>
              <a:t> part is referring to the time at which the expiration time has come about or after the expiration time has happened regarding at that time the JWT can no longer do anything.</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991F090-A527-42B4-A315-8BBF2CEB01F4}" type="slidenum">
              <a:rPr lang="en-US" smtClean="0"/>
              <a:t>13</a:t>
            </a:fld>
            <a:endParaRPr lang="en-US"/>
          </a:p>
        </p:txBody>
      </p:sp>
    </p:spTree>
    <p:extLst>
      <p:ext uri="{BB962C8B-B14F-4D97-AF65-F5344CB8AC3E}">
        <p14:creationId xmlns:p14="http://schemas.microsoft.com/office/powerpoint/2010/main" val="3846232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looking into more about the JSON Web Token now regarding the second level of security or the Dynamic Tokens.</a:t>
            </a:r>
          </a:p>
          <a:p>
            <a:endParaRPr lang="en-US" dirty="0"/>
          </a:p>
          <a:p>
            <a:r>
              <a:rPr lang="en-US" dirty="0"/>
              <a:t>So lets first look at the definition of what a JSON Wen Token is:</a:t>
            </a:r>
          </a:p>
          <a:p>
            <a:endParaRPr lang="en-US" dirty="0"/>
          </a:p>
          <a:p>
            <a:r>
              <a:rPr lang="en-US" dirty="0"/>
              <a:t>Well it is based off of JSON-based which is an open standard for access tokens that assists with claims.</a:t>
            </a:r>
          </a:p>
          <a:p>
            <a:endParaRPr lang="en-US" dirty="0"/>
          </a:p>
          <a:p>
            <a:r>
              <a:rPr lang="en-US" dirty="0"/>
              <a:t>Now lets look into an example.</a:t>
            </a:r>
          </a:p>
          <a:p>
            <a:endParaRPr lang="en-US" dirty="0"/>
          </a:p>
          <a:p>
            <a:r>
              <a:rPr lang="en-US" dirty="0"/>
              <a:t>That the server makes the token, that the server says that it is “logged in as admin” which is then shown for the client.</a:t>
            </a:r>
          </a:p>
          <a:p>
            <a:endParaRPr lang="en-US" dirty="0"/>
          </a:p>
          <a:p>
            <a:r>
              <a:rPr lang="en-US" dirty="0"/>
              <a:t>Then this can help will proof that that client did log in as administrator.</a:t>
            </a:r>
          </a:p>
          <a:p>
            <a:endParaRPr lang="en-US" dirty="0"/>
          </a:p>
          <a:p>
            <a:r>
              <a:rPr lang="en-US" dirty="0"/>
              <a:t>Which is because the tokens are logged into the server key which manes that the client and the server can </a:t>
            </a:r>
            <a:r>
              <a:rPr lang="en-US" dirty="0" err="1"/>
              <a:t>officiahaly</a:t>
            </a:r>
            <a:r>
              <a:rPr lang="en-US" dirty="0"/>
              <a:t> say that the token is authentic.</a:t>
            </a:r>
          </a:p>
          <a:p>
            <a:endParaRPr lang="en-US" dirty="0"/>
          </a:p>
          <a:p>
            <a:r>
              <a:rPr lang="en-US" dirty="0"/>
              <a:t>Now lets go into a little more detail about the type of token that the JSON Web Token really is.</a:t>
            </a:r>
          </a:p>
          <a:p>
            <a:endParaRPr lang="en-US" dirty="0"/>
          </a:p>
          <a:p>
            <a:r>
              <a:rPr lang="en-US" dirty="0"/>
              <a:t>That they are small tokens, that are URL-safe, which cannot be used in a web browser to single sign-on also known as SSO.</a:t>
            </a:r>
          </a:p>
          <a:p>
            <a:endParaRPr lang="en-US" dirty="0"/>
          </a:p>
          <a:p>
            <a:endParaRPr lang="en-US" dirty="0"/>
          </a:p>
        </p:txBody>
      </p:sp>
      <p:sp>
        <p:nvSpPr>
          <p:cNvPr id="4" name="Slide Number Placeholder 3"/>
          <p:cNvSpPr>
            <a:spLocks noGrp="1"/>
          </p:cNvSpPr>
          <p:nvPr>
            <p:ph type="sldNum" sz="quarter" idx="10"/>
          </p:nvPr>
        </p:nvSpPr>
        <p:spPr/>
        <p:txBody>
          <a:bodyPr/>
          <a:lstStyle/>
          <a:p>
            <a:fld id="{C991F090-A527-42B4-A315-8BBF2CEB01F4}" type="slidenum">
              <a:rPr lang="en-US" smtClean="0"/>
              <a:t>14</a:t>
            </a:fld>
            <a:endParaRPr lang="en-US"/>
          </a:p>
        </p:txBody>
      </p:sp>
    </p:spTree>
    <p:extLst>
      <p:ext uri="{BB962C8B-B14F-4D97-AF65-F5344CB8AC3E}">
        <p14:creationId xmlns:p14="http://schemas.microsoft.com/office/powerpoint/2010/main" val="2131877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the JSON Web Token or JWT used for:</a:t>
            </a:r>
          </a:p>
          <a:p>
            <a:endParaRPr lang="en-US" dirty="0"/>
          </a:p>
          <a:p>
            <a:r>
              <a:rPr lang="en-US" dirty="0"/>
              <a:t>Well it is used for passing identity of authenticated users between identity providers and a service provider.</a:t>
            </a:r>
          </a:p>
          <a:p>
            <a:endParaRPr lang="en-US" dirty="0"/>
          </a:p>
          <a:p>
            <a:r>
              <a:rPr lang="en-US" dirty="0"/>
              <a:t>That using JSON Web Token can be authenticated and encrypted.</a:t>
            </a:r>
          </a:p>
          <a:p>
            <a:endParaRPr lang="en-US" dirty="0"/>
          </a:p>
          <a:p>
            <a:r>
              <a:rPr lang="en-US" dirty="0"/>
              <a:t>There are two other standards that work with JWT which are JSON Web Signature and JSON Web Encryption.</a:t>
            </a:r>
          </a:p>
        </p:txBody>
      </p:sp>
      <p:sp>
        <p:nvSpPr>
          <p:cNvPr id="4" name="Slide Number Placeholder 3"/>
          <p:cNvSpPr>
            <a:spLocks noGrp="1"/>
          </p:cNvSpPr>
          <p:nvPr>
            <p:ph type="sldNum" sz="quarter" idx="10"/>
          </p:nvPr>
        </p:nvSpPr>
        <p:spPr/>
        <p:txBody>
          <a:bodyPr/>
          <a:lstStyle/>
          <a:p>
            <a:fld id="{C991F090-A527-42B4-A315-8BBF2CEB01F4}" type="slidenum">
              <a:rPr lang="en-US" smtClean="0"/>
              <a:t>15</a:t>
            </a:fld>
            <a:endParaRPr lang="en-US"/>
          </a:p>
        </p:txBody>
      </p:sp>
    </p:spTree>
    <p:extLst>
      <p:ext uri="{BB962C8B-B14F-4D97-AF65-F5344CB8AC3E}">
        <p14:creationId xmlns:p14="http://schemas.microsoft.com/office/powerpoint/2010/main" val="2943218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 are three parts to the JSON Web Token:</a:t>
            </a:r>
          </a:p>
          <a:p>
            <a:r>
              <a:rPr lang="en-US" dirty="0"/>
              <a:t>A header</a:t>
            </a:r>
          </a:p>
          <a:p>
            <a:r>
              <a:rPr lang="en-US" dirty="0"/>
              <a:t>A payload</a:t>
            </a:r>
          </a:p>
          <a:p>
            <a:r>
              <a:rPr lang="en-US" dirty="0"/>
              <a:t>And a signature</a:t>
            </a:r>
          </a:p>
          <a:p>
            <a:endParaRPr lang="en-US" dirty="0"/>
          </a:p>
          <a:p>
            <a:r>
              <a:rPr lang="en-US" dirty="0"/>
              <a:t>So lets start with the header:</a:t>
            </a:r>
          </a:p>
          <a:p>
            <a:endParaRPr lang="en-US" dirty="0"/>
          </a:p>
          <a:p>
            <a:r>
              <a:rPr lang="en-US" dirty="0"/>
              <a:t>The header is about displaying the algorithm that is in charge of making the signature.</a:t>
            </a:r>
          </a:p>
          <a:p>
            <a:endParaRPr lang="en-US" dirty="0"/>
          </a:p>
          <a:p>
            <a:r>
              <a:rPr lang="en-US" dirty="0"/>
              <a:t>As you can see in the header example, we have the </a:t>
            </a:r>
            <a:r>
              <a:rPr lang="en-US" dirty="0" err="1"/>
              <a:t>alg</a:t>
            </a:r>
            <a:r>
              <a:rPr lang="en-US" dirty="0"/>
              <a:t> for algorithm then we have the HS256 which represents the hash type, then there is </a:t>
            </a:r>
            <a:r>
              <a:rPr lang="en-US" dirty="0" err="1"/>
              <a:t>typ</a:t>
            </a:r>
            <a:r>
              <a:rPr lang="en-US" dirty="0"/>
              <a:t> which stands for type which is the JWT or the JSON Web Token.</a:t>
            </a:r>
          </a:p>
          <a:p>
            <a:endParaRPr lang="en-US" dirty="0"/>
          </a:p>
          <a:p>
            <a:r>
              <a:rPr lang="en-US" dirty="0"/>
              <a:t>Then the HS256 represents the hashing algorithm of SHA256.</a:t>
            </a:r>
          </a:p>
        </p:txBody>
      </p:sp>
      <p:sp>
        <p:nvSpPr>
          <p:cNvPr id="4" name="Slide Number Placeholder 3"/>
          <p:cNvSpPr>
            <a:spLocks noGrp="1"/>
          </p:cNvSpPr>
          <p:nvPr>
            <p:ph type="sldNum" sz="quarter" idx="10"/>
          </p:nvPr>
        </p:nvSpPr>
        <p:spPr/>
        <p:txBody>
          <a:bodyPr/>
          <a:lstStyle/>
          <a:p>
            <a:fld id="{C991F090-A527-42B4-A315-8BBF2CEB01F4}" type="slidenum">
              <a:rPr lang="en-US" smtClean="0"/>
              <a:t>16</a:t>
            </a:fld>
            <a:endParaRPr lang="en-US"/>
          </a:p>
        </p:txBody>
      </p:sp>
    </p:spTree>
    <p:extLst>
      <p:ext uri="{BB962C8B-B14F-4D97-AF65-F5344CB8AC3E}">
        <p14:creationId xmlns:p14="http://schemas.microsoft.com/office/powerpoint/2010/main" val="2351702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 have the payload:</a:t>
            </a:r>
          </a:p>
          <a:p>
            <a:endParaRPr lang="en-US" dirty="0"/>
          </a:p>
          <a:p>
            <a:r>
              <a:rPr lang="en-US" dirty="0"/>
              <a:t>Which is about who has the ability to make certain requests.</a:t>
            </a:r>
          </a:p>
          <a:p>
            <a:endParaRPr lang="en-US" dirty="0"/>
          </a:p>
          <a:p>
            <a:r>
              <a:rPr lang="en-US" dirty="0"/>
              <a:t>The example shows that the person “</a:t>
            </a:r>
            <a:r>
              <a:rPr lang="en-US" dirty="0" err="1"/>
              <a:t>loggedInAs</a:t>
            </a:r>
            <a:r>
              <a:rPr lang="en-US" dirty="0"/>
              <a:t>” well logged In As the admin or the administrator.</a:t>
            </a:r>
          </a:p>
          <a:p>
            <a:endParaRPr lang="en-US" dirty="0"/>
          </a:p>
          <a:p>
            <a:r>
              <a:rPr lang="en-US" dirty="0"/>
              <a:t>Were also that the </a:t>
            </a:r>
            <a:r>
              <a:rPr lang="en-US" dirty="0" err="1"/>
              <a:t>iat</a:t>
            </a:r>
            <a:r>
              <a:rPr lang="en-US" dirty="0"/>
              <a:t> represents the timestamp, which are the numbers that follow.</a:t>
            </a:r>
          </a:p>
          <a:p>
            <a:endParaRPr lang="en-US" dirty="0"/>
          </a:p>
          <a:p>
            <a:r>
              <a:rPr lang="en-US" dirty="0"/>
              <a:t>The </a:t>
            </a:r>
            <a:r>
              <a:rPr lang="en-US" dirty="0" err="1"/>
              <a:t>iat</a:t>
            </a:r>
            <a:r>
              <a:rPr lang="en-US" dirty="0"/>
              <a:t> as the timestamp shows when the timestamp was made and or when something was installed.</a:t>
            </a:r>
          </a:p>
          <a:p>
            <a:endParaRPr lang="en-US" dirty="0"/>
          </a:p>
          <a:p>
            <a:r>
              <a:rPr lang="en-US" dirty="0"/>
              <a:t>Then we go on to the signature part.</a:t>
            </a:r>
          </a:p>
          <a:p>
            <a:endParaRPr lang="en-US" dirty="0"/>
          </a:p>
          <a:p>
            <a:r>
              <a:rPr lang="en-US" dirty="0"/>
              <a:t>Which is about by base64url with encoding the header and the payload together.</a:t>
            </a:r>
          </a:p>
          <a:p>
            <a:endParaRPr lang="en-US" dirty="0"/>
          </a:p>
          <a:p>
            <a:r>
              <a:rPr lang="en-US" dirty="0"/>
              <a:t>Which is shown in the example:</a:t>
            </a:r>
          </a:p>
        </p:txBody>
      </p:sp>
      <p:sp>
        <p:nvSpPr>
          <p:cNvPr id="4" name="Slide Number Placeholder 3"/>
          <p:cNvSpPr>
            <a:spLocks noGrp="1"/>
          </p:cNvSpPr>
          <p:nvPr>
            <p:ph type="sldNum" sz="quarter" idx="10"/>
          </p:nvPr>
        </p:nvSpPr>
        <p:spPr/>
        <p:txBody>
          <a:bodyPr/>
          <a:lstStyle/>
          <a:p>
            <a:fld id="{C991F090-A527-42B4-A315-8BBF2CEB01F4}" type="slidenum">
              <a:rPr lang="en-US" smtClean="0"/>
              <a:t>17</a:t>
            </a:fld>
            <a:endParaRPr lang="en-US"/>
          </a:p>
        </p:txBody>
      </p:sp>
    </p:spTree>
    <p:extLst>
      <p:ext uri="{BB962C8B-B14F-4D97-AF65-F5344CB8AC3E}">
        <p14:creationId xmlns:p14="http://schemas.microsoft.com/office/powerpoint/2010/main" val="2963031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going onto the third way that you can authenticate, which is using a User-</a:t>
            </a:r>
            <a:r>
              <a:rPr lang="en-US" dirty="0" err="1"/>
              <a:t>delaged</a:t>
            </a:r>
            <a:r>
              <a:rPr lang="en-US" dirty="0"/>
              <a:t> Token.</a:t>
            </a:r>
          </a:p>
          <a:p>
            <a:endParaRPr lang="en-US" dirty="0"/>
          </a:p>
          <a:p>
            <a:r>
              <a:rPr lang="en-US" dirty="0"/>
              <a:t>This type of system or token is were </a:t>
            </a:r>
            <a:r>
              <a:rPr lang="en-US" dirty="0" err="1"/>
              <a:t>aplications</a:t>
            </a:r>
            <a:r>
              <a:rPr lang="en-US" dirty="0"/>
              <a:t> are able to get to the API for the user.</a:t>
            </a:r>
          </a:p>
          <a:p>
            <a:endParaRPr lang="en-US" dirty="0"/>
          </a:p>
          <a:p>
            <a:r>
              <a:rPr lang="en-US" dirty="0"/>
              <a:t>This type of token keeps a persons credentials all hidden from the actual application.</a:t>
            </a:r>
          </a:p>
          <a:p>
            <a:endParaRPr lang="en-US" dirty="0"/>
          </a:p>
          <a:p>
            <a:r>
              <a:rPr lang="en-US" dirty="0"/>
              <a:t>For example when you log into Chase.com or a similar type of system and you enter your username and password the those credentials are never shown to the system.</a:t>
            </a:r>
          </a:p>
          <a:p>
            <a:endParaRPr lang="en-US" dirty="0"/>
          </a:p>
          <a:p>
            <a:r>
              <a:rPr lang="en-US" dirty="0"/>
              <a:t>Which is why when you loose or forget your password the company sends you a one time password or for a certain period of time for like 5 minuets that password works.</a:t>
            </a:r>
          </a:p>
          <a:p>
            <a:endParaRPr lang="en-US" dirty="0"/>
          </a:p>
          <a:p>
            <a:r>
              <a:rPr lang="en-US" dirty="0"/>
              <a:t>This is because the company does not have your password so they do not know what it is and so they can not send it to you.</a:t>
            </a:r>
          </a:p>
          <a:p>
            <a:endParaRPr lang="en-US" dirty="0"/>
          </a:p>
          <a:p>
            <a:r>
              <a:rPr lang="en-US" dirty="0"/>
              <a:t>So they send a temporary password.</a:t>
            </a:r>
          </a:p>
          <a:p>
            <a:endParaRPr lang="en-US" dirty="0"/>
          </a:p>
          <a:p>
            <a:r>
              <a:rPr lang="en-US" dirty="0"/>
              <a:t>Plus when handling this the user has to the power to give the API permission to do certain things or not do certain things.</a:t>
            </a:r>
          </a:p>
          <a:p>
            <a:endParaRPr lang="en-US" dirty="0"/>
          </a:p>
          <a:p>
            <a:r>
              <a:rPr lang="en-US" dirty="0"/>
              <a:t>Under the User-delegated token is a system called OAuth 2.0 which we will look more into in just one moment.</a:t>
            </a:r>
          </a:p>
          <a:p>
            <a:endParaRPr lang="en-US" dirty="0"/>
          </a:p>
          <a:p>
            <a:r>
              <a:rPr lang="en-US" dirty="0"/>
              <a:t>This OAuth 2.0 gives authorization to third-party applications to have access to the HTTP service in a secure manor.</a:t>
            </a:r>
          </a:p>
          <a:p>
            <a:endParaRPr lang="en-US" dirty="0"/>
          </a:p>
          <a:p>
            <a:r>
              <a:rPr lang="en-US" dirty="0"/>
              <a:t>One of the ways this can happen is by the physical owner giving permissions for the owner to connect with the HTTP service.</a:t>
            </a:r>
          </a:p>
          <a:p>
            <a:endParaRPr lang="en-US" dirty="0"/>
          </a:p>
          <a:p>
            <a:r>
              <a:rPr lang="en-US" dirty="0"/>
              <a:t>Another way for this to happen is by the owner turning on automatic access were the third-part application access things that it needs by itself.</a:t>
            </a:r>
          </a:p>
          <a:p>
            <a:endParaRPr lang="en-US" dirty="0"/>
          </a:p>
          <a:p>
            <a:r>
              <a:rPr lang="en-US" dirty="0"/>
              <a:t>Instead of the owner giving permission to every little thing that the application needs.</a:t>
            </a:r>
          </a:p>
        </p:txBody>
      </p:sp>
      <p:sp>
        <p:nvSpPr>
          <p:cNvPr id="4" name="Slide Number Placeholder 3"/>
          <p:cNvSpPr>
            <a:spLocks noGrp="1"/>
          </p:cNvSpPr>
          <p:nvPr>
            <p:ph type="sldNum" sz="quarter" idx="10"/>
          </p:nvPr>
        </p:nvSpPr>
        <p:spPr/>
        <p:txBody>
          <a:bodyPr/>
          <a:lstStyle/>
          <a:p>
            <a:fld id="{C991F090-A527-42B4-A315-8BBF2CEB01F4}" type="slidenum">
              <a:rPr lang="en-US" smtClean="0"/>
              <a:t>18</a:t>
            </a:fld>
            <a:endParaRPr lang="en-US"/>
          </a:p>
        </p:txBody>
      </p:sp>
    </p:spTree>
    <p:extLst>
      <p:ext uri="{BB962C8B-B14F-4D97-AF65-F5344CB8AC3E}">
        <p14:creationId xmlns:p14="http://schemas.microsoft.com/office/powerpoint/2010/main" val="4037258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we have a diagram without OAuth 2.0.</a:t>
            </a:r>
          </a:p>
          <a:p>
            <a:endParaRPr lang="en-US" dirty="0"/>
          </a:p>
          <a:p>
            <a:r>
              <a:rPr lang="en-US" dirty="0"/>
              <a:t>We have the User Agent which is the Web Browser, we have the Web Application and we have the External Authentication Service.</a:t>
            </a:r>
          </a:p>
          <a:p>
            <a:endParaRPr lang="en-US" dirty="0"/>
          </a:p>
          <a:p>
            <a:r>
              <a:rPr lang="en-US" dirty="0"/>
              <a:t>The first step is the (User agent browses to web application.</a:t>
            </a:r>
          </a:p>
          <a:p>
            <a:endParaRPr lang="en-US" dirty="0"/>
          </a:p>
          <a:p>
            <a:r>
              <a:rPr lang="en-US" dirty="0"/>
              <a:t>Then the (Web application redirects the user agent to the external authentication service).</a:t>
            </a:r>
          </a:p>
          <a:p>
            <a:endParaRPr lang="en-US" dirty="0"/>
          </a:p>
          <a:p>
            <a:r>
              <a:rPr lang="en-US" dirty="0"/>
              <a:t>Then the (User agent sends credentials to the external authentication service’s login page).</a:t>
            </a:r>
          </a:p>
          <a:p>
            <a:endParaRPr lang="en-US" dirty="0"/>
          </a:p>
          <a:p>
            <a:r>
              <a:rPr lang="en-US" dirty="0"/>
              <a:t>Then the (Authentication service returns the access token to the user agent and redirects the client back to the web browser).</a:t>
            </a:r>
          </a:p>
          <a:p>
            <a:endParaRPr lang="en-US" dirty="0"/>
          </a:p>
          <a:p>
            <a:r>
              <a:rPr lang="en-US" dirty="0"/>
              <a:t>Then the (User agent provides the access token to the web application).</a:t>
            </a:r>
          </a:p>
          <a:p>
            <a:endParaRPr lang="en-US" dirty="0"/>
          </a:p>
          <a:p>
            <a:r>
              <a:rPr lang="en-US" dirty="0"/>
              <a:t>Then lastly the web application returns the response to the user agent).</a:t>
            </a:r>
          </a:p>
        </p:txBody>
      </p:sp>
      <p:sp>
        <p:nvSpPr>
          <p:cNvPr id="4" name="Slide Number Placeholder 3"/>
          <p:cNvSpPr>
            <a:spLocks noGrp="1"/>
          </p:cNvSpPr>
          <p:nvPr>
            <p:ph type="sldNum" sz="quarter" idx="10"/>
          </p:nvPr>
        </p:nvSpPr>
        <p:spPr/>
        <p:txBody>
          <a:bodyPr/>
          <a:lstStyle/>
          <a:p>
            <a:fld id="{C991F090-A527-42B4-A315-8BBF2CEB01F4}" type="slidenum">
              <a:rPr lang="en-US" smtClean="0"/>
              <a:t>19</a:t>
            </a:fld>
            <a:endParaRPr lang="en-US"/>
          </a:p>
        </p:txBody>
      </p:sp>
    </p:spTree>
    <p:extLst>
      <p:ext uri="{BB962C8B-B14F-4D97-AF65-F5344CB8AC3E}">
        <p14:creationId xmlns:p14="http://schemas.microsoft.com/office/powerpoint/2010/main" val="338533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begin going into the Web API Authentication part I want to first address the API part so we can work off of the foundation before we go on to the technical side.</a:t>
            </a:r>
          </a:p>
          <a:p>
            <a:endParaRPr lang="en-US" dirty="0"/>
          </a:p>
          <a:p>
            <a:r>
              <a:rPr lang="en-US" dirty="0"/>
              <a:t>To start off what is an API and were is it used?</a:t>
            </a:r>
          </a:p>
          <a:p>
            <a:endParaRPr lang="en-US" dirty="0"/>
          </a:p>
          <a:p>
            <a:r>
              <a:rPr lang="en-US" dirty="0"/>
              <a:t>Well, an API is used in computer programming.</a:t>
            </a:r>
          </a:p>
          <a:p>
            <a:endParaRPr lang="en-US" dirty="0"/>
          </a:p>
          <a:p>
            <a:r>
              <a:rPr lang="en-US" dirty="0"/>
              <a:t>An API stands for Application Programming Interface.</a:t>
            </a:r>
          </a:p>
          <a:p>
            <a:endParaRPr lang="en-US" dirty="0"/>
          </a:p>
          <a:p>
            <a:r>
              <a:rPr lang="en-US" dirty="0"/>
              <a:t>What it is, is a grouping of subroutine of definitions and protocols and tools that are brought together for an application software.</a:t>
            </a:r>
          </a:p>
          <a:p>
            <a:endParaRPr lang="en-US" dirty="0"/>
          </a:p>
          <a:p>
            <a:r>
              <a:rPr lang="en-US" dirty="0"/>
              <a:t>But, to go into more detail it is a group defined through methods of talk between different types of software.</a:t>
            </a:r>
          </a:p>
          <a:p>
            <a:endParaRPr lang="en-US" dirty="0"/>
          </a:p>
          <a:p>
            <a:r>
              <a:rPr lang="en-US" dirty="0"/>
              <a:t>It is very important to have a good API, because in computer programming you have to combine all of the different building blocks.</a:t>
            </a:r>
          </a:p>
          <a:p>
            <a:endParaRPr lang="en-US" dirty="0"/>
          </a:p>
          <a:p>
            <a:r>
              <a:rPr lang="en-US" dirty="0"/>
              <a:t>Which is all put together by the programmer.</a:t>
            </a:r>
          </a:p>
          <a:p>
            <a:endParaRPr lang="en-US" dirty="0"/>
          </a:p>
          <a:p>
            <a:r>
              <a:rPr lang="en-US" dirty="0"/>
              <a:t>An API can be used with a web based system regarding an OS or an Operating System, a DB or a Database System, with keeping in mind with computer hardware and software library's.</a:t>
            </a:r>
          </a:p>
        </p:txBody>
      </p:sp>
      <p:sp>
        <p:nvSpPr>
          <p:cNvPr id="4" name="Slide Number Placeholder 3"/>
          <p:cNvSpPr>
            <a:spLocks noGrp="1"/>
          </p:cNvSpPr>
          <p:nvPr>
            <p:ph type="sldNum" sz="quarter" idx="10"/>
          </p:nvPr>
        </p:nvSpPr>
        <p:spPr/>
        <p:txBody>
          <a:bodyPr/>
          <a:lstStyle/>
          <a:p>
            <a:fld id="{C991F090-A527-42B4-A315-8BBF2CEB01F4}" type="slidenum">
              <a:rPr lang="en-US" smtClean="0"/>
              <a:t>2</a:t>
            </a:fld>
            <a:endParaRPr lang="en-US"/>
          </a:p>
        </p:txBody>
      </p:sp>
    </p:spTree>
    <p:extLst>
      <p:ext uri="{BB962C8B-B14F-4D97-AF65-F5344CB8AC3E}">
        <p14:creationId xmlns:p14="http://schemas.microsoft.com/office/powerpoint/2010/main" val="654287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look at how OAuth 2.0 works when we have that implemented.</a:t>
            </a:r>
          </a:p>
          <a:p>
            <a:endParaRPr lang="en-US" dirty="0"/>
          </a:p>
          <a:p>
            <a:r>
              <a:rPr lang="en-US" dirty="0"/>
              <a:t>Our first step is the same with the (User agent browses to the web application).</a:t>
            </a:r>
          </a:p>
          <a:p>
            <a:endParaRPr lang="en-US" dirty="0"/>
          </a:p>
          <a:p>
            <a:r>
              <a:rPr lang="en-US" dirty="0"/>
              <a:t>Our second step is also the same were the (Wen application redirects the user agent to the external authentication server).</a:t>
            </a:r>
          </a:p>
          <a:p>
            <a:endParaRPr lang="en-US" dirty="0"/>
          </a:p>
          <a:p>
            <a:r>
              <a:rPr lang="en-US" dirty="0"/>
              <a:t>The third step is also the same with the (User agent sends credentials to the external authentication server’s login page).</a:t>
            </a:r>
          </a:p>
          <a:p>
            <a:endParaRPr lang="en-US" dirty="0"/>
          </a:p>
          <a:p>
            <a:r>
              <a:rPr lang="en-US" dirty="0"/>
              <a:t>The fourth step is also the same with the (External Authentication server returns a single-use authentication code to the user agent and redirects the user agent back to the web application).</a:t>
            </a:r>
          </a:p>
          <a:p>
            <a:endParaRPr lang="en-US" dirty="0"/>
          </a:p>
          <a:p>
            <a:r>
              <a:rPr lang="en-US" dirty="0"/>
              <a:t>The fifth step is also the same with the user agent providing a single-use authorization code to the web application).</a:t>
            </a:r>
          </a:p>
          <a:p>
            <a:endParaRPr lang="en-US" dirty="0"/>
          </a:p>
          <a:p>
            <a:r>
              <a:rPr lang="en-US" dirty="0"/>
              <a:t>Now we have our differences with steps 6, 7, 8 and 9.</a:t>
            </a:r>
          </a:p>
          <a:p>
            <a:endParaRPr lang="en-US" dirty="0"/>
          </a:p>
          <a:p>
            <a:r>
              <a:rPr lang="en-US" dirty="0"/>
              <a:t>Were step 6 is the (Web application passing the user’s agent’s a single-use authorization code and its own ID and secret to the authorization server).</a:t>
            </a:r>
          </a:p>
          <a:p>
            <a:endParaRPr lang="en-US" dirty="0"/>
          </a:p>
          <a:p>
            <a:r>
              <a:rPr lang="en-US" dirty="0"/>
              <a:t>Were step 7 is about (External Authorization server returning the access token to the web browser).</a:t>
            </a:r>
          </a:p>
          <a:p>
            <a:endParaRPr lang="en-US" dirty="0"/>
          </a:p>
          <a:p>
            <a:r>
              <a:rPr lang="en-US" dirty="0"/>
              <a:t>Then step 8 is the (Web supplication uses a access token to request the user information from the external authentication server).</a:t>
            </a:r>
          </a:p>
          <a:p>
            <a:endParaRPr lang="en-US" dirty="0"/>
          </a:p>
          <a:p>
            <a:r>
              <a:rPr lang="en-US" dirty="0"/>
              <a:t>Were now step 9 is about the (External Authentication server returning the user information to the web application).</a:t>
            </a:r>
          </a:p>
          <a:p>
            <a:endParaRPr lang="en-US" dirty="0"/>
          </a:p>
          <a:p>
            <a:r>
              <a:rPr lang="en-US" dirty="0"/>
              <a:t>Then step ten is the same as the other diagram step 6 which is </a:t>
            </a:r>
            <a:r>
              <a:rPr lang="en-US" dirty="0" err="1"/>
              <a:t>boths</a:t>
            </a:r>
            <a:r>
              <a:rPr lang="en-US" dirty="0"/>
              <a:t> last step were the (Web application returns the response to authorize the user agent).</a:t>
            </a:r>
          </a:p>
        </p:txBody>
      </p:sp>
      <p:sp>
        <p:nvSpPr>
          <p:cNvPr id="4" name="Slide Number Placeholder 3"/>
          <p:cNvSpPr>
            <a:spLocks noGrp="1"/>
          </p:cNvSpPr>
          <p:nvPr>
            <p:ph type="sldNum" sz="quarter" idx="10"/>
          </p:nvPr>
        </p:nvSpPr>
        <p:spPr/>
        <p:txBody>
          <a:bodyPr/>
          <a:lstStyle/>
          <a:p>
            <a:fld id="{C991F090-A527-42B4-A315-8BBF2CEB01F4}" type="slidenum">
              <a:rPr lang="en-US" smtClean="0"/>
              <a:t>20</a:t>
            </a:fld>
            <a:endParaRPr lang="en-US"/>
          </a:p>
        </p:txBody>
      </p:sp>
    </p:spTree>
    <p:extLst>
      <p:ext uri="{BB962C8B-B14F-4D97-AF65-F5344CB8AC3E}">
        <p14:creationId xmlns:p14="http://schemas.microsoft.com/office/powerpoint/2010/main" val="1004250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as I said earlier to hold all questions to the end now is the time to ask those questions.</a:t>
            </a:r>
          </a:p>
          <a:p>
            <a:endParaRPr lang="en-US" dirty="0"/>
          </a:p>
          <a:p>
            <a:r>
              <a:rPr lang="en-US" dirty="0"/>
              <a:t>So does anybody have any questions?</a:t>
            </a:r>
          </a:p>
        </p:txBody>
      </p:sp>
      <p:sp>
        <p:nvSpPr>
          <p:cNvPr id="4" name="Slide Number Placeholder 3"/>
          <p:cNvSpPr>
            <a:spLocks noGrp="1"/>
          </p:cNvSpPr>
          <p:nvPr>
            <p:ph type="sldNum" sz="quarter" idx="10"/>
          </p:nvPr>
        </p:nvSpPr>
        <p:spPr/>
        <p:txBody>
          <a:bodyPr/>
          <a:lstStyle/>
          <a:p>
            <a:fld id="{C991F090-A527-42B4-A315-8BBF2CEB01F4}" type="slidenum">
              <a:rPr lang="en-US" smtClean="0"/>
              <a:t>21</a:t>
            </a:fld>
            <a:endParaRPr lang="en-US"/>
          </a:p>
        </p:txBody>
      </p:sp>
    </p:spTree>
    <p:extLst>
      <p:ext uri="{BB962C8B-B14F-4D97-AF65-F5344CB8AC3E}">
        <p14:creationId xmlns:p14="http://schemas.microsoft.com/office/powerpoint/2010/main" val="3886153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what to thank you for all of you guys listening to my presentation and I hope all of you guys enjoyed my presentation and got something out of it tonight.</a:t>
            </a:r>
          </a:p>
          <a:p>
            <a:endParaRPr lang="en-US" dirty="0"/>
          </a:p>
          <a:p>
            <a:r>
              <a:rPr lang="en-US" dirty="0"/>
              <a:t>That I hope all of you guys learned something useful.</a:t>
            </a:r>
          </a:p>
        </p:txBody>
      </p:sp>
      <p:sp>
        <p:nvSpPr>
          <p:cNvPr id="4" name="Slide Number Placeholder 3"/>
          <p:cNvSpPr>
            <a:spLocks noGrp="1"/>
          </p:cNvSpPr>
          <p:nvPr>
            <p:ph type="sldNum" sz="quarter" idx="10"/>
          </p:nvPr>
        </p:nvSpPr>
        <p:spPr/>
        <p:txBody>
          <a:bodyPr/>
          <a:lstStyle/>
          <a:p>
            <a:fld id="{C991F090-A527-42B4-A315-8BBF2CEB01F4}" type="slidenum">
              <a:rPr lang="en-US" smtClean="0"/>
              <a:t>22</a:t>
            </a:fld>
            <a:endParaRPr lang="en-US"/>
          </a:p>
        </p:txBody>
      </p:sp>
    </p:spTree>
    <p:extLst>
      <p:ext uri="{BB962C8B-B14F-4D97-AF65-F5344CB8AC3E}">
        <p14:creationId xmlns:p14="http://schemas.microsoft.com/office/powerpoint/2010/main" val="1930719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then this is my bibliography.</a:t>
            </a:r>
          </a:p>
          <a:p>
            <a:endParaRPr lang="en-US" dirty="0"/>
          </a:p>
          <a:p>
            <a:r>
              <a:rPr lang="en-US" dirty="0"/>
              <a:t>Thanks again and thanks form listening.</a:t>
            </a:r>
          </a:p>
        </p:txBody>
      </p:sp>
      <p:sp>
        <p:nvSpPr>
          <p:cNvPr id="4" name="Slide Number Placeholder 3"/>
          <p:cNvSpPr>
            <a:spLocks noGrp="1"/>
          </p:cNvSpPr>
          <p:nvPr>
            <p:ph type="sldNum" sz="quarter" idx="10"/>
          </p:nvPr>
        </p:nvSpPr>
        <p:spPr/>
        <p:txBody>
          <a:bodyPr/>
          <a:lstStyle/>
          <a:p>
            <a:fld id="{C991F090-A527-42B4-A315-8BBF2CEB01F4}" type="slidenum">
              <a:rPr lang="en-US" smtClean="0"/>
              <a:t>23</a:t>
            </a:fld>
            <a:endParaRPr lang="en-US"/>
          </a:p>
        </p:txBody>
      </p:sp>
    </p:spTree>
    <p:extLst>
      <p:ext uri="{BB962C8B-B14F-4D97-AF65-F5344CB8AC3E}">
        <p14:creationId xmlns:p14="http://schemas.microsoft.com/office/powerpoint/2010/main" val="4045863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Sill continuing with API.</a:t>
            </a:r>
          </a:p>
          <a:p>
            <a:endParaRPr lang="en-US" dirty="0"/>
          </a:p>
          <a:p>
            <a:r>
              <a:rPr lang="en-US" dirty="0"/>
              <a:t>API’s can be used for a wide variety of things. That there is almost no end to what it could be used for. That it was designed to be used for a lot of things and not fixed to certain purposes. That the makers made it so that there is an infant of possibilities that it could be used for.</a:t>
            </a:r>
          </a:p>
          <a:p>
            <a:endParaRPr lang="en-US" dirty="0"/>
          </a:p>
          <a:p>
            <a:r>
              <a:rPr lang="en-US" dirty="0"/>
              <a:t>In side of the majority of API’s there are routines, data structures, object classes, variables and or remote calls.</a:t>
            </a:r>
          </a:p>
          <a:p>
            <a:endParaRPr lang="en-US" dirty="0"/>
          </a:p>
          <a:p>
            <a:r>
              <a:rPr lang="en-US" dirty="0"/>
              <a:t>Some examples of the different software and or systems you can use to use API are POSIX, Windows API and ASPI.</a:t>
            </a:r>
          </a:p>
        </p:txBody>
      </p:sp>
      <p:sp>
        <p:nvSpPr>
          <p:cNvPr id="4" name="Slide Number Placeholder 3"/>
          <p:cNvSpPr>
            <a:spLocks noGrp="1"/>
          </p:cNvSpPr>
          <p:nvPr>
            <p:ph type="sldNum" sz="quarter" idx="10"/>
          </p:nvPr>
        </p:nvSpPr>
        <p:spPr/>
        <p:txBody>
          <a:bodyPr/>
          <a:lstStyle/>
          <a:p>
            <a:fld id="{C991F090-A527-42B4-A315-8BBF2CEB01F4}" type="slidenum">
              <a:rPr lang="en-US" smtClean="0"/>
              <a:t>3</a:t>
            </a:fld>
            <a:endParaRPr lang="en-US"/>
          </a:p>
        </p:txBody>
      </p:sp>
    </p:spTree>
    <p:extLst>
      <p:ext uri="{BB962C8B-B14F-4D97-AF65-F5344CB8AC3E}">
        <p14:creationId xmlns:p14="http://schemas.microsoft.com/office/powerpoint/2010/main" val="2163740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move on to API documentation.</a:t>
            </a:r>
          </a:p>
          <a:p>
            <a:endParaRPr lang="en-US" dirty="0"/>
          </a:p>
          <a:p>
            <a:r>
              <a:rPr lang="en-US" dirty="0"/>
              <a:t>But, this just does not have to be about documentation for API, it could be for Web API and or Web API Authentication.</a:t>
            </a:r>
          </a:p>
          <a:p>
            <a:endParaRPr lang="en-US" dirty="0"/>
          </a:p>
          <a:p>
            <a:r>
              <a:rPr lang="en-US" dirty="0"/>
              <a:t>So, just in general for any of those three types documentation is very important.</a:t>
            </a:r>
          </a:p>
          <a:p>
            <a:endParaRPr lang="en-US" dirty="0"/>
          </a:p>
          <a:p>
            <a:r>
              <a:rPr lang="en-US" dirty="0"/>
              <a:t>So what do all Computer Science people hate?</a:t>
            </a:r>
          </a:p>
          <a:p>
            <a:endParaRPr lang="en-US" dirty="0"/>
          </a:p>
          <a:p>
            <a:r>
              <a:rPr lang="en-US" dirty="0"/>
              <a:t>Writing, such as writing reports and writing papers.</a:t>
            </a:r>
          </a:p>
          <a:p>
            <a:endParaRPr lang="en-US" dirty="0"/>
          </a:p>
          <a:p>
            <a:r>
              <a:rPr lang="en-US" dirty="0"/>
              <a:t>So like doing English classes and Humanities classes.</a:t>
            </a:r>
          </a:p>
          <a:p>
            <a:endParaRPr lang="en-US" dirty="0"/>
          </a:p>
          <a:p>
            <a:r>
              <a:rPr lang="en-US" dirty="0"/>
              <a:t>This is because it is very time consuming.</a:t>
            </a:r>
          </a:p>
          <a:p>
            <a:endParaRPr lang="en-US" dirty="0"/>
          </a:p>
          <a:p>
            <a:r>
              <a:rPr lang="en-US" dirty="0"/>
              <a:t>It truly is.</a:t>
            </a:r>
          </a:p>
          <a:p>
            <a:endParaRPr lang="en-US" dirty="0"/>
          </a:p>
          <a:p>
            <a:r>
              <a:rPr lang="en-US" dirty="0"/>
              <a:t>But, even though it is time consuming it is very important.</a:t>
            </a:r>
          </a:p>
          <a:p>
            <a:endParaRPr lang="en-US" dirty="0"/>
          </a:p>
          <a:p>
            <a:r>
              <a:rPr lang="en-US" dirty="0"/>
              <a:t>One large reason is when someone is working on a project and you pass the project over to the next person they are not just starting from scratch.</a:t>
            </a:r>
          </a:p>
          <a:p>
            <a:endParaRPr lang="en-US" dirty="0"/>
          </a:p>
          <a:p>
            <a:r>
              <a:rPr lang="en-US" dirty="0"/>
              <a:t>This is so that the new person can look through what has been done and what needs to be done.</a:t>
            </a:r>
          </a:p>
          <a:p>
            <a:endParaRPr lang="en-US" dirty="0"/>
          </a:p>
          <a:p>
            <a:r>
              <a:rPr lang="en-US" dirty="0"/>
              <a:t>But, more importantly with how the work was done.</a:t>
            </a:r>
          </a:p>
          <a:p>
            <a:endParaRPr lang="en-US" dirty="0"/>
          </a:p>
          <a:p>
            <a:r>
              <a:rPr lang="en-US" dirty="0"/>
              <a:t>This is because seeing how the work was done sees if there was any mistakes.</a:t>
            </a:r>
          </a:p>
          <a:p>
            <a:endParaRPr lang="en-US" dirty="0"/>
          </a:p>
          <a:p>
            <a:r>
              <a:rPr lang="en-US" dirty="0"/>
              <a:t>For example, if something happens in the future that you wondered why you did what you did or just what you did on a certain day or even just what you did then you can look back and find that out.</a:t>
            </a:r>
          </a:p>
          <a:p>
            <a:endParaRPr lang="en-US" dirty="0"/>
          </a:p>
          <a:p>
            <a:r>
              <a:rPr lang="en-US" dirty="0"/>
              <a:t>This can be helpful when you need to look back at something in the project you have been working on.</a:t>
            </a:r>
          </a:p>
          <a:p>
            <a:endParaRPr lang="en-US" dirty="0"/>
          </a:p>
          <a:p>
            <a:r>
              <a:rPr lang="en-US" dirty="0"/>
              <a:t>This can also be helpful when bringing in new employees or replacing an employee with another person so that new person can look over the information that has already been done.</a:t>
            </a:r>
          </a:p>
        </p:txBody>
      </p:sp>
      <p:sp>
        <p:nvSpPr>
          <p:cNvPr id="4" name="Slide Number Placeholder 3"/>
          <p:cNvSpPr>
            <a:spLocks noGrp="1"/>
          </p:cNvSpPr>
          <p:nvPr>
            <p:ph type="sldNum" sz="quarter" idx="10"/>
          </p:nvPr>
        </p:nvSpPr>
        <p:spPr/>
        <p:txBody>
          <a:bodyPr/>
          <a:lstStyle/>
          <a:p>
            <a:fld id="{C991F090-A527-42B4-A315-8BBF2CEB01F4}" type="slidenum">
              <a:rPr lang="en-US" smtClean="0"/>
              <a:t>4</a:t>
            </a:fld>
            <a:endParaRPr lang="en-US"/>
          </a:p>
        </p:txBody>
      </p:sp>
    </p:spTree>
    <p:extLst>
      <p:ext uri="{BB962C8B-B14F-4D97-AF65-F5344CB8AC3E}">
        <p14:creationId xmlns:p14="http://schemas.microsoft.com/office/powerpoint/2010/main" val="221399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wrapping up on API I want you guys to remember that API stands for Application Programming Interface.</a:t>
            </a:r>
          </a:p>
          <a:p>
            <a:endParaRPr lang="en-US" dirty="0"/>
          </a:p>
          <a:p>
            <a:r>
              <a:rPr lang="en-US" dirty="0"/>
              <a:t>Then also I what you guys to remember what the definition of API is: which is a software intermediary that makes possible for two applications to talk with one another.</a:t>
            </a:r>
          </a:p>
          <a:p>
            <a:endParaRPr lang="en-US" dirty="0"/>
          </a:p>
          <a:p>
            <a:r>
              <a:rPr lang="en-US" dirty="0"/>
              <a:t>That with API the focus is on the special way that the applications are outsourced is used so the commodity functionality goes towards the API’s.</a:t>
            </a:r>
          </a:p>
        </p:txBody>
      </p:sp>
      <p:sp>
        <p:nvSpPr>
          <p:cNvPr id="4" name="Slide Number Placeholder 3"/>
          <p:cNvSpPr>
            <a:spLocks noGrp="1"/>
          </p:cNvSpPr>
          <p:nvPr>
            <p:ph type="sldNum" sz="quarter" idx="10"/>
          </p:nvPr>
        </p:nvSpPr>
        <p:spPr/>
        <p:txBody>
          <a:bodyPr/>
          <a:lstStyle/>
          <a:p>
            <a:fld id="{C991F090-A527-42B4-A315-8BBF2CEB01F4}" type="slidenum">
              <a:rPr lang="en-US" smtClean="0"/>
              <a:t>5</a:t>
            </a:fld>
            <a:endParaRPr lang="en-US"/>
          </a:p>
        </p:txBody>
      </p:sp>
    </p:spTree>
    <p:extLst>
      <p:ext uri="{BB962C8B-B14F-4D97-AF65-F5344CB8AC3E}">
        <p14:creationId xmlns:p14="http://schemas.microsoft.com/office/powerpoint/2010/main" val="2744393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before we talk about and define Web API Authentication lets talk about Web API.</a:t>
            </a:r>
          </a:p>
          <a:p>
            <a:endParaRPr lang="en-US" dirty="0"/>
          </a:p>
          <a:p>
            <a:r>
              <a:rPr lang="en-US" dirty="0"/>
              <a:t>So Web API is an application programming interface other wise known as an API that could be used with a web server and or a web browser.</a:t>
            </a:r>
          </a:p>
          <a:p>
            <a:endParaRPr lang="en-US" dirty="0"/>
          </a:p>
          <a:p>
            <a:r>
              <a:rPr lang="en-US" dirty="0"/>
              <a:t>So with in that definition what is truly web API.</a:t>
            </a:r>
          </a:p>
          <a:p>
            <a:endParaRPr lang="en-US" dirty="0"/>
          </a:p>
          <a:p>
            <a:r>
              <a:rPr lang="en-US" dirty="0"/>
              <a:t>Well it is available on two sides it is available on the side of the client and on the side of the server which helps to make web programming not as hard which lets programmers build there web application on top of a very high level interface.</a:t>
            </a:r>
          </a:p>
        </p:txBody>
      </p:sp>
      <p:sp>
        <p:nvSpPr>
          <p:cNvPr id="4" name="Slide Number Placeholder 3"/>
          <p:cNvSpPr>
            <a:spLocks noGrp="1"/>
          </p:cNvSpPr>
          <p:nvPr>
            <p:ph type="sldNum" sz="quarter" idx="10"/>
          </p:nvPr>
        </p:nvSpPr>
        <p:spPr/>
        <p:txBody>
          <a:bodyPr/>
          <a:lstStyle/>
          <a:p>
            <a:fld id="{C991F090-A527-42B4-A315-8BBF2CEB01F4}" type="slidenum">
              <a:rPr lang="en-US" smtClean="0"/>
              <a:t>6</a:t>
            </a:fld>
            <a:endParaRPr lang="en-US"/>
          </a:p>
        </p:txBody>
      </p:sp>
    </p:spTree>
    <p:extLst>
      <p:ext uri="{BB962C8B-B14F-4D97-AF65-F5344CB8AC3E}">
        <p14:creationId xmlns:p14="http://schemas.microsoft.com/office/powerpoint/2010/main" val="627190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what is Web API authentication.</a:t>
            </a:r>
          </a:p>
          <a:p>
            <a:endParaRPr lang="en-US" dirty="0"/>
          </a:p>
          <a:p>
            <a:r>
              <a:rPr lang="en-US" dirty="0"/>
              <a:t>Well it is authenticating programs for people who are involved in Web API.</a:t>
            </a:r>
          </a:p>
          <a:p>
            <a:endParaRPr lang="en-US" dirty="0"/>
          </a:p>
          <a:p>
            <a:r>
              <a:rPr lang="en-US" dirty="0"/>
              <a:t>There are different levels of security which we will get to in one moment.</a:t>
            </a:r>
          </a:p>
          <a:p>
            <a:endParaRPr lang="en-US" dirty="0"/>
          </a:p>
          <a:p>
            <a:r>
              <a:rPr lang="en-US" dirty="0"/>
              <a:t>So you have to secure the Web API and or the API.</a:t>
            </a:r>
          </a:p>
          <a:p>
            <a:endParaRPr lang="en-US" dirty="0"/>
          </a:p>
          <a:p>
            <a:r>
              <a:rPr lang="en-US" dirty="0"/>
              <a:t>This can be easy or this could be very hard.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because the easiest way of implementing a security feature can also be the weakest security feature, most of the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authentication and authorization are the two main hardest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also when we talk about authenticating it is mostly shown as AUTHN and when we talk about authorizing it is mostly shown as AUTHZ.</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in large corporations there are a lot of different rules for what security needs to be in place for different types of companies like for example if it is a bank or a pharmaceutical company.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with authentication and authorization it is all about the need to make sure that it is on a “need to know basis”.</a:t>
            </a:r>
          </a:p>
        </p:txBody>
      </p:sp>
      <p:sp>
        <p:nvSpPr>
          <p:cNvPr id="4" name="Slide Number Placeholder 3"/>
          <p:cNvSpPr>
            <a:spLocks noGrp="1"/>
          </p:cNvSpPr>
          <p:nvPr>
            <p:ph type="sldNum" sz="quarter" idx="10"/>
          </p:nvPr>
        </p:nvSpPr>
        <p:spPr/>
        <p:txBody>
          <a:bodyPr/>
          <a:lstStyle/>
          <a:p>
            <a:fld id="{C991F090-A527-42B4-A315-8BBF2CEB01F4}" type="slidenum">
              <a:rPr lang="en-US" smtClean="0"/>
              <a:t>7</a:t>
            </a:fld>
            <a:endParaRPr lang="en-US"/>
          </a:p>
        </p:txBody>
      </p:sp>
    </p:spTree>
    <p:extLst>
      <p:ext uri="{BB962C8B-B14F-4D97-AF65-F5344CB8AC3E}">
        <p14:creationId xmlns:p14="http://schemas.microsoft.com/office/powerpoint/2010/main" val="4107771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know that I have talked a lot about this on the previous slide but, I cannot stress enough how important Authentication is with security and some of you guys that have the cybersecurity minor know what I am really talking about.</a:t>
            </a:r>
          </a:p>
          <a:p>
            <a:endParaRPr lang="en-US" dirty="0"/>
          </a:p>
          <a:p>
            <a:r>
              <a:rPr lang="en-US" dirty="0"/>
              <a:t>That the API’s need to correctly identify the right users trying to enter a system.</a:t>
            </a:r>
          </a:p>
          <a:p>
            <a:endParaRPr lang="en-US" dirty="0"/>
          </a:p>
          <a:p>
            <a:r>
              <a:rPr lang="en-US" dirty="0"/>
              <a:t>As well as to know what information they can have and cannot have.</a:t>
            </a:r>
          </a:p>
          <a:p>
            <a:endParaRPr lang="en-US" dirty="0"/>
          </a:p>
          <a:p>
            <a:r>
              <a:rPr lang="en-US" dirty="0"/>
              <a:t>This is not just talking about the different levels in the government like regarding the FBI with the levels of classified, Secret, and Top Secret.</a:t>
            </a:r>
          </a:p>
          <a:p>
            <a:endParaRPr lang="en-US" dirty="0"/>
          </a:p>
          <a:p>
            <a:r>
              <a:rPr lang="en-US" dirty="0"/>
              <a:t>But, it could be.</a:t>
            </a:r>
          </a:p>
          <a:p>
            <a:endParaRPr lang="en-US" dirty="0"/>
          </a:p>
          <a:p>
            <a:r>
              <a:rPr lang="en-US" dirty="0"/>
              <a:t>But, this is talking about what tools and what information a certain employee can have regarding what there position is.</a:t>
            </a:r>
          </a:p>
          <a:p>
            <a:endParaRPr lang="en-US" dirty="0"/>
          </a:p>
          <a:p>
            <a:r>
              <a:rPr lang="en-US" dirty="0"/>
              <a:t>That the main point of this is to authenticate a program for its users.</a:t>
            </a:r>
          </a:p>
          <a:p>
            <a:endParaRPr lang="en-US" dirty="0"/>
          </a:p>
          <a:p>
            <a:r>
              <a:rPr lang="en-US" dirty="0"/>
              <a:t>Now on to those different levels that I talked about earlier.</a:t>
            </a:r>
          </a:p>
          <a:p>
            <a:endParaRPr lang="en-US" dirty="0"/>
          </a:p>
          <a:p>
            <a:r>
              <a:rPr lang="en-US" dirty="0"/>
              <a:t>We will start with the easiest type of security features you can implement and end with the highest type of security.</a:t>
            </a:r>
          </a:p>
          <a:p>
            <a:endParaRPr lang="en-US" dirty="0"/>
          </a:p>
          <a:p>
            <a:r>
              <a:rPr lang="en-US" dirty="0"/>
              <a:t>As mentioned before the easiest way is also the weakest way.</a:t>
            </a:r>
          </a:p>
        </p:txBody>
      </p:sp>
      <p:sp>
        <p:nvSpPr>
          <p:cNvPr id="4" name="Slide Number Placeholder 3"/>
          <p:cNvSpPr>
            <a:spLocks noGrp="1"/>
          </p:cNvSpPr>
          <p:nvPr>
            <p:ph type="sldNum" sz="quarter" idx="10"/>
          </p:nvPr>
        </p:nvSpPr>
        <p:spPr/>
        <p:txBody>
          <a:bodyPr/>
          <a:lstStyle/>
          <a:p>
            <a:fld id="{C991F090-A527-42B4-A315-8BBF2CEB01F4}" type="slidenum">
              <a:rPr lang="en-US" smtClean="0"/>
              <a:t>8</a:t>
            </a:fld>
            <a:endParaRPr lang="en-US"/>
          </a:p>
        </p:txBody>
      </p:sp>
    </p:spTree>
    <p:extLst>
      <p:ext uri="{BB962C8B-B14F-4D97-AF65-F5344CB8AC3E}">
        <p14:creationId xmlns:p14="http://schemas.microsoft.com/office/powerpoint/2010/main" val="381658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go into the different types of methods.</a:t>
            </a:r>
          </a:p>
          <a:p>
            <a:endParaRPr lang="en-US" dirty="0"/>
          </a:p>
          <a:p>
            <a:r>
              <a:rPr lang="en-US" dirty="0"/>
              <a:t>There are three main different types of methods to authenticate and to authorize, they are:</a:t>
            </a:r>
          </a:p>
          <a:p>
            <a:r>
              <a:rPr lang="en-US" dirty="0"/>
              <a:t>Static string</a:t>
            </a:r>
          </a:p>
          <a:p>
            <a:r>
              <a:rPr lang="en-US" dirty="0"/>
              <a:t>Dynamic tokens</a:t>
            </a:r>
          </a:p>
          <a:p>
            <a:r>
              <a:rPr lang="en-US" dirty="0"/>
              <a:t>User-delegated tokens</a:t>
            </a:r>
          </a:p>
          <a:p>
            <a:endParaRPr lang="en-US" dirty="0"/>
          </a:p>
          <a:p>
            <a:r>
              <a:rPr lang="en-US" dirty="0"/>
              <a:t>So what are the Static strings?</a:t>
            </a:r>
          </a:p>
          <a:p>
            <a:endParaRPr lang="en-US" dirty="0"/>
          </a:p>
          <a:p>
            <a:r>
              <a:rPr lang="en-US" dirty="0"/>
              <a:t>Well they are very similar to passwords that are set up by the API for there customers.</a:t>
            </a:r>
          </a:p>
          <a:p>
            <a:endParaRPr lang="en-US" dirty="0"/>
          </a:p>
          <a:p>
            <a:r>
              <a:rPr lang="en-US" dirty="0"/>
              <a:t>So what are the Dynamic tokens?</a:t>
            </a:r>
          </a:p>
          <a:p>
            <a:endParaRPr lang="en-US" dirty="0"/>
          </a:p>
          <a:p>
            <a:r>
              <a:rPr lang="en-US" dirty="0"/>
              <a:t>Well they are based off of time tokens that a obtained by a caller from an authentication service.</a:t>
            </a:r>
          </a:p>
          <a:p>
            <a:endParaRPr lang="en-US" dirty="0"/>
          </a:p>
          <a:p>
            <a:r>
              <a:rPr lang="en-US" dirty="0"/>
              <a:t>So what are the User-delegated tokens?</a:t>
            </a:r>
          </a:p>
          <a:p>
            <a:endParaRPr lang="en-US" dirty="0"/>
          </a:p>
          <a:p>
            <a:r>
              <a:rPr lang="en-US" dirty="0"/>
              <a:t>Well they are tokens that are like the OAuth which are given on a basses on the correct user authentication.</a:t>
            </a:r>
          </a:p>
        </p:txBody>
      </p:sp>
      <p:sp>
        <p:nvSpPr>
          <p:cNvPr id="4" name="Slide Number Placeholder 3"/>
          <p:cNvSpPr>
            <a:spLocks noGrp="1"/>
          </p:cNvSpPr>
          <p:nvPr>
            <p:ph type="sldNum" sz="quarter" idx="10"/>
          </p:nvPr>
        </p:nvSpPr>
        <p:spPr/>
        <p:txBody>
          <a:bodyPr/>
          <a:lstStyle/>
          <a:p>
            <a:fld id="{C991F090-A527-42B4-A315-8BBF2CEB01F4}" type="slidenum">
              <a:rPr lang="en-US" smtClean="0"/>
              <a:t>9</a:t>
            </a:fld>
            <a:endParaRPr lang="en-US"/>
          </a:p>
        </p:txBody>
      </p:sp>
    </p:spTree>
    <p:extLst>
      <p:ext uri="{BB962C8B-B14F-4D97-AF65-F5344CB8AC3E}">
        <p14:creationId xmlns:p14="http://schemas.microsoft.com/office/powerpoint/2010/main" val="373105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2AFB76-69F3-485F-AE8C-E1BFA9D6ADDF}"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3FC95-904B-46A2-9D36-C03F229065D1}" type="slidenum">
              <a:rPr lang="en-US" smtClean="0"/>
              <a:t>‹#›</a:t>
            </a:fld>
            <a:endParaRPr lang="en-US"/>
          </a:p>
        </p:txBody>
      </p:sp>
    </p:spTree>
    <p:extLst>
      <p:ext uri="{BB962C8B-B14F-4D97-AF65-F5344CB8AC3E}">
        <p14:creationId xmlns:p14="http://schemas.microsoft.com/office/powerpoint/2010/main" val="2261582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2AFB76-69F3-485F-AE8C-E1BFA9D6ADDF}"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3FC95-904B-46A2-9D36-C03F229065D1}" type="slidenum">
              <a:rPr lang="en-US" smtClean="0"/>
              <a:t>‹#›</a:t>
            </a:fld>
            <a:endParaRPr lang="en-US"/>
          </a:p>
        </p:txBody>
      </p:sp>
    </p:spTree>
    <p:extLst>
      <p:ext uri="{BB962C8B-B14F-4D97-AF65-F5344CB8AC3E}">
        <p14:creationId xmlns:p14="http://schemas.microsoft.com/office/powerpoint/2010/main" val="3490763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12AFB76-69F3-485F-AE8C-E1BFA9D6ADDF}"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3FC95-904B-46A2-9D36-C03F229065D1}" type="slidenum">
              <a:rPr lang="en-US" smtClean="0"/>
              <a:t>‹#›</a:t>
            </a:fld>
            <a:endParaRPr lang="en-US"/>
          </a:p>
        </p:txBody>
      </p:sp>
    </p:spTree>
    <p:extLst>
      <p:ext uri="{BB962C8B-B14F-4D97-AF65-F5344CB8AC3E}">
        <p14:creationId xmlns:p14="http://schemas.microsoft.com/office/powerpoint/2010/main" val="2173233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12AFB76-69F3-485F-AE8C-E1BFA9D6ADDF}"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3FC95-904B-46A2-9D36-C03F229065D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90384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2AFB76-69F3-485F-AE8C-E1BFA9D6ADDF}"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3FC95-904B-46A2-9D36-C03F229065D1}" type="slidenum">
              <a:rPr lang="en-US" smtClean="0"/>
              <a:t>‹#›</a:t>
            </a:fld>
            <a:endParaRPr lang="en-US"/>
          </a:p>
        </p:txBody>
      </p:sp>
    </p:spTree>
    <p:extLst>
      <p:ext uri="{BB962C8B-B14F-4D97-AF65-F5344CB8AC3E}">
        <p14:creationId xmlns:p14="http://schemas.microsoft.com/office/powerpoint/2010/main" val="1347506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2AFB76-69F3-485F-AE8C-E1BFA9D6ADDF}" type="datetimeFigureOut">
              <a:rPr lang="en-US" smtClean="0"/>
              <a:t>3/19/2018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3FC95-904B-46A2-9D36-C03F229065D1}" type="slidenum">
              <a:rPr lang="en-US" smtClean="0"/>
              <a:t>‹#›</a:t>
            </a:fld>
            <a:endParaRPr lang="en-US"/>
          </a:p>
        </p:txBody>
      </p:sp>
    </p:spTree>
    <p:extLst>
      <p:ext uri="{BB962C8B-B14F-4D97-AF65-F5344CB8AC3E}">
        <p14:creationId xmlns:p14="http://schemas.microsoft.com/office/powerpoint/2010/main" val="375039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2AFB76-69F3-485F-AE8C-E1BFA9D6ADDF}" type="datetimeFigureOut">
              <a:rPr lang="en-US" smtClean="0"/>
              <a:t>3/19/2018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3FC95-904B-46A2-9D36-C03F229065D1}" type="slidenum">
              <a:rPr lang="en-US" smtClean="0"/>
              <a:t>‹#›</a:t>
            </a:fld>
            <a:endParaRPr lang="en-US"/>
          </a:p>
        </p:txBody>
      </p:sp>
    </p:spTree>
    <p:extLst>
      <p:ext uri="{BB962C8B-B14F-4D97-AF65-F5344CB8AC3E}">
        <p14:creationId xmlns:p14="http://schemas.microsoft.com/office/powerpoint/2010/main" val="39959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2AFB76-69F3-485F-AE8C-E1BFA9D6ADDF}"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3FC95-904B-46A2-9D36-C03F229065D1}" type="slidenum">
              <a:rPr lang="en-US" smtClean="0"/>
              <a:t>‹#›</a:t>
            </a:fld>
            <a:endParaRPr lang="en-US"/>
          </a:p>
        </p:txBody>
      </p:sp>
    </p:spTree>
    <p:extLst>
      <p:ext uri="{BB962C8B-B14F-4D97-AF65-F5344CB8AC3E}">
        <p14:creationId xmlns:p14="http://schemas.microsoft.com/office/powerpoint/2010/main" val="4075484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2AFB76-69F3-485F-AE8C-E1BFA9D6ADDF}"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3FC95-904B-46A2-9D36-C03F229065D1}" type="slidenum">
              <a:rPr lang="en-US" smtClean="0"/>
              <a:t>‹#›</a:t>
            </a:fld>
            <a:endParaRPr lang="en-US"/>
          </a:p>
        </p:txBody>
      </p:sp>
    </p:spTree>
    <p:extLst>
      <p:ext uri="{BB962C8B-B14F-4D97-AF65-F5344CB8AC3E}">
        <p14:creationId xmlns:p14="http://schemas.microsoft.com/office/powerpoint/2010/main" val="1129604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12AFB76-69F3-485F-AE8C-E1BFA9D6ADDF}"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3FC95-904B-46A2-9D36-C03F229065D1}" type="slidenum">
              <a:rPr lang="en-US" smtClean="0"/>
              <a:t>‹#›</a:t>
            </a:fld>
            <a:endParaRPr lang="en-US"/>
          </a:p>
        </p:txBody>
      </p:sp>
    </p:spTree>
    <p:extLst>
      <p:ext uri="{BB962C8B-B14F-4D97-AF65-F5344CB8AC3E}">
        <p14:creationId xmlns:p14="http://schemas.microsoft.com/office/powerpoint/2010/main" val="1946801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2AFB76-69F3-485F-AE8C-E1BFA9D6ADDF}"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3FC95-904B-46A2-9D36-C03F229065D1}" type="slidenum">
              <a:rPr lang="en-US" smtClean="0"/>
              <a:t>‹#›</a:t>
            </a:fld>
            <a:endParaRPr lang="en-US"/>
          </a:p>
        </p:txBody>
      </p:sp>
    </p:spTree>
    <p:extLst>
      <p:ext uri="{BB962C8B-B14F-4D97-AF65-F5344CB8AC3E}">
        <p14:creationId xmlns:p14="http://schemas.microsoft.com/office/powerpoint/2010/main" val="2305204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2AFB76-69F3-485F-AE8C-E1BFA9D6ADDF}"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3FC95-904B-46A2-9D36-C03F229065D1}" type="slidenum">
              <a:rPr lang="en-US" smtClean="0"/>
              <a:t>‹#›</a:t>
            </a:fld>
            <a:endParaRPr lang="en-US"/>
          </a:p>
        </p:txBody>
      </p:sp>
    </p:spTree>
    <p:extLst>
      <p:ext uri="{BB962C8B-B14F-4D97-AF65-F5344CB8AC3E}">
        <p14:creationId xmlns:p14="http://schemas.microsoft.com/office/powerpoint/2010/main" val="404749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2AFB76-69F3-485F-AE8C-E1BFA9D6ADDF}" type="datetimeFigureOut">
              <a:rPr lang="en-US" smtClean="0"/>
              <a:t>3/19/2018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63FC95-904B-46A2-9D36-C03F229065D1}" type="slidenum">
              <a:rPr lang="en-US" smtClean="0"/>
              <a:t>‹#›</a:t>
            </a:fld>
            <a:endParaRPr lang="en-US"/>
          </a:p>
        </p:txBody>
      </p:sp>
    </p:spTree>
    <p:extLst>
      <p:ext uri="{BB962C8B-B14F-4D97-AF65-F5344CB8AC3E}">
        <p14:creationId xmlns:p14="http://schemas.microsoft.com/office/powerpoint/2010/main" val="203058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12AFB76-69F3-485F-AE8C-E1BFA9D6ADDF}" type="datetimeFigureOut">
              <a:rPr lang="en-US" smtClean="0"/>
              <a:t>3/19/2018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63FC95-904B-46A2-9D36-C03F229065D1}" type="slidenum">
              <a:rPr lang="en-US" smtClean="0"/>
              <a:t>‹#›</a:t>
            </a:fld>
            <a:endParaRPr lang="en-US"/>
          </a:p>
        </p:txBody>
      </p:sp>
    </p:spTree>
    <p:extLst>
      <p:ext uri="{BB962C8B-B14F-4D97-AF65-F5344CB8AC3E}">
        <p14:creationId xmlns:p14="http://schemas.microsoft.com/office/powerpoint/2010/main" val="168997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12AFB76-69F3-485F-AE8C-E1BFA9D6ADDF}" type="datetimeFigureOut">
              <a:rPr lang="en-US" smtClean="0"/>
              <a:t>3/19/2018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63FC95-904B-46A2-9D36-C03F229065D1}" type="slidenum">
              <a:rPr lang="en-US" smtClean="0"/>
              <a:t>‹#›</a:t>
            </a:fld>
            <a:endParaRPr lang="en-US"/>
          </a:p>
        </p:txBody>
      </p:sp>
    </p:spTree>
    <p:extLst>
      <p:ext uri="{BB962C8B-B14F-4D97-AF65-F5344CB8AC3E}">
        <p14:creationId xmlns:p14="http://schemas.microsoft.com/office/powerpoint/2010/main" val="202808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12AFB76-69F3-485F-AE8C-E1BFA9D6ADDF}" type="datetimeFigureOut">
              <a:rPr lang="en-US" smtClean="0"/>
              <a:t>3/19/2018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63FC95-904B-46A2-9D36-C03F229065D1}" type="slidenum">
              <a:rPr lang="en-US" smtClean="0"/>
              <a:t>‹#›</a:t>
            </a:fld>
            <a:endParaRPr lang="en-US"/>
          </a:p>
        </p:txBody>
      </p:sp>
    </p:spTree>
    <p:extLst>
      <p:ext uri="{BB962C8B-B14F-4D97-AF65-F5344CB8AC3E}">
        <p14:creationId xmlns:p14="http://schemas.microsoft.com/office/powerpoint/2010/main" val="3346556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2AFB76-69F3-485F-AE8C-E1BFA9D6ADDF}"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3FC95-904B-46A2-9D36-C03F229065D1}" type="slidenum">
              <a:rPr lang="en-US" smtClean="0"/>
              <a:t>‹#›</a:t>
            </a:fld>
            <a:endParaRPr lang="en-US"/>
          </a:p>
        </p:txBody>
      </p:sp>
    </p:spTree>
    <p:extLst>
      <p:ext uri="{BB962C8B-B14F-4D97-AF65-F5344CB8AC3E}">
        <p14:creationId xmlns:p14="http://schemas.microsoft.com/office/powerpoint/2010/main" val="1272884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12AFB76-69F3-485F-AE8C-E1BFA9D6ADDF}" type="datetimeFigureOut">
              <a:rPr lang="en-US" smtClean="0"/>
              <a:t>3/19/2018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63FC95-904B-46A2-9D36-C03F229065D1}" type="slidenum">
              <a:rPr lang="en-US" smtClean="0"/>
              <a:t>‹#›</a:t>
            </a:fld>
            <a:endParaRPr lang="en-US"/>
          </a:p>
        </p:txBody>
      </p:sp>
    </p:spTree>
    <p:extLst>
      <p:ext uri="{BB962C8B-B14F-4D97-AF65-F5344CB8AC3E}">
        <p14:creationId xmlns:p14="http://schemas.microsoft.com/office/powerpoint/2010/main" val="333676405"/>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hyperlink" Target="https://www.google.com/search?q=any+questions&amp;source=lnms&amp;tbm=isch&amp;sa=X&amp;ved=0ahUKEwjI0bDtmODZAhUCy1kKHTE4AcAQ_AUICigB#imgrc=NL0mrNGriodIPM" TargetMode="External"/><Relationship Id="rId3" Type="http://schemas.openxmlformats.org/officeDocument/2006/relationships/hyperlink" Target="https://en.wikipedia.org/wiki/Web_API" TargetMode="External"/><Relationship Id="rId7" Type="http://schemas.openxmlformats.org/officeDocument/2006/relationships/hyperlink" Target="https://docs.microsoft.com/en-us/aspnet/web-api/overview/security/external-authentication-service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en.wikipedia.org/wiki/Web_API_security" TargetMode="External"/><Relationship Id="rId5" Type="http://schemas.openxmlformats.org/officeDocument/2006/relationships/hyperlink" Target="https://en.wikipedia.org/wiki/Application_programming_interface" TargetMode="External"/><Relationship Id="rId10" Type="http://schemas.openxmlformats.org/officeDocument/2006/relationships/hyperlink" Target="https://www.google.com/search?q=thank+you&amp;source=lnms&amp;tbm=isch&amp;sa=X&amp;ved=0ahUKEwjHs7jMmuDZAhVhplkKHWY-A64Q_AUICigB&amp;biw=1777&amp;bih=854#imgrc=glUnsPafJS93VM" TargetMode="External"/><Relationship Id="rId4" Type="http://schemas.openxmlformats.org/officeDocument/2006/relationships/hyperlink" Target="https://en.wikipedia.org/wiki/Web_API_security#/media/File:Wiki_basicAuth.jpg" TargetMode="External"/><Relationship Id="rId9" Type="http://schemas.openxmlformats.org/officeDocument/2006/relationships/hyperlink" Target="https://www.google.com/search?q=any+questions&amp;source=lnms&amp;tbm=isch&amp;sa=X&amp;ved=0ahUKEwjI0bDtmODZAhUCy1kKHTE4AcAQ_AUICigB#imgrc=u-k8-bch5DTVBM"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en.wikipedia.org/wiki/Web_API" TargetMode="External"/><Relationship Id="rId13" Type="http://schemas.openxmlformats.org/officeDocument/2006/relationships/hyperlink" Target="https://en.wikipedia.org/wiki/Server_Application_Programming_Interface" TargetMode="External"/><Relationship Id="rId18" Type="http://schemas.openxmlformats.org/officeDocument/2006/relationships/hyperlink" Target="https://docs.microsoft.com/en-us/aspnet/web-api/overview/security/individual-accounts-in-web-api" TargetMode="External"/><Relationship Id="rId3" Type="http://schemas.openxmlformats.org/officeDocument/2006/relationships/hyperlink" Target="https://www.cl.cam.ac.uk/~rja14/Papers/SEv2-c18.pdf" TargetMode="External"/><Relationship Id="rId7" Type="http://schemas.openxmlformats.org/officeDocument/2006/relationships/hyperlink" Target="https://tools.ietf.org/html/rfc6749" TargetMode="External"/><Relationship Id="rId12" Type="http://schemas.openxmlformats.org/officeDocument/2006/relationships/hyperlink" Target="https://en.wikipedia.org/wiki/JSON_Web_Token" TargetMode="External"/><Relationship Id="rId17" Type="http://schemas.openxmlformats.org/officeDocument/2006/relationships/hyperlink" Target="https://msdn.microsoft.com/en-us/library/hh833994(v=vs.108).aspx" TargetMode="External"/><Relationship Id="rId2" Type="http://schemas.openxmlformats.org/officeDocument/2006/relationships/hyperlink" Target="https://en.wikipedia.org/wiki/Web_API_security" TargetMode="External"/><Relationship Id="rId16" Type="http://schemas.openxmlformats.org/officeDocument/2006/relationships/hyperlink" Target="http://www.dotnettricks.com/learn/webapi/what-is-web-api-and-why-to-use-it-" TargetMode="External"/><Relationship Id="rId20" Type="http://schemas.openxmlformats.org/officeDocument/2006/relationships/hyperlink" Target="http://www.dotnetcurry.com/aspnet/1223/secure-aspnet-web-api-using-tokens-owin-angularjs" TargetMode="External"/><Relationship Id="rId1" Type="http://schemas.openxmlformats.org/officeDocument/2006/relationships/slideLayout" Target="../slideLayouts/slideLayout2.xml"/><Relationship Id="rId6" Type="http://schemas.openxmlformats.org/officeDocument/2006/relationships/hyperlink" Target="https://tools.ietf.org/html/rfc7519" TargetMode="External"/><Relationship Id="rId11" Type="http://schemas.openxmlformats.org/officeDocument/2006/relationships/hyperlink" Target="https://en.wikipedia.org/wiki/Application_programming_interface" TargetMode="External"/><Relationship Id="rId5" Type="http://schemas.openxmlformats.org/officeDocument/2006/relationships/hyperlink" Target="http://unixpapa.com/auth/basic.html" TargetMode="External"/><Relationship Id="rId15" Type="http://schemas.openxmlformats.org/officeDocument/2006/relationships/hyperlink" Target="https://www.youtube.com/watch?v=s7wmiS2mSXY" TargetMode="External"/><Relationship Id="rId10" Type="http://schemas.openxmlformats.org/officeDocument/2006/relationships/hyperlink" Target="https://en.wikipedia.org/wiki/Authentication" TargetMode="External"/><Relationship Id="rId19" Type="http://schemas.openxmlformats.org/officeDocument/2006/relationships/hyperlink" Target="https://www.asp.net/web-api/overview/security" TargetMode="External"/><Relationship Id="rId4" Type="http://schemas.openxmlformats.org/officeDocument/2006/relationships/hyperlink" Target="https://oauth.net/2/" TargetMode="External"/><Relationship Id="rId9" Type="http://schemas.openxmlformats.org/officeDocument/2006/relationships/hyperlink" Target="https://en.wikipedia.org/wiki/OAuth" TargetMode="External"/><Relationship Id="rId14" Type="http://schemas.openxmlformats.org/officeDocument/2006/relationships/hyperlink" Target="https://www.asp.net/web-ap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AD4F-63E9-47CD-84E3-0F165CF7E637}"/>
              </a:ext>
            </a:extLst>
          </p:cNvPr>
          <p:cNvSpPr>
            <a:spLocks noGrp="1"/>
          </p:cNvSpPr>
          <p:nvPr>
            <p:ph type="ctrTitle"/>
          </p:nvPr>
        </p:nvSpPr>
        <p:spPr/>
        <p:txBody>
          <a:bodyPr/>
          <a:lstStyle/>
          <a:p>
            <a:r>
              <a:rPr lang="en-US" dirty="0"/>
              <a:t>Web API Authentication</a:t>
            </a:r>
          </a:p>
        </p:txBody>
      </p:sp>
      <p:sp>
        <p:nvSpPr>
          <p:cNvPr id="3" name="Subtitle 2">
            <a:extLst>
              <a:ext uri="{FF2B5EF4-FFF2-40B4-BE49-F238E27FC236}">
                <a16:creationId xmlns:a16="http://schemas.microsoft.com/office/drawing/2014/main" id="{BDBB2E4E-4BC4-4877-97A8-6DB0A3CDAC3F}"/>
              </a:ext>
            </a:extLst>
          </p:cNvPr>
          <p:cNvSpPr>
            <a:spLocks noGrp="1"/>
          </p:cNvSpPr>
          <p:nvPr>
            <p:ph type="subTitle" idx="1"/>
          </p:nvPr>
        </p:nvSpPr>
        <p:spPr/>
        <p:txBody>
          <a:bodyPr/>
          <a:lstStyle/>
          <a:p>
            <a:r>
              <a:rPr lang="en-US" dirty="0"/>
              <a:t>A Presentation by: Jacob Edward Russell Lipps</a:t>
            </a:r>
          </a:p>
        </p:txBody>
      </p:sp>
    </p:spTree>
    <p:extLst>
      <p:ext uri="{BB962C8B-B14F-4D97-AF65-F5344CB8AC3E}">
        <p14:creationId xmlns:p14="http://schemas.microsoft.com/office/powerpoint/2010/main" val="3355295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B920-BB05-44BE-9CB1-61D4BBCD278B}"/>
              </a:ext>
            </a:extLst>
          </p:cNvPr>
          <p:cNvSpPr>
            <a:spLocks noGrp="1"/>
          </p:cNvSpPr>
          <p:nvPr>
            <p:ph type="title"/>
          </p:nvPr>
        </p:nvSpPr>
        <p:spPr/>
        <p:txBody>
          <a:bodyPr/>
          <a:lstStyle/>
          <a:p>
            <a:r>
              <a:rPr lang="en-US" dirty="0"/>
              <a:t>Static Strings</a:t>
            </a:r>
          </a:p>
        </p:txBody>
      </p:sp>
      <p:sp>
        <p:nvSpPr>
          <p:cNvPr id="3" name="Content Placeholder 2">
            <a:extLst>
              <a:ext uri="{FF2B5EF4-FFF2-40B4-BE49-F238E27FC236}">
                <a16:creationId xmlns:a16="http://schemas.microsoft.com/office/drawing/2014/main" id="{1C99191E-E648-440A-8794-3A682CB1EFC4}"/>
              </a:ext>
            </a:extLst>
          </p:cNvPr>
          <p:cNvSpPr>
            <a:spLocks noGrp="1"/>
          </p:cNvSpPr>
          <p:nvPr>
            <p:ph idx="1"/>
          </p:nvPr>
        </p:nvSpPr>
        <p:spPr/>
        <p:txBody>
          <a:bodyPr/>
          <a:lstStyle/>
          <a:p>
            <a:r>
              <a:rPr lang="en-US" dirty="0"/>
              <a:t>Regarding the API caller or the user where there is a string for the token as the request.</a:t>
            </a:r>
          </a:p>
          <a:p>
            <a:r>
              <a:rPr lang="en-US" dirty="0"/>
              <a:t>The Static string is the most basic authentication.</a:t>
            </a:r>
          </a:p>
          <a:p>
            <a:r>
              <a:rPr lang="en-US" dirty="0"/>
              <a:t>Being the basic authentication is not very secure. The person’s password is sent via clear text and every package that is sent across is clear text.</a:t>
            </a:r>
          </a:p>
          <a:p>
            <a:r>
              <a:rPr lang="en-US" dirty="0"/>
              <a:t>This can be avoided if there is a secure lower-level protocol that is used such as SSL (Secure Socket Layer).</a:t>
            </a:r>
          </a:p>
          <a:p>
            <a:r>
              <a:rPr lang="en-US" dirty="0"/>
              <a:t>The SSL is used to encrypt the packets, so the packets are no longer vulnerable, such as when someone with a packet sniffer could just see the plain text.</a:t>
            </a:r>
          </a:p>
        </p:txBody>
      </p:sp>
    </p:spTree>
    <p:extLst>
      <p:ext uri="{BB962C8B-B14F-4D97-AF65-F5344CB8AC3E}">
        <p14:creationId xmlns:p14="http://schemas.microsoft.com/office/powerpoint/2010/main" val="2916317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4" name="Picture 73">
            <a:extLst>
              <a:ext uri="{FF2B5EF4-FFF2-40B4-BE49-F238E27FC236}">
                <a16:creationId xmlns:a16="http://schemas.microsoft.com/office/drawing/2014/main"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6" name="Oval 75">
            <a:extLst>
              <a:ext uri="{FF2B5EF4-FFF2-40B4-BE49-F238E27FC236}">
                <a16:creationId xmlns:a16="http://schemas.microsoft.com/office/drawing/2014/main"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8" name="Picture 77">
            <a:extLst>
              <a:ext uri="{FF2B5EF4-FFF2-40B4-BE49-F238E27FC236}">
                <a16:creationId xmlns:a16="http://schemas.microsoft.com/office/drawing/2014/main"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0" name="Picture 79">
            <a:extLst>
              <a:ext uri="{FF2B5EF4-FFF2-40B4-BE49-F238E27FC236}">
                <a16:creationId xmlns:a16="http://schemas.microsoft.com/office/drawing/2014/main"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2" name="Rectangle 81">
            <a:extLst>
              <a:ext uri="{FF2B5EF4-FFF2-40B4-BE49-F238E27FC236}">
                <a16:creationId xmlns:a16="http://schemas.microsoft.com/office/drawing/2014/main"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9" name="Picture 2" descr="https://upload.wikimedia.org/wikipedia/commons/e/e7/Wiki_basicAuth.jpg">
            <a:extLst>
              <a:ext uri="{FF2B5EF4-FFF2-40B4-BE49-F238E27FC236}">
                <a16:creationId xmlns:a16="http://schemas.microsoft.com/office/drawing/2014/main" id="{3322B63A-0C16-476E-8EAE-99A90B5FA80D}"/>
              </a:ext>
            </a:extLst>
          </p:cNvPr>
          <p:cNvPicPr>
            <a:picLocks noGrp="1" noChangeAspect="1" noChangeArrowheads="1"/>
          </p:cNvPicPr>
          <p:nvPr>
            <p:ph idx="1"/>
          </p:nvPr>
        </p:nvPicPr>
        <p:blipFill>
          <a:blip r:embed="rId8">
            <a:extLst>
              <a:ext uri="{28A0092B-C50C-407E-A947-70E740481C1C}">
                <a14:useLocalDpi xmlns:a14="http://schemas.microsoft.com/office/drawing/2010/main" val="0"/>
              </a:ext>
            </a:extLst>
          </a:blip>
          <a:srcRect/>
          <a:stretch>
            <a:fillRect/>
          </a:stretch>
        </p:blipFill>
        <p:spPr bwMode="auto">
          <a:xfrm>
            <a:off x="643467" y="1166199"/>
            <a:ext cx="10905066" cy="4525602"/>
          </a:xfrm>
          <a:prstGeom prst="rect">
            <a:avLst/>
          </a:prstGeom>
          <a:noFill/>
          <a:extLst>
            <a:ext uri="{909E8E84-426E-40DD-AFC4-6F175D3DCCD1}">
              <a14:hiddenFill xmlns:a14="http://schemas.microsoft.com/office/drawing/2010/main">
                <a:solidFill>
                  <a:srgbClr val="FFFFFF"/>
                </a:solidFill>
              </a14:hiddenFill>
            </a:ext>
          </a:extLst>
        </p:spPr>
      </p:pic>
      <p:sp>
        <p:nvSpPr>
          <p:cNvPr id="86" name="Rectangle 85">
            <a:extLst>
              <a:ext uri="{FF2B5EF4-FFF2-40B4-BE49-F238E27FC236}">
                <a16:creationId xmlns:a16="http://schemas.microsoft.com/office/drawing/2014/main"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0819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4" name="Picture 73">
            <a:extLst>
              <a:ext uri="{FF2B5EF4-FFF2-40B4-BE49-F238E27FC236}">
                <a16:creationId xmlns:a16="http://schemas.microsoft.com/office/drawing/2014/main"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6" name="Oval 75">
            <a:extLst>
              <a:ext uri="{FF2B5EF4-FFF2-40B4-BE49-F238E27FC236}">
                <a16:creationId xmlns:a16="http://schemas.microsoft.com/office/drawing/2014/main"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8" name="Picture 77">
            <a:extLst>
              <a:ext uri="{FF2B5EF4-FFF2-40B4-BE49-F238E27FC236}">
                <a16:creationId xmlns:a16="http://schemas.microsoft.com/office/drawing/2014/main"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0" name="Picture 79">
            <a:extLst>
              <a:ext uri="{FF2B5EF4-FFF2-40B4-BE49-F238E27FC236}">
                <a16:creationId xmlns:a16="http://schemas.microsoft.com/office/drawing/2014/main"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2" name="Rectangle 81">
            <a:extLst>
              <a:ext uri="{FF2B5EF4-FFF2-40B4-BE49-F238E27FC236}">
                <a16:creationId xmlns:a16="http://schemas.microsoft.com/office/drawing/2014/main"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9" name="Picture 2" descr="Image result for ssl diagram">
            <a:extLst>
              <a:ext uri="{FF2B5EF4-FFF2-40B4-BE49-F238E27FC236}">
                <a16:creationId xmlns:a16="http://schemas.microsoft.com/office/drawing/2014/main" id="{525610FF-3726-4E98-8356-D5680D2BF4E8}"/>
              </a:ext>
            </a:extLst>
          </p:cNvPr>
          <p:cNvPicPr>
            <a:picLocks noGrp="1" noChangeAspect="1" noChangeArrowheads="1"/>
          </p:cNvPicPr>
          <p:nvPr>
            <p:ph idx="1"/>
          </p:nvPr>
        </p:nvPicPr>
        <p:blipFill>
          <a:blip r:embed="rId8">
            <a:extLst>
              <a:ext uri="{28A0092B-C50C-407E-A947-70E740481C1C}">
                <a14:useLocalDpi xmlns:a14="http://schemas.microsoft.com/office/drawing/2010/main" val="0"/>
              </a:ext>
            </a:extLst>
          </a:blip>
          <a:srcRect/>
          <a:stretch>
            <a:fillRect/>
          </a:stretch>
        </p:blipFill>
        <p:spPr bwMode="auto">
          <a:xfrm>
            <a:off x="643467" y="770890"/>
            <a:ext cx="10905066" cy="5316219"/>
          </a:xfrm>
          <a:prstGeom prst="rect">
            <a:avLst/>
          </a:prstGeom>
          <a:noFill/>
          <a:extLst>
            <a:ext uri="{909E8E84-426E-40DD-AFC4-6F175D3DCCD1}">
              <a14:hiddenFill xmlns:a14="http://schemas.microsoft.com/office/drawing/2010/main">
                <a:solidFill>
                  <a:srgbClr val="FFFFFF"/>
                </a:solidFill>
              </a14:hiddenFill>
            </a:ext>
          </a:extLst>
        </p:spPr>
      </p:pic>
      <p:sp>
        <p:nvSpPr>
          <p:cNvPr id="86" name="Rectangle 85">
            <a:extLst>
              <a:ext uri="{FF2B5EF4-FFF2-40B4-BE49-F238E27FC236}">
                <a16:creationId xmlns:a16="http://schemas.microsoft.com/office/drawing/2014/main"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9337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314B-EC48-4276-AF6E-D130AE82FEB8}"/>
              </a:ext>
            </a:extLst>
          </p:cNvPr>
          <p:cNvSpPr>
            <a:spLocks noGrp="1"/>
          </p:cNvSpPr>
          <p:nvPr>
            <p:ph type="title"/>
          </p:nvPr>
        </p:nvSpPr>
        <p:spPr/>
        <p:txBody>
          <a:bodyPr/>
          <a:lstStyle/>
          <a:p>
            <a:r>
              <a:rPr lang="en-US" dirty="0"/>
              <a:t>Dynamic Tokens</a:t>
            </a:r>
          </a:p>
        </p:txBody>
      </p:sp>
      <p:sp>
        <p:nvSpPr>
          <p:cNvPr id="3" name="Content Placeholder 2">
            <a:extLst>
              <a:ext uri="{FF2B5EF4-FFF2-40B4-BE49-F238E27FC236}">
                <a16:creationId xmlns:a16="http://schemas.microsoft.com/office/drawing/2014/main" id="{5A037A11-A283-4893-B02A-23425CF11834}"/>
              </a:ext>
            </a:extLst>
          </p:cNvPr>
          <p:cNvSpPr>
            <a:spLocks noGrp="1"/>
          </p:cNvSpPr>
          <p:nvPr>
            <p:ph idx="1"/>
          </p:nvPr>
        </p:nvSpPr>
        <p:spPr/>
        <p:txBody>
          <a:bodyPr/>
          <a:lstStyle/>
          <a:p>
            <a:r>
              <a:rPr lang="en-US" dirty="0"/>
              <a:t>An API being secured by this type of method is based off of the time-based, which is put into the token.</a:t>
            </a:r>
          </a:p>
          <a:p>
            <a:r>
              <a:rPr lang="en-US" dirty="0"/>
              <a:t>There is a TTL, otherwise known as “time to live,” which means that the token must get a new token.</a:t>
            </a:r>
          </a:p>
          <a:p>
            <a:r>
              <a:rPr lang="en-US" dirty="0"/>
              <a:t>This type of method uses an algorithm so when the token expires you are no longer able to access.</a:t>
            </a:r>
          </a:p>
          <a:p>
            <a:r>
              <a:rPr lang="en-US" dirty="0"/>
              <a:t>An example of a Dynamic token is JSON Web Token or JWT.</a:t>
            </a:r>
          </a:p>
          <a:p>
            <a:pPr lvl="1"/>
            <a:r>
              <a:rPr lang="en-US" dirty="0"/>
              <a:t>The </a:t>
            </a:r>
            <a:r>
              <a:rPr lang="en-US" dirty="0" err="1"/>
              <a:t>exp</a:t>
            </a:r>
            <a:r>
              <a:rPr lang="en-US" dirty="0"/>
              <a:t> part means expiration time which shows the expiration time at the point of expiration time or after the expiration time. At that point, the JWT cannot be accepted to do anything.</a:t>
            </a:r>
          </a:p>
          <a:p>
            <a:endParaRPr lang="en-US" dirty="0"/>
          </a:p>
        </p:txBody>
      </p:sp>
    </p:spTree>
    <p:extLst>
      <p:ext uri="{BB962C8B-B14F-4D97-AF65-F5344CB8AC3E}">
        <p14:creationId xmlns:p14="http://schemas.microsoft.com/office/powerpoint/2010/main" val="2300937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C0181-7DCA-4A6D-B8D5-50143C0B5B77}"/>
              </a:ext>
            </a:extLst>
          </p:cNvPr>
          <p:cNvSpPr>
            <a:spLocks noGrp="1"/>
          </p:cNvSpPr>
          <p:nvPr>
            <p:ph type="title"/>
          </p:nvPr>
        </p:nvSpPr>
        <p:spPr/>
        <p:txBody>
          <a:bodyPr/>
          <a:lstStyle/>
          <a:p>
            <a:r>
              <a:rPr lang="en-US" dirty="0"/>
              <a:t>JSON Web Token</a:t>
            </a:r>
          </a:p>
        </p:txBody>
      </p:sp>
      <p:sp>
        <p:nvSpPr>
          <p:cNvPr id="3" name="Content Placeholder 2">
            <a:extLst>
              <a:ext uri="{FF2B5EF4-FFF2-40B4-BE49-F238E27FC236}">
                <a16:creationId xmlns:a16="http://schemas.microsoft.com/office/drawing/2014/main" id="{3BE556D1-F981-4B61-BE61-5E9607AF09C5}"/>
              </a:ext>
            </a:extLst>
          </p:cNvPr>
          <p:cNvSpPr>
            <a:spLocks noGrp="1"/>
          </p:cNvSpPr>
          <p:nvPr>
            <p:ph idx="1"/>
          </p:nvPr>
        </p:nvSpPr>
        <p:spPr/>
        <p:txBody>
          <a:bodyPr>
            <a:normAutofit/>
          </a:bodyPr>
          <a:lstStyle/>
          <a:p>
            <a:r>
              <a:rPr lang="en-US" dirty="0"/>
              <a:t>Definition: a JSON-based open standard for making the access tokens that help with a lot of claims.</a:t>
            </a:r>
          </a:p>
          <a:p>
            <a:r>
              <a:rPr lang="en-US" dirty="0"/>
              <a:t>Example: So a server can make a token that says it “logged in as admin,” which would then be provided to the client.</a:t>
            </a:r>
          </a:p>
          <a:p>
            <a:pPr lvl="1"/>
            <a:r>
              <a:rPr lang="en-US" dirty="0"/>
              <a:t>This can be used as proof that the client logged in as administrator.</a:t>
            </a:r>
          </a:p>
          <a:p>
            <a:pPr lvl="2"/>
            <a:r>
              <a:rPr lang="en-US" dirty="0"/>
              <a:t>The tokens are signed into the server key so that the client and server can say that the token is authentic.</a:t>
            </a:r>
          </a:p>
          <a:p>
            <a:r>
              <a:rPr lang="en-US" dirty="0"/>
              <a:t>These types of tokens are made to be small, are URL-safe and cannot be used in a web browser single sign-on or SSO.</a:t>
            </a:r>
          </a:p>
        </p:txBody>
      </p:sp>
    </p:spTree>
    <p:extLst>
      <p:ext uri="{BB962C8B-B14F-4D97-AF65-F5344CB8AC3E}">
        <p14:creationId xmlns:p14="http://schemas.microsoft.com/office/powerpoint/2010/main" val="1617069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A3BB-43D0-4AA5-99BC-2AE1C43AD8D5}"/>
              </a:ext>
            </a:extLst>
          </p:cNvPr>
          <p:cNvSpPr>
            <a:spLocks noGrp="1"/>
          </p:cNvSpPr>
          <p:nvPr>
            <p:ph type="title"/>
          </p:nvPr>
        </p:nvSpPr>
        <p:spPr/>
        <p:txBody>
          <a:bodyPr/>
          <a:lstStyle/>
          <a:p>
            <a:r>
              <a:rPr lang="en-US" dirty="0"/>
              <a:t>JSON Web Token</a:t>
            </a:r>
            <a:br>
              <a:rPr lang="en-US" dirty="0"/>
            </a:br>
            <a:r>
              <a:rPr lang="en-US" dirty="0"/>
              <a:t>(Continued)</a:t>
            </a:r>
          </a:p>
        </p:txBody>
      </p:sp>
      <p:sp>
        <p:nvSpPr>
          <p:cNvPr id="3" name="Content Placeholder 2">
            <a:extLst>
              <a:ext uri="{FF2B5EF4-FFF2-40B4-BE49-F238E27FC236}">
                <a16:creationId xmlns:a16="http://schemas.microsoft.com/office/drawing/2014/main" id="{953C8CFA-FD5F-49FA-8679-BD312D539B24}"/>
              </a:ext>
            </a:extLst>
          </p:cNvPr>
          <p:cNvSpPr>
            <a:spLocks noGrp="1"/>
          </p:cNvSpPr>
          <p:nvPr>
            <p:ph idx="1"/>
          </p:nvPr>
        </p:nvSpPr>
        <p:spPr/>
        <p:txBody>
          <a:bodyPr/>
          <a:lstStyle/>
          <a:p>
            <a:r>
              <a:rPr lang="en-US" dirty="0"/>
              <a:t>The JSON Web Token or JWT is used most of the time to pass identity of authenticated users between the identity provider and a service provider.</a:t>
            </a:r>
          </a:p>
          <a:p>
            <a:r>
              <a:rPr lang="en-US" dirty="0"/>
              <a:t>These type of tokens can also be authenticated and encrypted.</a:t>
            </a:r>
          </a:p>
          <a:p>
            <a:r>
              <a:rPr lang="en-US" dirty="0"/>
              <a:t>JWT also works with other JSON-based standards:</a:t>
            </a:r>
          </a:p>
          <a:p>
            <a:pPr lvl="1"/>
            <a:r>
              <a:rPr lang="en-US" dirty="0"/>
              <a:t>JSON Web Signature</a:t>
            </a:r>
          </a:p>
          <a:p>
            <a:pPr lvl="1"/>
            <a:r>
              <a:rPr lang="en-US" dirty="0"/>
              <a:t>JSON Web Encryption</a:t>
            </a:r>
          </a:p>
          <a:p>
            <a:endParaRPr lang="en-US" dirty="0"/>
          </a:p>
        </p:txBody>
      </p:sp>
    </p:spTree>
    <p:extLst>
      <p:ext uri="{BB962C8B-B14F-4D97-AF65-F5344CB8AC3E}">
        <p14:creationId xmlns:p14="http://schemas.microsoft.com/office/powerpoint/2010/main" val="315792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82A8F-6EC1-4257-B881-3188AB8FBB47}"/>
              </a:ext>
            </a:extLst>
          </p:cNvPr>
          <p:cNvSpPr>
            <a:spLocks noGrp="1"/>
          </p:cNvSpPr>
          <p:nvPr>
            <p:ph type="title"/>
          </p:nvPr>
        </p:nvSpPr>
        <p:spPr/>
        <p:txBody>
          <a:bodyPr/>
          <a:lstStyle/>
          <a:p>
            <a:r>
              <a:rPr lang="en-US" dirty="0"/>
              <a:t>JSON Web Token (Structure)</a:t>
            </a:r>
          </a:p>
        </p:txBody>
      </p:sp>
      <p:sp>
        <p:nvSpPr>
          <p:cNvPr id="3" name="Content Placeholder 2">
            <a:extLst>
              <a:ext uri="{FF2B5EF4-FFF2-40B4-BE49-F238E27FC236}">
                <a16:creationId xmlns:a16="http://schemas.microsoft.com/office/drawing/2014/main" id="{C6670CAD-5EA1-449A-B485-A26E7964D56A}"/>
              </a:ext>
            </a:extLst>
          </p:cNvPr>
          <p:cNvSpPr>
            <a:spLocks noGrp="1"/>
          </p:cNvSpPr>
          <p:nvPr>
            <p:ph idx="1"/>
          </p:nvPr>
        </p:nvSpPr>
        <p:spPr/>
        <p:txBody>
          <a:bodyPr/>
          <a:lstStyle/>
          <a:p>
            <a:r>
              <a:rPr lang="en-US" dirty="0"/>
              <a:t>There are three parts to a JWT:</a:t>
            </a:r>
          </a:p>
          <a:p>
            <a:pPr lvl="1"/>
            <a:r>
              <a:rPr lang="en-US" dirty="0"/>
              <a:t>A header</a:t>
            </a:r>
          </a:p>
          <a:p>
            <a:pPr lvl="1"/>
            <a:r>
              <a:rPr lang="en-US" dirty="0"/>
              <a:t>A payload</a:t>
            </a:r>
          </a:p>
          <a:p>
            <a:pPr lvl="1"/>
            <a:r>
              <a:rPr lang="en-US" dirty="0"/>
              <a:t>And a signature</a:t>
            </a:r>
          </a:p>
          <a:p>
            <a:pPr marL="457200" lvl="1" indent="0">
              <a:buNone/>
            </a:pPr>
            <a:endParaRPr lang="en-US" dirty="0"/>
          </a:p>
          <a:p>
            <a:r>
              <a:rPr lang="en-US" dirty="0"/>
              <a:t>The header – shows which algorithm is made to make the signature.</a:t>
            </a:r>
          </a:p>
          <a:p>
            <a:pPr lvl="1"/>
            <a:r>
              <a:rPr lang="en-US" dirty="0"/>
              <a:t>Example: header = '{"alg":"HS256","typ":"JWT"}’</a:t>
            </a:r>
          </a:p>
          <a:p>
            <a:r>
              <a:rPr lang="en-US" dirty="0"/>
              <a:t>The HS256 represents that the token is using the hash type SHA256.</a:t>
            </a:r>
          </a:p>
        </p:txBody>
      </p:sp>
    </p:spTree>
    <p:extLst>
      <p:ext uri="{BB962C8B-B14F-4D97-AF65-F5344CB8AC3E}">
        <p14:creationId xmlns:p14="http://schemas.microsoft.com/office/powerpoint/2010/main" val="3246771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365F-F639-402E-B80F-DD6866A0922B}"/>
              </a:ext>
            </a:extLst>
          </p:cNvPr>
          <p:cNvSpPr>
            <a:spLocks noGrp="1"/>
          </p:cNvSpPr>
          <p:nvPr>
            <p:ph type="title"/>
          </p:nvPr>
        </p:nvSpPr>
        <p:spPr/>
        <p:txBody>
          <a:bodyPr/>
          <a:lstStyle/>
          <a:p>
            <a:r>
              <a:rPr lang="en-US" dirty="0"/>
              <a:t>JSON Web Token (Structure)</a:t>
            </a:r>
            <a:br>
              <a:rPr lang="en-US" dirty="0"/>
            </a:br>
            <a:r>
              <a:rPr lang="en-US" dirty="0"/>
              <a:t>(Continued)</a:t>
            </a:r>
          </a:p>
        </p:txBody>
      </p:sp>
      <p:sp>
        <p:nvSpPr>
          <p:cNvPr id="3" name="Content Placeholder 2">
            <a:extLst>
              <a:ext uri="{FF2B5EF4-FFF2-40B4-BE49-F238E27FC236}">
                <a16:creationId xmlns:a16="http://schemas.microsoft.com/office/drawing/2014/main" id="{DE184DA3-601B-4D63-B132-5FB778CF59FC}"/>
              </a:ext>
            </a:extLst>
          </p:cNvPr>
          <p:cNvSpPr>
            <a:spLocks noGrp="1"/>
          </p:cNvSpPr>
          <p:nvPr>
            <p:ph idx="1"/>
          </p:nvPr>
        </p:nvSpPr>
        <p:spPr/>
        <p:txBody>
          <a:bodyPr/>
          <a:lstStyle/>
          <a:p>
            <a:r>
              <a:rPr lang="en-US" dirty="0"/>
              <a:t>The payload – is regarding who has the right to make the request.</a:t>
            </a:r>
          </a:p>
          <a:p>
            <a:pPr lvl="1"/>
            <a:r>
              <a:rPr lang="en-US" dirty="0"/>
              <a:t>Example: payload = '{"loggedInAs":"admin","iat":1422779638}’</a:t>
            </a:r>
          </a:p>
          <a:p>
            <a:r>
              <a:rPr lang="en-US" dirty="0"/>
              <a:t>This shows with that the timestamp is </a:t>
            </a:r>
            <a:r>
              <a:rPr lang="en-US" dirty="0" err="1"/>
              <a:t>iat</a:t>
            </a:r>
            <a:r>
              <a:rPr lang="en-US" dirty="0"/>
              <a:t> and when it was made and or installed.</a:t>
            </a:r>
          </a:p>
          <a:p>
            <a:r>
              <a:rPr lang="en-US" dirty="0"/>
              <a:t>The signature – is figured out by using base64url which is encoding the header as well as the payload, which is then concatenated.</a:t>
            </a:r>
          </a:p>
          <a:p>
            <a:pPr lvl="1"/>
            <a:r>
              <a:rPr lang="en-US" dirty="0"/>
              <a:t>key           = '</a:t>
            </a:r>
            <a:r>
              <a:rPr lang="en-US" dirty="0" err="1"/>
              <a:t>secretkey</a:t>
            </a:r>
            <a:r>
              <a:rPr lang="en-US" dirty="0"/>
              <a:t>’</a:t>
            </a:r>
          </a:p>
          <a:p>
            <a:pPr marL="457200" lvl="1" indent="0">
              <a:buNone/>
            </a:pPr>
            <a:r>
              <a:rPr lang="en-US" dirty="0"/>
              <a:t>	</a:t>
            </a:r>
            <a:r>
              <a:rPr lang="en-US" dirty="0" err="1"/>
              <a:t>unsignedToken</a:t>
            </a:r>
            <a:r>
              <a:rPr lang="en-US" dirty="0"/>
              <a:t> = encodeBase64Url(header) + '.’ + 	encodeBase64Url(payload)</a:t>
            </a:r>
          </a:p>
          <a:p>
            <a:pPr marL="457200" lvl="1" indent="0">
              <a:buNone/>
            </a:pPr>
            <a:r>
              <a:rPr lang="en-US" dirty="0"/>
              <a:t>	signature     = HMAC-SHA256(key, </a:t>
            </a:r>
            <a:r>
              <a:rPr lang="en-US" dirty="0" err="1"/>
              <a:t>unsignedToken</a:t>
            </a:r>
            <a:r>
              <a:rPr lang="en-US" dirty="0"/>
              <a:t>)</a:t>
            </a:r>
          </a:p>
        </p:txBody>
      </p:sp>
    </p:spTree>
    <p:extLst>
      <p:ext uri="{BB962C8B-B14F-4D97-AF65-F5344CB8AC3E}">
        <p14:creationId xmlns:p14="http://schemas.microsoft.com/office/powerpoint/2010/main" val="2364083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4DE91-F83B-4E13-8451-13F7B1962E2F}"/>
              </a:ext>
            </a:extLst>
          </p:cNvPr>
          <p:cNvSpPr>
            <a:spLocks noGrp="1"/>
          </p:cNvSpPr>
          <p:nvPr>
            <p:ph type="title"/>
          </p:nvPr>
        </p:nvSpPr>
        <p:spPr/>
        <p:txBody>
          <a:bodyPr/>
          <a:lstStyle/>
          <a:p>
            <a:r>
              <a:rPr lang="en-US" dirty="0"/>
              <a:t>User-Delegated Token</a:t>
            </a:r>
          </a:p>
        </p:txBody>
      </p:sp>
      <p:sp>
        <p:nvSpPr>
          <p:cNvPr id="3" name="Content Placeholder 2">
            <a:extLst>
              <a:ext uri="{FF2B5EF4-FFF2-40B4-BE49-F238E27FC236}">
                <a16:creationId xmlns:a16="http://schemas.microsoft.com/office/drawing/2014/main" id="{DFEFE56A-05EA-4A3D-9112-832053EF823A}"/>
              </a:ext>
            </a:extLst>
          </p:cNvPr>
          <p:cNvSpPr>
            <a:spLocks noGrp="1"/>
          </p:cNvSpPr>
          <p:nvPr>
            <p:ph idx="1"/>
          </p:nvPr>
        </p:nvSpPr>
        <p:spPr/>
        <p:txBody>
          <a:bodyPr/>
          <a:lstStyle/>
          <a:p>
            <a:r>
              <a:rPr lang="en-US" dirty="0"/>
              <a:t>This type of token has a three-legged system where applications have to have the ability to reach the API for the user.</a:t>
            </a:r>
          </a:p>
          <a:p>
            <a:r>
              <a:rPr lang="en-US" dirty="0"/>
              <a:t>So that user ids and passwords do not have to be shown to the application, the user allows the token (which is encapsulated) so that the user has the right for the application to handle the API.</a:t>
            </a:r>
          </a:p>
          <a:p>
            <a:r>
              <a:rPr lang="en-US" dirty="0"/>
              <a:t>Under this type of token is the OAuth 2.0. This is an authorization framework that allows third-party applications to have some access to the HTTP service.</a:t>
            </a:r>
          </a:p>
          <a:p>
            <a:pPr lvl="1"/>
            <a:r>
              <a:rPr lang="en-US" dirty="0"/>
              <a:t>This can happen by the owner allowing there to be a connection between the owner and the HTTP service.</a:t>
            </a:r>
          </a:p>
          <a:p>
            <a:pPr lvl="1"/>
            <a:r>
              <a:rPr lang="en-US" dirty="0"/>
              <a:t>Or it could happen by allowing the third-party application to automatically get the access its needs by itself.</a:t>
            </a:r>
          </a:p>
        </p:txBody>
      </p:sp>
    </p:spTree>
    <p:extLst>
      <p:ext uri="{BB962C8B-B14F-4D97-AF65-F5344CB8AC3E}">
        <p14:creationId xmlns:p14="http://schemas.microsoft.com/office/powerpoint/2010/main" val="223373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Content Placeholder 7">
            <a:extLst>
              <a:ext uri="{FF2B5EF4-FFF2-40B4-BE49-F238E27FC236}">
                <a16:creationId xmlns:a16="http://schemas.microsoft.com/office/drawing/2014/main" id="{5E664679-2F61-4DA4-BC9C-FA4792FEFD9A}"/>
              </a:ext>
            </a:extLst>
          </p:cNvPr>
          <p:cNvPicPr>
            <a:picLocks noGrp="1" noChangeAspect="1"/>
          </p:cNvPicPr>
          <p:nvPr>
            <p:ph idx="1"/>
          </p:nvPr>
        </p:nvPicPr>
        <p:blipFill>
          <a:blip r:embed="rId8"/>
          <a:stretch>
            <a:fillRect/>
          </a:stretch>
        </p:blipFill>
        <p:spPr>
          <a:xfrm>
            <a:off x="2912533" y="643467"/>
            <a:ext cx="6366933" cy="5571066"/>
          </a:xfrm>
          <a:prstGeom prst="rect">
            <a:avLst/>
          </a:prstGeom>
        </p:spPr>
      </p:pic>
      <p:sp>
        <p:nvSpPr>
          <p:cNvPr id="28" name="Rectangle 27">
            <a:extLst>
              <a:ext uri="{FF2B5EF4-FFF2-40B4-BE49-F238E27FC236}">
                <a16:creationId xmlns:a16="http://schemas.microsoft.com/office/drawing/2014/main"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AutoShape 2" descr="https://docs.microsoft.com/en-us/aspnet/web-api/overview/security/external-authentication-services/_static/image2.png">
            <a:extLst>
              <a:ext uri="{FF2B5EF4-FFF2-40B4-BE49-F238E27FC236}">
                <a16:creationId xmlns:a16="http://schemas.microsoft.com/office/drawing/2014/main" id="{87C39ABA-5D9D-443B-B110-C3A0EA9BADA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docs.microsoft.com/en-us/aspnet/web-api/overview/security/external-authentication-services/_static/image2.png">
            <a:extLst>
              <a:ext uri="{FF2B5EF4-FFF2-40B4-BE49-F238E27FC236}">
                <a16:creationId xmlns:a16="http://schemas.microsoft.com/office/drawing/2014/main" id="{9ABBAA9F-8076-4108-90E6-ACF6C12969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ttps://docs.microsoft.com/en-us/aspnet/web-api/overview/security/external-authentication-services/_static/image2.png">
            <a:extLst>
              <a:ext uri="{FF2B5EF4-FFF2-40B4-BE49-F238E27FC236}">
                <a16:creationId xmlns:a16="http://schemas.microsoft.com/office/drawing/2014/main" id="{95D9AD14-2DC3-4CA2-A924-E2C332F6CD94}"/>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34782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138A-C12E-4DE5-84DA-CEE60D38DEE6}"/>
              </a:ext>
            </a:extLst>
          </p:cNvPr>
          <p:cNvSpPr>
            <a:spLocks noGrp="1"/>
          </p:cNvSpPr>
          <p:nvPr>
            <p:ph type="title"/>
          </p:nvPr>
        </p:nvSpPr>
        <p:spPr/>
        <p:txBody>
          <a:bodyPr/>
          <a:lstStyle/>
          <a:p>
            <a:r>
              <a:rPr lang="en-US" dirty="0"/>
              <a:t>API</a:t>
            </a:r>
          </a:p>
        </p:txBody>
      </p:sp>
      <p:sp>
        <p:nvSpPr>
          <p:cNvPr id="3" name="Content Placeholder 2">
            <a:extLst>
              <a:ext uri="{FF2B5EF4-FFF2-40B4-BE49-F238E27FC236}">
                <a16:creationId xmlns:a16="http://schemas.microsoft.com/office/drawing/2014/main" id="{09BCFFE3-FCB1-4856-9F68-6E0E19146B53}"/>
              </a:ext>
            </a:extLst>
          </p:cNvPr>
          <p:cNvSpPr>
            <a:spLocks noGrp="1"/>
          </p:cNvSpPr>
          <p:nvPr>
            <p:ph idx="1"/>
          </p:nvPr>
        </p:nvSpPr>
        <p:spPr/>
        <p:txBody>
          <a:bodyPr>
            <a:normAutofit lnSpcReduction="10000"/>
          </a:bodyPr>
          <a:lstStyle/>
          <a:p>
            <a:r>
              <a:rPr lang="en-US" dirty="0"/>
              <a:t>In computer programming there is an Application Programming Interface also known as an API.</a:t>
            </a:r>
          </a:p>
          <a:p>
            <a:pPr lvl="1"/>
            <a:r>
              <a:rPr lang="en-US" dirty="0"/>
              <a:t>It is a group of subroutine definitions, protocols and tools to put together an application software.</a:t>
            </a:r>
          </a:p>
          <a:p>
            <a:r>
              <a:rPr lang="en-US" dirty="0"/>
              <a:t>API is a group of very laid-out, defined methods of communication between different types of software types.</a:t>
            </a:r>
          </a:p>
          <a:p>
            <a:r>
              <a:rPr lang="en-US" dirty="0"/>
              <a:t>To have a good API makes the world a difference to creating a computer program by putting together all of the building blocks.</a:t>
            </a:r>
          </a:p>
          <a:p>
            <a:pPr lvl="1"/>
            <a:r>
              <a:rPr lang="en-US" dirty="0"/>
              <a:t>Put together by the programmer.</a:t>
            </a:r>
          </a:p>
          <a:p>
            <a:r>
              <a:rPr lang="en-US" dirty="0"/>
              <a:t>API’s can be used for a web-based system with an OS or operating system, with a DB or a database system, with computer hardware and a software library.</a:t>
            </a:r>
          </a:p>
          <a:p>
            <a:endParaRPr lang="en-US" dirty="0"/>
          </a:p>
        </p:txBody>
      </p:sp>
    </p:spTree>
    <p:extLst>
      <p:ext uri="{BB962C8B-B14F-4D97-AF65-F5344CB8AC3E}">
        <p14:creationId xmlns:p14="http://schemas.microsoft.com/office/powerpoint/2010/main" val="2153769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3">
            <a:extLst>
              <a:ext uri="{FF2B5EF4-FFF2-40B4-BE49-F238E27FC236}">
                <a16:creationId xmlns:a16="http://schemas.microsoft.com/office/drawing/2014/main" id="{B399C8AE-D841-45F3-93EB-D34A728B963B}"/>
              </a:ext>
            </a:extLst>
          </p:cNvPr>
          <p:cNvPicPr>
            <a:picLocks noGrp="1" noChangeAspect="1"/>
          </p:cNvPicPr>
          <p:nvPr>
            <p:ph idx="1"/>
          </p:nvPr>
        </p:nvPicPr>
        <p:blipFill>
          <a:blip r:embed="rId8"/>
          <a:stretch>
            <a:fillRect/>
          </a:stretch>
        </p:blipFill>
        <p:spPr>
          <a:xfrm>
            <a:off x="3148346" y="643467"/>
            <a:ext cx="5895307" cy="5571066"/>
          </a:xfrm>
          <a:prstGeom prst="rect">
            <a:avLst/>
          </a:prstGeom>
        </p:spPr>
      </p:pic>
      <p:sp>
        <p:nvSpPr>
          <p:cNvPr id="24" name="Rectangle 23">
            <a:extLst>
              <a:ext uri="{FF2B5EF4-FFF2-40B4-BE49-F238E27FC236}">
                <a16:creationId xmlns:a16="http://schemas.microsoft.com/office/drawing/2014/main"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10855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9E2E-3FE8-475C-9D73-AA963AB51A75}"/>
              </a:ext>
            </a:extLst>
          </p:cNvPr>
          <p:cNvSpPr>
            <a:spLocks noGrp="1"/>
          </p:cNvSpPr>
          <p:nvPr>
            <p:ph type="title"/>
          </p:nvPr>
        </p:nvSpPr>
        <p:spPr>
          <a:xfrm>
            <a:off x="1393638" y="2728735"/>
            <a:ext cx="9404723" cy="1400530"/>
          </a:xfrm>
        </p:spPr>
        <p:txBody>
          <a:bodyPr/>
          <a:lstStyle/>
          <a:p>
            <a:pPr algn="ctr"/>
            <a:r>
              <a:rPr lang="en-US"/>
              <a:t>Any Questions?</a:t>
            </a:r>
            <a:endParaRPr lang="en-US" dirty="0"/>
          </a:p>
        </p:txBody>
      </p:sp>
      <p:pic>
        <p:nvPicPr>
          <p:cNvPr id="5" name="Picture 4">
            <a:extLst>
              <a:ext uri="{FF2B5EF4-FFF2-40B4-BE49-F238E27FC236}">
                <a16:creationId xmlns:a16="http://schemas.microsoft.com/office/drawing/2014/main" id="{BF46D794-A26B-4E0E-9B53-6AC9F1FC0578}"/>
              </a:ext>
            </a:extLst>
          </p:cNvPr>
          <p:cNvPicPr>
            <a:picLocks noChangeAspect="1"/>
          </p:cNvPicPr>
          <p:nvPr/>
        </p:nvPicPr>
        <p:blipFill>
          <a:blip r:embed="rId3"/>
          <a:stretch>
            <a:fillRect/>
          </a:stretch>
        </p:blipFill>
        <p:spPr>
          <a:xfrm>
            <a:off x="29271" y="4054860"/>
            <a:ext cx="2691628" cy="2691628"/>
          </a:xfrm>
          <a:prstGeom prst="rect">
            <a:avLst/>
          </a:prstGeom>
        </p:spPr>
      </p:pic>
      <p:pic>
        <p:nvPicPr>
          <p:cNvPr id="1026" name="Picture 2" descr="Image result for any questions">
            <a:extLst>
              <a:ext uri="{FF2B5EF4-FFF2-40B4-BE49-F238E27FC236}">
                <a16:creationId xmlns:a16="http://schemas.microsoft.com/office/drawing/2014/main" id="{5D4C3681-FC24-476D-B3D9-FF9BDED919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6506" y="1247774"/>
            <a:ext cx="3787233" cy="2358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937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DF19BAF3-7E20-4B9D-B544-BABAEEA1FA7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950648F4-ABCD-4DF0-8641-76CFB235472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989BE678-777B-482A-A616-FEDC47B162E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CF1EB4BD-9C7E-4AA3-9681-C7EB0DA6250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94AAE3AA-3759-4D28-B0EF-575F25A5146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D28BE0C3-2102-4820-B88B-A448B1840D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050" name="Picture 2" descr="Image result for thank you">
            <a:extLst>
              <a:ext uri="{FF2B5EF4-FFF2-40B4-BE49-F238E27FC236}">
                <a16:creationId xmlns:a16="http://schemas.microsoft.com/office/drawing/2014/main" id="{0D0B9628-5C2C-403B-8BD8-BCC9C6BB7C83}"/>
              </a:ext>
            </a:extLst>
          </p:cNvPr>
          <p:cNvPicPr>
            <a:picLocks noChangeAspect="1" noChangeArrowheads="1"/>
          </p:cNvPicPr>
          <p:nvPr/>
        </p:nvPicPr>
        <p:blipFill rotWithShape="1">
          <a:blip r:embed="rId8">
            <a:duotone>
              <a:prstClr val="black"/>
              <a:schemeClr val="accent5">
                <a:tint val="45000"/>
                <a:satMod val="400000"/>
              </a:schemeClr>
            </a:duotone>
            <a:alphaModFix amt="25000"/>
            <a:extLst>
              <a:ext uri="{28A0092B-C50C-407E-A947-70E740481C1C}">
                <a14:useLocalDpi xmlns:a14="http://schemas.microsoft.com/office/drawing/2010/main" val="0"/>
              </a:ext>
            </a:extLst>
          </a:blip>
          <a:srcRect t="23103" r="909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C885E190-58DD-42DD-A4A8-401E15C92A5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6B5B1B2-87BF-489F-B4A5-E183A4380ECC}"/>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a:t>Thank You</a:t>
            </a:r>
          </a:p>
        </p:txBody>
      </p:sp>
    </p:spTree>
    <p:extLst>
      <p:ext uri="{BB962C8B-B14F-4D97-AF65-F5344CB8AC3E}">
        <p14:creationId xmlns:p14="http://schemas.microsoft.com/office/powerpoint/2010/main" val="60403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0E05-6DA0-4EEE-92A9-21475F6365EC}"/>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37F03255-4A37-485E-B9FF-65D2B9A1D2CC}"/>
              </a:ext>
            </a:extLst>
          </p:cNvPr>
          <p:cNvSpPr>
            <a:spLocks noGrp="1"/>
          </p:cNvSpPr>
          <p:nvPr>
            <p:ph idx="1"/>
          </p:nvPr>
        </p:nvSpPr>
        <p:spPr/>
        <p:txBody>
          <a:bodyPr>
            <a:normAutofit fontScale="85000" lnSpcReduction="20000"/>
          </a:bodyPr>
          <a:lstStyle/>
          <a:p>
            <a:r>
              <a:rPr lang="en-US" dirty="0">
                <a:hlinkClick r:id="rId3"/>
              </a:rPr>
              <a:t>https://en.wikipedia.org/wiki/Web_API</a:t>
            </a:r>
            <a:endParaRPr lang="en-US" dirty="0"/>
          </a:p>
          <a:p>
            <a:r>
              <a:rPr lang="en-US" dirty="0">
                <a:hlinkClick r:id="rId4"/>
              </a:rPr>
              <a:t>https://en.wikipedia.org/wiki/Web_API_security#/media/File:Wiki_basicAuth.jpg</a:t>
            </a:r>
            <a:endParaRPr lang="en-US" dirty="0"/>
          </a:p>
          <a:p>
            <a:r>
              <a:rPr lang="en-US" dirty="0">
                <a:hlinkClick r:id="rId5"/>
              </a:rPr>
              <a:t>https://en.wikipedia.org/wiki/Application_programming_interface</a:t>
            </a:r>
            <a:endParaRPr lang="en-US" dirty="0"/>
          </a:p>
          <a:p>
            <a:r>
              <a:rPr lang="en-US" dirty="0">
                <a:hlinkClick r:id="rId6"/>
              </a:rPr>
              <a:t>https://en.wikipedia.org/wiki/Web_API_security</a:t>
            </a:r>
            <a:endParaRPr lang="en-US" dirty="0"/>
          </a:p>
          <a:p>
            <a:r>
              <a:rPr lang="en-US" dirty="0">
                <a:hlinkClick r:id="rId7"/>
              </a:rPr>
              <a:t>https://docs.microsoft.com/en-us/aspnet/web-api/overview/security/external-authentication-services</a:t>
            </a:r>
            <a:endParaRPr lang="en-US" dirty="0"/>
          </a:p>
          <a:p>
            <a:r>
              <a:rPr lang="en-US" dirty="0">
                <a:hlinkClick r:id="rId8"/>
              </a:rPr>
              <a:t>https://www.google.com/search?q=any+questions&amp;source=lnms&amp;tbm=isch&amp;sa=X&amp;ved=0ahUKEwjI0bDtmODZAhUCy1kKHTE4AcAQ_AUICigB#imgrc=NL0mrNGriodIPM</a:t>
            </a:r>
            <a:r>
              <a:rPr lang="en-US" dirty="0"/>
              <a:t>:</a:t>
            </a:r>
          </a:p>
          <a:p>
            <a:r>
              <a:rPr lang="en-US" dirty="0">
                <a:hlinkClick r:id="rId9"/>
              </a:rPr>
              <a:t>https://www.google.com/search?q=any+questions&amp;source=lnms&amp;tbm=isch&amp;sa=X&amp;ved=0ahUKEwjI0bDtmODZAhUCy1kKHTE4AcAQ_AUICigB#imgrc=u-k8-bch5DTVBM</a:t>
            </a:r>
            <a:r>
              <a:rPr lang="en-US" dirty="0"/>
              <a:t>:</a:t>
            </a:r>
          </a:p>
          <a:p>
            <a:r>
              <a:rPr lang="en-US" dirty="0">
                <a:hlinkClick r:id="rId10"/>
              </a:rPr>
              <a:t>https://www.google.com/search?q=thank+you&amp;source=lnms&amp;tbm=isch&amp;sa=X&amp;ved=0ahUKEwjHs7jMmuDZAhVhplkKHWY-A64Q_AUICigB&amp;biw=1777&amp;bih=854#imgrc=glUnsPafJS93VM</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87533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E6638-ABB9-4D86-A227-155BDC57E867}"/>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ED2353F1-1EFC-4245-AF28-58780D289275}"/>
              </a:ext>
            </a:extLst>
          </p:cNvPr>
          <p:cNvSpPr>
            <a:spLocks noGrp="1"/>
          </p:cNvSpPr>
          <p:nvPr>
            <p:ph idx="1"/>
          </p:nvPr>
        </p:nvSpPr>
        <p:spPr/>
        <p:txBody>
          <a:bodyPr>
            <a:normAutofit fontScale="25000" lnSpcReduction="20000"/>
          </a:bodyPr>
          <a:lstStyle/>
          <a:p>
            <a:r>
              <a:rPr lang="en-US" dirty="0">
                <a:hlinkClick r:id="rId2"/>
              </a:rPr>
              <a:t>https://en.wikipedia.org/wiki/Web_API_security</a:t>
            </a:r>
            <a:endParaRPr lang="en-US" dirty="0"/>
          </a:p>
          <a:p>
            <a:r>
              <a:rPr lang="en-US" dirty="0">
                <a:hlinkClick r:id="rId3"/>
              </a:rPr>
              <a:t>https://www.cl.cam.ac.uk/~rja14/Papers/SEv2-c18.pdf</a:t>
            </a:r>
            <a:endParaRPr lang="en-US" dirty="0"/>
          </a:p>
          <a:p>
            <a:r>
              <a:rPr lang="en-US" dirty="0">
                <a:hlinkClick r:id="rId4"/>
              </a:rPr>
              <a:t>https://oauth.net/2/</a:t>
            </a:r>
            <a:endParaRPr lang="en-US" dirty="0"/>
          </a:p>
          <a:p>
            <a:r>
              <a:rPr lang="en-US" dirty="0">
                <a:hlinkClick r:id="rId5"/>
              </a:rPr>
              <a:t>http://unixpapa.com/auth/basic.html</a:t>
            </a:r>
            <a:endParaRPr lang="en-US" dirty="0"/>
          </a:p>
          <a:p>
            <a:r>
              <a:rPr lang="en-US" dirty="0">
                <a:hlinkClick r:id="rId6"/>
              </a:rPr>
              <a:t>https://tools.ietf.org/html/rfc7519</a:t>
            </a:r>
            <a:endParaRPr lang="en-US" dirty="0"/>
          </a:p>
          <a:p>
            <a:r>
              <a:rPr lang="en-US" dirty="0">
                <a:hlinkClick r:id="rId7"/>
              </a:rPr>
              <a:t>https://tools.ietf.org/html/rfc6749</a:t>
            </a:r>
            <a:endParaRPr lang="en-US" dirty="0"/>
          </a:p>
          <a:p>
            <a:r>
              <a:rPr lang="en-US" dirty="0">
                <a:hlinkClick r:id="rId8"/>
              </a:rPr>
              <a:t>https://en.wikipedia.org/wiki/Web_API</a:t>
            </a:r>
            <a:endParaRPr lang="en-US" dirty="0"/>
          </a:p>
          <a:p>
            <a:r>
              <a:rPr lang="en-US" dirty="0">
                <a:hlinkClick r:id="rId9"/>
              </a:rPr>
              <a:t>https://en.wikipedia.org/wiki/OAuth</a:t>
            </a:r>
            <a:endParaRPr lang="en-US" dirty="0"/>
          </a:p>
          <a:p>
            <a:r>
              <a:rPr lang="en-US" dirty="0">
                <a:hlinkClick r:id="rId10"/>
              </a:rPr>
              <a:t>https://en.wikipedia.org/wiki/Authentication</a:t>
            </a:r>
            <a:endParaRPr lang="en-US" dirty="0"/>
          </a:p>
          <a:p>
            <a:r>
              <a:rPr lang="en-US" dirty="0">
                <a:hlinkClick r:id="rId11"/>
              </a:rPr>
              <a:t>https://en.wikipedia.org/wiki/Application_programming_interface</a:t>
            </a:r>
            <a:endParaRPr lang="en-US" dirty="0"/>
          </a:p>
          <a:p>
            <a:r>
              <a:rPr lang="en-US" dirty="0">
                <a:hlinkClick r:id="rId12"/>
              </a:rPr>
              <a:t>https://en.wikipedia.org/wiki/JSON_Web_Token</a:t>
            </a:r>
            <a:endParaRPr lang="en-US" dirty="0"/>
          </a:p>
          <a:p>
            <a:r>
              <a:rPr lang="en-US" dirty="0">
                <a:hlinkClick r:id="rId13"/>
              </a:rPr>
              <a:t>https://en.wikipedia.org/wiki/Server_Application_Programming_Interface</a:t>
            </a:r>
            <a:endParaRPr lang="en-US" dirty="0"/>
          </a:p>
          <a:p>
            <a:r>
              <a:rPr lang="en-US" dirty="0">
                <a:hlinkClick r:id="rId14"/>
              </a:rPr>
              <a:t>https://www.asp.net/web-api</a:t>
            </a:r>
            <a:endParaRPr lang="en-US" dirty="0"/>
          </a:p>
          <a:p>
            <a:r>
              <a:rPr lang="en-US" dirty="0"/>
              <a:t>https://www.google.com/</a:t>
            </a:r>
            <a:r>
              <a:rPr lang="en-US" dirty="0" err="1"/>
              <a:t>search?ei</a:t>
            </a:r>
            <a:r>
              <a:rPr lang="en-US" dirty="0"/>
              <a:t>=Fz6wWqiiHI_Z5gLOjaGgCA&amp;q=</a:t>
            </a:r>
            <a:r>
              <a:rPr lang="en-US" dirty="0" err="1"/>
              <a:t>api+definition&amp;oq</a:t>
            </a:r>
            <a:r>
              <a:rPr lang="en-US" dirty="0"/>
              <a:t>=</a:t>
            </a:r>
            <a:r>
              <a:rPr lang="en-US" dirty="0" err="1"/>
              <a:t>api+definition&amp;gs_l</a:t>
            </a:r>
            <a:r>
              <a:rPr lang="en-US" dirty="0"/>
              <a:t>=psy-ab.3..35i39k1j0l7j0i20i263k1j0.9432.14721.0.15444.22.18.4.0.0.0.122.1625.3j12.16.0....0...1c.1.64.psy-ab..2.20.1894.6..0i67k1j0i131k1.128.PyC8JOzmasA</a:t>
            </a:r>
          </a:p>
          <a:p>
            <a:r>
              <a:rPr lang="en-US" dirty="0">
                <a:hlinkClick r:id="rId15"/>
              </a:rPr>
              <a:t>https://www.youtube.com/watch?v=s7wmiS2mSXY</a:t>
            </a:r>
            <a:endParaRPr lang="en-US" dirty="0"/>
          </a:p>
          <a:p>
            <a:r>
              <a:rPr lang="en-US" dirty="0"/>
              <a:t>https://www.google.com/</a:t>
            </a:r>
            <a:r>
              <a:rPr lang="en-US" dirty="0" err="1"/>
              <a:t>search?ei</a:t>
            </a:r>
            <a:r>
              <a:rPr lang="en-US" dirty="0"/>
              <a:t>=KD6wWo2BE_Lm5gLcioeIDw&amp;q=</a:t>
            </a:r>
            <a:r>
              <a:rPr lang="en-US" dirty="0" err="1"/>
              <a:t>web+api+definition&amp;oq</a:t>
            </a:r>
            <a:r>
              <a:rPr lang="en-US" dirty="0"/>
              <a:t>=</a:t>
            </a:r>
            <a:r>
              <a:rPr lang="en-US" dirty="0" err="1"/>
              <a:t>web+api+definition&amp;gs_l</a:t>
            </a:r>
            <a:r>
              <a:rPr lang="en-US" dirty="0"/>
              <a:t>=psy-ab.3..35i39k1j0i7i30k1j0i5i30k1l2j0i8i30k1l3.98085.98823.0.99788.4.4.0.0.0.0.312.515.1j1j0j1.3.0....0...1c.1.64.psy-ab..1.3.513...0i8i7i30k1j0i7i5i30k1j0i5i10i30k1j0i8i10i30k1.0.lj1JCUEwvms</a:t>
            </a:r>
          </a:p>
          <a:p>
            <a:r>
              <a:rPr lang="en-US" dirty="0">
                <a:hlinkClick r:id="rId16"/>
              </a:rPr>
              <a:t>http://www.dotnettricks.com/learn/webapi/what-is-web-api-and-why-to-use-it-</a:t>
            </a:r>
            <a:endParaRPr lang="en-US" dirty="0"/>
          </a:p>
          <a:p>
            <a:r>
              <a:rPr lang="en-US" u="sng" dirty="0">
                <a:hlinkClick r:id="rId17"/>
              </a:rPr>
              <a:t>https://msdn.microsoft.com/en-us/library/hh833994(v=vs.108).aspx</a:t>
            </a:r>
            <a:endParaRPr lang="en-US" dirty="0"/>
          </a:p>
          <a:p>
            <a:r>
              <a:rPr lang="en-US" dirty="0">
                <a:hlinkClick r:id="rId18"/>
              </a:rPr>
              <a:t>https://docs.microsoft.com/en-us/aspnet/web-api/overview/security/individual-accounts-in-web-api</a:t>
            </a:r>
            <a:endParaRPr lang="en-US" dirty="0"/>
          </a:p>
          <a:p>
            <a:r>
              <a:rPr lang="en-US" u="sng" dirty="0">
                <a:hlinkClick r:id="rId19"/>
              </a:rPr>
              <a:t>https://www.asp.net/web-api/overview/security</a:t>
            </a:r>
            <a:endParaRPr lang="en-US" dirty="0"/>
          </a:p>
          <a:p>
            <a:r>
              <a:rPr lang="en-US" dirty="0">
                <a:hlinkClick r:id="rId20"/>
              </a:rPr>
              <a:t>http://www.dotnetcurry.com/aspnet/1223/secure-aspnet-web-api-using-tokens-owin-angularjs</a:t>
            </a:r>
            <a:endParaRPr lang="en-US" dirty="0"/>
          </a:p>
          <a:p>
            <a:endParaRPr lang="en-US" dirty="0"/>
          </a:p>
        </p:txBody>
      </p:sp>
    </p:spTree>
    <p:extLst>
      <p:ext uri="{BB962C8B-B14F-4D97-AF65-F5344CB8AC3E}">
        <p14:creationId xmlns:p14="http://schemas.microsoft.com/office/powerpoint/2010/main" val="4075065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A5E6-BA17-430D-B749-8688BEC9106B}"/>
              </a:ext>
            </a:extLst>
          </p:cNvPr>
          <p:cNvSpPr>
            <a:spLocks noGrp="1"/>
          </p:cNvSpPr>
          <p:nvPr>
            <p:ph type="title"/>
          </p:nvPr>
        </p:nvSpPr>
        <p:spPr/>
        <p:txBody>
          <a:bodyPr/>
          <a:lstStyle/>
          <a:p>
            <a:r>
              <a:rPr lang="en-US" dirty="0"/>
              <a:t>API (Continued)</a:t>
            </a:r>
          </a:p>
        </p:txBody>
      </p:sp>
      <p:sp>
        <p:nvSpPr>
          <p:cNvPr id="3" name="Content Placeholder 2">
            <a:extLst>
              <a:ext uri="{FF2B5EF4-FFF2-40B4-BE49-F238E27FC236}">
                <a16:creationId xmlns:a16="http://schemas.microsoft.com/office/drawing/2014/main" id="{BE1BCEAB-7FA5-4800-8068-AB7F87469B3B}"/>
              </a:ext>
            </a:extLst>
          </p:cNvPr>
          <p:cNvSpPr>
            <a:spLocks noGrp="1"/>
          </p:cNvSpPr>
          <p:nvPr>
            <p:ph idx="1"/>
          </p:nvPr>
        </p:nvSpPr>
        <p:spPr/>
        <p:txBody>
          <a:bodyPr>
            <a:normAutofit/>
          </a:bodyPr>
          <a:lstStyle/>
          <a:p>
            <a:r>
              <a:rPr lang="en-US" dirty="0"/>
              <a:t>The API specifications can all be very different depending on its design purpose.</a:t>
            </a:r>
          </a:p>
          <a:p>
            <a:pPr lvl="1"/>
            <a:r>
              <a:rPr lang="en-US" dirty="0"/>
              <a:t>But most of the time API’s specifications have routines, data structures, object classes, variables and or remote calls.</a:t>
            </a:r>
          </a:p>
          <a:p>
            <a:pPr lvl="1"/>
            <a:r>
              <a:rPr lang="en-US" dirty="0"/>
              <a:t>POSIX, Windows API and ASPI are just some of the examples of the different forms that an API can take.</a:t>
            </a:r>
          </a:p>
          <a:p>
            <a:endParaRPr lang="en-US" dirty="0"/>
          </a:p>
        </p:txBody>
      </p:sp>
    </p:spTree>
    <p:extLst>
      <p:ext uri="{BB962C8B-B14F-4D97-AF65-F5344CB8AC3E}">
        <p14:creationId xmlns:p14="http://schemas.microsoft.com/office/powerpoint/2010/main" val="4215602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A19A8-3C10-47A8-870C-64FB6727C2F0}"/>
              </a:ext>
            </a:extLst>
          </p:cNvPr>
          <p:cNvSpPr>
            <a:spLocks noGrp="1"/>
          </p:cNvSpPr>
          <p:nvPr>
            <p:ph type="title"/>
          </p:nvPr>
        </p:nvSpPr>
        <p:spPr/>
        <p:txBody>
          <a:bodyPr/>
          <a:lstStyle/>
          <a:p>
            <a:r>
              <a:rPr lang="en-US" dirty="0"/>
              <a:t>API Documentation</a:t>
            </a:r>
          </a:p>
        </p:txBody>
      </p:sp>
      <p:sp>
        <p:nvSpPr>
          <p:cNvPr id="3" name="Content Placeholder 2">
            <a:extLst>
              <a:ext uri="{FF2B5EF4-FFF2-40B4-BE49-F238E27FC236}">
                <a16:creationId xmlns:a16="http://schemas.microsoft.com/office/drawing/2014/main" id="{8643364E-371F-4F09-8C95-4346EDD0D11C}"/>
              </a:ext>
            </a:extLst>
          </p:cNvPr>
          <p:cNvSpPr>
            <a:spLocks noGrp="1"/>
          </p:cNvSpPr>
          <p:nvPr>
            <p:ph idx="1"/>
          </p:nvPr>
        </p:nvSpPr>
        <p:spPr/>
        <p:txBody>
          <a:bodyPr>
            <a:normAutofit fontScale="92500" lnSpcReduction="10000"/>
          </a:bodyPr>
          <a:lstStyle/>
          <a:p>
            <a:r>
              <a:rPr lang="en-US" dirty="0"/>
              <a:t>One very important key with API is documentation.</a:t>
            </a:r>
          </a:p>
          <a:p>
            <a:pPr lvl="1"/>
            <a:r>
              <a:rPr lang="en-US" dirty="0"/>
              <a:t>I know that many Computer Science people do not like documentation and that it is very time consuming.</a:t>
            </a:r>
          </a:p>
          <a:p>
            <a:pPr lvl="2"/>
            <a:r>
              <a:rPr lang="en-US" dirty="0"/>
              <a:t>Which it is.</a:t>
            </a:r>
          </a:p>
          <a:p>
            <a:pPr lvl="3"/>
            <a:r>
              <a:rPr lang="en-US" dirty="0"/>
              <a:t>But it is vey important.</a:t>
            </a:r>
          </a:p>
          <a:p>
            <a:pPr lvl="4"/>
            <a:r>
              <a:rPr lang="en-US" dirty="0"/>
              <a:t>One of the reasons for this is so that when you hand the work over to another person, they are not just starting from scratch.</a:t>
            </a:r>
          </a:p>
          <a:p>
            <a:pPr lvl="6"/>
            <a:r>
              <a:rPr lang="en-US" dirty="0"/>
              <a:t>But it is a lot easier for them to read through the documentation and see what has been done and what needs to be done and how the work was done.</a:t>
            </a:r>
          </a:p>
          <a:p>
            <a:pPr lvl="6"/>
            <a:r>
              <a:rPr lang="en-US" dirty="0"/>
              <a:t>To see if there was any mistakes done.</a:t>
            </a:r>
          </a:p>
          <a:p>
            <a:pPr lvl="7"/>
            <a:r>
              <a:rPr lang="en-US" dirty="0"/>
              <a:t>If something happens in the future that you can look back in to the notes for what was done.</a:t>
            </a:r>
          </a:p>
          <a:p>
            <a:pPr lvl="7"/>
            <a:r>
              <a:rPr lang="en-US" dirty="0"/>
              <a:t>This is useful for the original person to look back on or if someone else was working on it.</a:t>
            </a:r>
          </a:p>
          <a:p>
            <a:endParaRPr lang="en-US" dirty="0"/>
          </a:p>
        </p:txBody>
      </p:sp>
    </p:spTree>
    <p:extLst>
      <p:ext uri="{BB962C8B-B14F-4D97-AF65-F5344CB8AC3E}">
        <p14:creationId xmlns:p14="http://schemas.microsoft.com/office/powerpoint/2010/main" val="146399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50D60-BD10-4A4C-ADDD-A51B5C985E8D}"/>
              </a:ext>
            </a:extLst>
          </p:cNvPr>
          <p:cNvSpPr>
            <a:spLocks noGrp="1"/>
          </p:cNvSpPr>
          <p:nvPr>
            <p:ph type="title"/>
          </p:nvPr>
        </p:nvSpPr>
        <p:spPr/>
        <p:txBody>
          <a:bodyPr/>
          <a:lstStyle/>
          <a:p>
            <a:r>
              <a:rPr lang="en-US" dirty="0"/>
              <a:t>API Summarized</a:t>
            </a:r>
          </a:p>
        </p:txBody>
      </p:sp>
      <p:sp>
        <p:nvSpPr>
          <p:cNvPr id="3" name="Content Placeholder 2">
            <a:extLst>
              <a:ext uri="{FF2B5EF4-FFF2-40B4-BE49-F238E27FC236}">
                <a16:creationId xmlns:a16="http://schemas.microsoft.com/office/drawing/2014/main" id="{6C87FE71-A5FE-40C6-8521-E842C4F1B5B3}"/>
              </a:ext>
            </a:extLst>
          </p:cNvPr>
          <p:cNvSpPr>
            <a:spLocks noGrp="1"/>
          </p:cNvSpPr>
          <p:nvPr>
            <p:ph idx="1"/>
          </p:nvPr>
        </p:nvSpPr>
        <p:spPr/>
        <p:txBody>
          <a:bodyPr/>
          <a:lstStyle/>
          <a:p>
            <a:r>
              <a:rPr lang="en-US" dirty="0"/>
              <a:t>API stands for Application Programming Interface.</a:t>
            </a:r>
          </a:p>
          <a:p>
            <a:r>
              <a:rPr lang="en-US" dirty="0"/>
              <a:t>Its definition is: a software intermediary that makes it so two applications can communicate with each other.</a:t>
            </a:r>
          </a:p>
          <a:p>
            <a:pPr lvl="1"/>
            <a:r>
              <a:rPr lang="en-US" dirty="0"/>
              <a:t>The focus is on the unique proposition of the application where outsourcing is used for all of the commodity functionality to the APIs.</a:t>
            </a:r>
          </a:p>
        </p:txBody>
      </p:sp>
    </p:spTree>
    <p:extLst>
      <p:ext uri="{BB962C8B-B14F-4D97-AF65-F5344CB8AC3E}">
        <p14:creationId xmlns:p14="http://schemas.microsoft.com/office/powerpoint/2010/main" val="3056500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20C1-00F4-4C65-B9AF-FE9164011CC7}"/>
              </a:ext>
            </a:extLst>
          </p:cNvPr>
          <p:cNvSpPr>
            <a:spLocks noGrp="1"/>
          </p:cNvSpPr>
          <p:nvPr>
            <p:ph type="title"/>
          </p:nvPr>
        </p:nvSpPr>
        <p:spPr/>
        <p:txBody>
          <a:bodyPr/>
          <a:lstStyle/>
          <a:p>
            <a:r>
              <a:rPr lang="en-US" dirty="0"/>
              <a:t>Web API</a:t>
            </a:r>
          </a:p>
        </p:txBody>
      </p:sp>
      <p:sp>
        <p:nvSpPr>
          <p:cNvPr id="3" name="Content Placeholder 2">
            <a:extLst>
              <a:ext uri="{FF2B5EF4-FFF2-40B4-BE49-F238E27FC236}">
                <a16:creationId xmlns:a16="http://schemas.microsoft.com/office/drawing/2014/main" id="{DCC1DDC8-D156-4464-9519-CADDC90DB49D}"/>
              </a:ext>
            </a:extLst>
          </p:cNvPr>
          <p:cNvSpPr>
            <a:spLocks noGrp="1"/>
          </p:cNvSpPr>
          <p:nvPr>
            <p:ph idx="1"/>
          </p:nvPr>
        </p:nvSpPr>
        <p:spPr/>
        <p:txBody>
          <a:bodyPr/>
          <a:lstStyle/>
          <a:p>
            <a:r>
              <a:rPr lang="en-US" dirty="0"/>
              <a:t>An Application Programming Interface (API) that could be used as a web server and/or a web browser.</a:t>
            </a:r>
          </a:p>
          <a:p>
            <a:r>
              <a:rPr lang="en-US" dirty="0"/>
              <a:t>The main purpose of Web API - it is available on the client side as well as the side of the server.</a:t>
            </a:r>
          </a:p>
          <a:p>
            <a:r>
              <a:rPr lang="en-US" dirty="0"/>
              <a:t>Helps to make web programming much easier by letting the programmers make their own web applications on top of the already in-place, high-level interface.</a:t>
            </a:r>
          </a:p>
          <a:p>
            <a:endParaRPr lang="en-US" dirty="0"/>
          </a:p>
        </p:txBody>
      </p:sp>
    </p:spTree>
    <p:extLst>
      <p:ext uri="{BB962C8B-B14F-4D97-AF65-F5344CB8AC3E}">
        <p14:creationId xmlns:p14="http://schemas.microsoft.com/office/powerpoint/2010/main" val="2493029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3366-E51D-4893-8A67-838076571C4A}"/>
              </a:ext>
            </a:extLst>
          </p:cNvPr>
          <p:cNvSpPr>
            <a:spLocks noGrp="1"/>
          </p:cNvSpPr>
          <p:nvPr>
            <p:ph type="title"/>
          </p:nvPr>
        </p:nvSpPr>
        <p:spPr/>
        <p:txBody>
          <a:bodyPr/>
          <a:lstStyle/>
          <a:p>
            <a:r>
              <a:rPr lang="en-US" dirty="0"/>
              <a:t>Web API Authentication Security</a:t>
            </a:r>
          </a:p>
        </p:txBody>
      </p:sp>
      <p:sp>
        <p:nvSpPr>
          <p:cNvPr id="3" name="Content Placeholder 2">
            <a:extLst>
              <a:ext uri="{FF2B5EF4-FFF2-40B4-BE49-F238E27FC236}">
                <a16:creationId xmlns:a16="http://schemas.microsoft.com/office/drawing/2014/main" id="{2782C732-7AB7-4F5D-9857-B67DE71F2F19}"/>
              </a:ext>
            </a:extLst>
          </p:cNvPr>
          <p:cNvSpPr>
            <a:spLocks noGrp="1"/>
          </p:cNvSpPr>
          <p:nvPr>
            <p:ph idx="1"/>
          </p:nvPr>
        </p:nvSpPr>
        <p:spPr/>
        <p:txBody>
          <a:bodyPr>
            <a:normAutofit/>
          </a:bodyPr>
          <a:lstStyle/>
          <a:p>
            <a:r>
              <a:rPr lang="en-US" dirty="0"/>
              <a:t>So what is Web API security all about?</a:t>
            </a:r>
          </a:p>
          <a:p>
            <a:pPr lvl="1"/>
            <a:r>
              <a:rPr lang="en-US" dirty="0"/>
              <a:t>It is about authenticating the programs and/or the users who are working with the web API.</a:t>
            </a:r>
          </a:p>
          <a:p>
            <a:r>
              <a:rPr lang="en-US" dirty="0"/>
              <a:t>Now that you have the API you need to secure it.</a:t>
            </a:r>
          </a:p>
          <a:p>
            <a:r>
              <a:rPr lang="en-US" dirty="0"/>
              <a:t>Securing it is the difficult bit.</a:t>
            </a:r>
          </a:p>
          <a:p>
            <a:pPr lvl="1"/>
            <a:r>
              <a:rPr lang="en-US" dirty="0"/>
              <a:t>It is difficult to AUTHN or authenticate it and AUTHZ or authorize it.</a:t>
            </a:r>
          </a:p>
          <a:p>
            <a:r>
              <a:rPr lang="en-US" dirty="0"/>
              <a:t>In a large environment, certain security measures need to be met.</a:t>
            </a:r>
          </a:p>
          <a:p>
            <a:pPr lvl="1"/>
            <a:r>
              <a:rPr lang="en-US" dirty="0"/>
              <a:t>To allow people to get to things on a “need to have access basis”.</a:t>
            </a:r>
          </a:p>
          <a:p>
            <a:pPr lvl="2"/>
            <a:r>
              <a:rPr lang="en-US" dirty="0"/>
              <a:t>All based off of the AUTHN and AUTHZ.</a:t>
            </a:r>
          </a:p>
        </p:txBody>
      </p:sp>
    </p:spTree>
    <p:extLst>
      <p:ext uri="{BB962C8B-B14F-4D97-AF65-F5344CB8AC3E}">
        <p14:creationId xmlns:p14="http://schemas.microsoft.com/office/powerpoint/2010/main" val="3291652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20F7-CEFB-48BC-AC02-0C0D50740975}"/>
              </a:ext>
            </a:extLst>
          </p:cNvPr>
          <p:cNvSpPr>
            <a:spLocks noGrp="1"/>
          </p:cNvSpPr>
          <p:nvPr>
            <p:ph type="title"/>
          </p:nvPr>
        </p:nvSpPr>
        <p:spPr/>
        <p:txBody>
          <a:bodyPr/>
          <a:lstStyle/>
          <a:p>
            <a:r>
              <a:rPr lang="en-US" dirty="0"/>
              <a:t>Web API Authentication Security</a:t>
            </a:r>
            <a:br>
              <a:rPr lang="en-US" dirty="0"/>
            </a:br>
            <a:r>
              <a:rPr lang="en-US" dirty="0"/>
              <a:t>(Continued)</a:t>
            </a:r>
          </a:p>
        </p:txBody>
      </p:sp>
      <p:sp>
        <p:nvSpPr>
          <p:cNvPr id="3" name="Content Placeholder 2">
            <a:extLst>
              <a:ext uri="{FF2B5EF4-FFF2-40B4-BE49-F238E27FC236}">
                <a16:creationId xmlns:a16="http://schemas.microsoft.com/office/drawing/2014/main" id="{89EC36CE-DAC5-411E-9C2D-C2C53F8F4D3C}"/>
              </a:ext>
            </a:extLst>
          </p:cNvPr>
          <p:cNvSpPr>
            <a:spLocks noGrp="1"/>
          </p:cNvSpPr>
          <p:nvPr>
            <p:ph idx="1"/>
          </p:nvPr>
        </p:nvSpPr>
        <p:spPr/>
        <p:txBody>
          <a:bodyPr/>
          <a:lstStyle/>
          <a:p>
            <a:r>
              <a:rPr lang="en-US" dirty="0"/>
              <a:t>It is extremely important to have the right AUTHN to allow the producers - the API’s services - to authentically figure out the who the customer is.</a:t>
            </a:r>
          </a:p>
          <a:p>
            <a:r>
              <a:rPr lang="en-US" dirty="0"/>
              <a:t>It is the clients and the calling programs in which the AUTHZ correctly identifies the level of the person and the information they are supposed to have.</a:t>
            </a:r>
          </a:p>
          <a:p>
            <a:r>
              <a:rPr lang="en-US" dirty="0"/>
              <a:t>All about authenticating programs for users who have and use web API.</a:t>
            </a:r>
          </a:p>
          <a:p>
            <a:r>
              <a:rPr lang="en-US" dirty="0"/>
              <a:t>There are different levels of security with different level of privileges of implementation. The easiness of the integration is also the weakest type of security.</a:t>
            </a:r>
          </a:p>
          <a:p>
            <a:endParaRPr lang="en-US" dirty="0"/>
          </a:p>
        </p:txBody>
      </p:sp>
    </p:spTree>
    <p:extLst>
      <p:ext uri="{BB962C8B-B14F-4D97-AF65-F5344CB8AC3E}">
        <p14:creationId xmlns:p14="http://schemas.microsoft.com/office/powerpoint/2010/main" val="120319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D85F-8A90-495C-969C-F853B5EC636A}"/>
              </a:ext>
            </a:extLst>
          </p:cNvPr>
          <p:cNvSpPr>
            <a:spLocks noGrp="1"/>
          </p:cNvSpPr>
          <p:nvPr>
            <p:ph type="title"/>
          </p:nvPr>
        </p:nvSpPr>
        <p:spPr/>
        <p:txBody>
          <a:bodyPr/>
          <a:lstStyle/>
          <a:p>
            <a:r>
              <a:rPr lang="en-US" dirty="0"/>
              <a:t>The Methods</a:t>
            </a:r>
          </a:p>
        </p:txBody>
      </p:sp>
      <p:sp>
        <p:nvSpPr>
          <p:cNvPr id="3" name="Content Placeholder 2">
            <a:extLst>
              <a:ext uri="{FF2B5EF4-FFF2-40B4-BE49-F238E27FC236}">
                <a16:creationId xmlns:a16="http://schemas.microsoft.com/office/drawing/2014/main" id="{9314691E-D2A5-4287-BDBB-725290B88DDC}"/>
              </a:ext>
            </a:extLst>
          </p:cNvPr>
          <p:cNvSpPr>
            <a:spLocks noGrp="1"/>
          </p:cNvSpPr>
          <p:nvPr>
            <p:ph idx="1"/>
          </p:nvPr>
        </p:nvSpPr>
        <p:spPr/>
        <p:txBody>
          <a:bodyPr/>
          <a:lstStyle/>
          <a:p>
            <a:r>
              <a:rPr lang="en-US" dirty="0"/>
              <a:t>There are three main ways to authenticate and to authorize:</a:t>
            </a:r>
          </a:p>
          <a:p>
            <a:pPr lvl="1"/>
            <a:r>
              <a:rPr lang="en-US" b="1" dirty="0"/>
              <a:t>Static string</a:t>
            </a:r>
          </a:p>
          <a:p>
            <a:pPr lvl="1"/>
            <a:r>
              <a:rPr lang="en-US" b="1" dirty="0"/>
              <a:t>Dynamic tokens</a:t>
            </a:r>
          </a:p>
          <a:p>
            <a:pPr lvl="1"/>
            <a:r>
              <a:rPr lang="en-US" b="1" dirty="0"/>
              <a:t>User-delegated tokens</a:t>
            </a:r>
          </a:p>
          <a:p>
            <a:r>
              <a:rPr lang="en-US" dirty="0"/>
              <a:t>Static strings are very similar to passwords that are put in place by the API for the user.</a:t>
            </a:r>
          </a:p>
          <a:p>
            <a:r>
              <a:rPr lang="en-US" dirty="0"/>
              <a:t>Dynamic tokens are set off of time from tokens that are retrieved by the caller from the authentication service.</a:t>
            </a:r>
          </a:p>
          <a:p>
            <a:r>
              <a:rPr lang="en-US" dirty="0"/>
              <a:t>User-delegated tokens are tokens that are like the OAuth, which is given on the grounds of a user authentication.</a:t>
            </a:r>
          </a:p>
          <a:p>
            <a:endParaRPr lang="en-US" dirty="0"/>
          </a:p>
          <a:p>
            <a:pPr lvl="1"/>
            <a:endParaRPr lang="en-US" dirty="0"/>
          </a:p>
        </p:txBody>
      </p:sp>
    </p:spTree>
    <p:extLst>
      <p:ext uri="{BB962C8B-B14F-4D97-AF65-F5344CB8AC3E}">
        <p14:creationId xmlns:p14="http://schemas.microsoft.com/office/powerpoint/2010/main" val="1452680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4817</TotalTime>
  <Words>5064</Words>
  <Application>Microsoft Office PowerPoint</Application>
  <PresentationFormat>Widescreen</PresentationFormat>
  <Paragraphs>474</Paragraphs>
  <Slides>24</Slides>
  <Notes>23</Notes>
  <HiddenSlides>13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Wingdings 3</vt:lpstr>
      <vt:lpstr>Ion</vt:lpstr>
      <vt:lpstr>Web API Authentication</vt:lpstr>
      <vt:lpstr>API</vt:lpstr>
      <vt:lpstr>API (Continued)</vt:lpstr>
      <vt:lpstr>API Documentation</vt:lpstr>
      <vt:lpstr>API Summarized</vt:lpstr>
      <vt:lpstr>Web API</vt:lpstr>
      <vt:lpstr>Web API Authentication Security</vt:lpstr>
      <vt:lpstr>Web API Authentication Security (Continued)</vt:lpstr>
      <vt:lpstr>The Methods</vt:lpstr>
      <vt:lpstr>Static Strings</vt:lpstr>
      <vt:lpstr>PowerPoint Presentation</vt:lpstr>
      <vt:lpstr>PowerPoint Presentation</vt:lpstr>
      <vt:lpstr>Dynamic Tokens</vt:lpstr>
      <vt:lpstr>JSON Web Token</vt:lpstr>
      <vt:lpstr>JSON Web Token (Continued)</vt:lpstr>
      <vt:lpstr>JSON Web Token (Structure)</vt:lpstr>
      <vt:lpstr>JSON Web Token (Structure) (Continued)</vt:lpstr>
      <vt:lpstr>User-Delegated Token</vt:lpstr>
      <vt:lpstr>PowerPoint Presentation</vt:lpstr>
      <vt:lpstr>PowerPoint Presentation</vt:lpstr>
      <vt:lpstr>Any Questions?</vt:lpstr>
      <vt:lpstr>Thank You</vt:lpstr>
      <vt:lpstr>Bibliography</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jerljerl@live.com</dc:creator>
  <cp:lastModifiedBy>jerljerl@live.com</cp:lastModifiedBy>
  <cp:revision>177</cp:revision>
  <dcterms:created xsi:type="dcterms:W3CDTF">2018-02-18T22:29:06Z</dcterms:created>
  <dcterms:modified xsi:type="dcterms:W3CDTF">2018-03-20T03:00:51Z</dcterms:modified>
</cp:coreProperties>
</file>