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2" r:id="rId3"/>
    <p:sldId id="261" r:id="rId4"/>
    <p:sldId id="263" r:id="rId5"/>
    <p:sldId id="260" r:id="rId6"/>
    <p:sldId id="257" r:id="rId7"/>
    <p:sldId id="259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D1F647-CA01-4F43-776C-9ABC6A8262D9}" v="284" dt="2025-09-25T06:22:19.151"/>
    <p1510:client id="{BA07C129-615A-F50B-6E4A-989152746D05}" v="3" dt="2025-09-25T13:15:15.097"/>
    <p1510:client id="{F8A06DB5-C1EB-860A-4B58-F2D7AB9F1624}" v="494" dt="2025-09-25T13:51:03.2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83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99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538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3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07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772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9/30/2025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14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136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9/30/2025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876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73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0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398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1" r:id="rId6"/>
    <p:sldLayoutId id="2147483697" r:id="rId7"/>
    <p:sldLayoutId id="2147483698" r:id="rId8"/>
    <p:sldLayoutId id="2147483699" r:id="rId9"/>
    <p:sldLayoutId id="2147483700" r:id="rId10"/>
    <p:sldLayoutId id="214748370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ow Angle View Of Clouds In Sky">
            <a:extLst>
              <a:ext uri="{FF2B5EF4-FFF2-40B4-BE49-F238E27FC236}">
                <a16:creationId xmlns:a16="http://schemas.microsoft.com/office/drawing/2014/main" id="{F35BACC2-6290-FBBF-2FB2-52A442644A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106" r="-2" b="7497"/>
          <a:stretch>
            <a:fillRect/>
          </a:stretch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3541" y="990599"/>
            <a:ext cx="5619054" cy="4849091"/>
          </a:xfrm>
        </p:spPr>
        <p:txBody>
          <a:bodyPr anchor="ctr">
            <a:normAutofit/>
          </a:bodyPr>
          <a:lstStyle/>
          <a:p>
            <a:pPr algn="r"/>
            <a:r>
              <a:rPr lang="en-US" sz="4400">
                <a:solidFill>
                  <a:srgbClr val="FFFFFF"/>
                </a:solidFill>
              </a:rPr>
              <a:t>DS 340W Proposal: Crash prediction and prevention with machine learning </a:t>
            </a:r>
            <a:endParaRPr lang="en-US" sz="4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12865" y="1447799"/>
            <a:ext cx="2368905" cy="4076699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Logan Camacho</a:t>
            </a:r>
            <a:endParaRPr lang="en-US"/>
          </a:p>
          <a:p>
            <a:r>
              <a:rPr lang="en-US">
                <a:solidFill>
                  <a:srgbClr val="FFFFFF"/>
                </a:solidFill>
              </a:rPr>
              <a:t>Jacob Gavin</a:t>
            </a:r>
          </a:p>
          <a:p>
            <a:r>
              <a:rPr lang="en-US">
                <a:solidFill>
                  <a:srgbClr val="FFFFFF"/>
                </a:solidFill>
              </a:rPr>
              <a:t>Sam Adebayo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8D9AEE-EAAD-02AC-5EDB-F2E56C446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3CE3686-9483-6469-830F-685520803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CD9BC4-63CA-7608-8D9C-4F9794CD7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68" y="914400"/>
            <a:ext cx="6627924" cy="13075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/>
              <a:t>Purpose</a:t>
            </a: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C23CEF6-67ED-DE9E-156F-D21F5F063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7665" y="722376"/>
            <a:ext cx="647635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11997-CB7C-5540-70BA-5B0C9FC9E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5437" y="1717535"/>
            <a:ext cx="6627924" cy="37398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/>
              <a:t>Perform analysis of traffic accident data across the 67 counties of PA, 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/>
              <a:t>Identify High-Risk road segments 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/>
              <a:t>Generate actionable insights to help the broader community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BC2A996-15FB-8A0D-3317-B04FB8C6A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7665" y="6144768"/>
            <a:ext cx="64763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entre LifeLink Now an Accredited EMS Education Institute | State College,  PA">
            <a:extLst>
              <a:ext uri="{FF2B5EF4-FFF2-40B4-BE49-F238E27FC236}">
                <a16:creationId xmlns:a16="http://schemas.microsoft.com/office/drawing/2014/main" id="{07835D5E-2555-E627-316C-A2CDBCC4D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15" y="1712363"/>
            <a:ext cx="4473278" cy="300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273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0CCA8D-C602-DD6B-1A2A-9184E272A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F2F506A-9A43-3561-F9BC-22731E4B4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010941-301E-B394-0964-58866770A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7133" y="902447"/>
            <a:ext cx="6053328" cy="1316736"/>
          </a:xfrm>
        </p:spPr>
        <p:txBody>
          <a:bodyPr>
            <a:normAutofit/>
          </a:bodyPr>
          <a:lstStyle/>
          <a:p>
            <a:r>
              <a:rPr lang="en-US"/>
              <a:t>Beneficiaries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0F46A7-7C2F-152D-31B9-FEA0F2910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62526-1B36-BB7D-3E26-D2BAAC558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7133" y="2219183"/>
            <a:ext cx="6053328" cy="37363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/>
              <a:t>Drivers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/>
              <a:t>Lawmakers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/>
              <a:t>Emergency Responders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/>
              <a:t>Anyone who drives in PA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3AE3438-DCB9-296E-5D31-A551DC67BC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Transportation Planning Process ...">
            <a:extLst>
              <a:ext uri="{FF2B5EF4-FFF2-40B4-BE49-F238E27FC236}">
                <a16:creationId xmlns:a16="http://schemas.microsoft.com/office/drawing/2014/main" id="{81067728-E3F3-5352-7D41-CC8EE73F3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801" y="1690999"/>
            <a:ext cx="4594343" cy="307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485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CA39AD-8A30-CDD8-0ABB-E89BD3DDB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A70A29-62EE-9F6F-D7BD-71D3D1F70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5195889" cy="1316736"/>
          </a:xfrm>
        </p:spPr>
        <p:txBody>
          <a:bodyPr>
            <a:normAutofit/>
          </a:bodyPr>
          <a:lstStyle/>
          <a:p>
            <a:r>
              <a:rPr lang="en-US"/>
              <a:t>Solution Framework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B951FD-94F7-E138-3EC2-A66A551D9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F3CAC-8299-B71D-26C7-052C615B5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31136"/>
            <a:ext cx="5195889" cy="39319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/>
              <a:t>Start with small area, low number of features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/>
              <a:t>Gradually expand area and increase number of features, tracking loss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/>
              <a:t>Modify model accordingly to keep test loss low</a:t>
            </a:r>
          </a:p>
        </p:txBody>
      </p:sp>
      <p:pic>
        <p:nvPicPr>
          <p:cNvPr id="4" name="Picture 3" descr="Road analytics | TomTom">
            <a:extLst>
              <a:ext uri="{FF2B5EF4-FFF2-40B4-BE49-F238E27FC236}">
                <a16:creationId xmlns:a16="http://schemas.microsoft.com/office/drawing/2014/main" id="{C6FA136E-B5E0-7A81-EE48-ABDDD9E78A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40" r="12506"/>
          <a:stretch>
            <a:fillRect/>
          </a:stretch>
        </p:blipFill>
        <p:spPr>
          <a:xfrm>
            <a:off x="6420752" y="-1"/>
            <a:ext cx="577124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944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FF3800-4C82-627B-BB99-39F63E2179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2E13EB-7CD4-8BD9-E1D5-81FA08DDB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7133" y="902447"/>
            <a:ext cx="6053328" cy="1316736"/>
          </a:xfrm>
        </p:spPr>
        <p:txBody>
          <a:bodyPr>
            <a:normAutofit/>
          </a:bodyPr>
          <a:lstStyle/>
          <a:p>
            <a:r>
              <a:rPr lang="en-US"/>
              <a:t>Technical Challenges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Traffic Control Fundamentals ...">
            <a:extLst>
              <a:ext uri="{FF2B5EF4-FFF2-40B4-BE49-F238E27FC236}">
                <a16:creationId xmlns:a16="http://schemas.microsoft.com/office/drawing/2014/main" id="{B8B3B220-A5D9-B40D-27A3-109E06E5B0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3170" r="11916"/>
          <a:stretch>
            <a:fillRect/>
          </a:stretch>
        </p:blipFill>
        <p:spPr>
          <a:xfrm>
            <a:off x="790575" y="902448"/>
            <a:ext cx="4104154" cy="505310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4AD14-652E-2A06-474C-B5E82F671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7133" y="2219183"/>
            <a:ext cx="6053328" cy="37363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How to draw insights from high-dimensional data?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How to ensure that this project delivers actionable insights?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0104E4-99BC-494F-8342-F250828E5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099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0EB578-C970-4186-B93C-45851BBC6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BFBCC2-4234-4647-90AE-0059B9B83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68" y="914400"/>
            <a:ext cx="6627924" cy="13075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/>
              <a:t>Fundamental Law of road congestion</a:t>
            </a:r>
          </a:p>
        </p:txBody>
      </p:sp>
      <p:pic>
        <p:nvPicPr>
          <p:cNvPr id="4" name="Picture 3" descr="Safety Tips for Driving During Rush Hour">
            <a:extLst>
              <a:ext uri="{FF2B5EF4-FFF2-40B4-BE49-F238E27FC236}">
                <a16:creationId xmlns:a16="http://schemas.microsoft.com/office/drawing/2014/main" id="{BE73B6FD-4887-8153-AE52-2FB6FEFF33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736" r="42843" b="1"/>
          <a:stretch>
            <a:fillRect/>
          </a:stretch>
        </p:blipFill>
        <p:spPr>
          <a:xfrm>
            <a:off x="20" y="-17929"/>
            <a:ext cx="4206220" cy="687592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DF57B02-07BB-407B-BB36-06D9C64A6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7665" y="722376"/>
            <a:ext cx="647635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C3519-F19F-1646-3269-1B27F0ECF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222" y="3120470"/>
            <a:ext cx="6627924" cy="37398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600"/>
              <a:t>More roads -&gt; more drivers -&gt; more room for error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855964-C920-48EB-8804-74291211C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7665" y="6144768"/>
            <a:ext cx="64763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603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1FFE1D-CE3F-159A-60DE-6168DA3FC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400" y="899025"/>
            <a:ext cx="4917754" cy="37929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500"/>
              <a:t>ArcGIS mapping software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76813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BF2B36B-4D1C-9E0A-B17B-23D805AE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7681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logo of a globe&#10;&#10;AI-generated content may be incorrect.">
            <a:extLst>
              <a:ext uri="{FF2B5EF4-FFF2-40B4-BE49-F238E27FC236}">
                <a16:creationId xmlns:a16="http://schemas.microsoft.com/office/drawing/2014/main" id="{9826A984-8649-174C-C2AC-49883DC187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858" r="1204" b="-1"/>
          <a:stretch>
            <a:fillRect/>
          </a:stretch>
        </p:blipFill>
        <p:spPr>
          <a:xfrm>
            <a:off x="6217920" y="723901"/>
            <a:ext cx="5244454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534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FC567-C937-D5DF-CC09-A1FE249D8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AAB6E-B57E-528A-E40C-E2D752B42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solidFill>
                  <a:srgbClr val="353C3F"/>
                </a:solidFill>
                <a:ea typeface="+mn-lt"/>
                <a:cs typeface="+mn-lt"/>
              </a:rPr>
              <a:t>Duranton</a:t>
            </a:r>
            <a:r>
              <a:rPr lang="en-US">
                <a:solidFill>
                  <a:srgbClr val="353C3F"/>
                </a:solidFill>
                <a:ea typeface="+mn-lt"/>
                <a:cs typeface="+mn-lt"/>
              </a:rPr>
              <a:t>, Gilles, and Matthew A. Turner. 2011. "The Fundamental Law of Road Congestion: Evidence from US Cities." </a:t>
            </a:r>
            <a:r>
              <a:rPr lang="en-US" i="1">
                <a:solidFill>
                  <a:srgbClr val="353C3F"/>
                </a:solidFill>
                <a:ea typeface="+mn-lt"/>
                <a:cs typeface="+mn-lt"/>
              </a:rPr>
              <a:t>American Economic Review</a:t>
            </a:r>
            <a:r>
              <a:rPr lang="en-US">
                <a:solidFill>
                  <a:srgbClr val="353C3F"/>
                </a:solidFill>
                <a:ea typeface="+mn-lt"/>
                <a:cs typeface="+mn-lt"/>
              </a:rPr>
              <a:t> 101 (6): 2616–52</a:t>
            </a:r>
            <a:r>
              <a:rPr lang="en-US" b="1">
                <a:solidFill>
                  <a:srgbClr val="668E9E"/>
                </a:solidFill>
                <a:ea typeface="+mn-lt"/>
                <a:cs typeface="+mn-lt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59383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ChronicleVTI</vt:lpstr>
      <vt:lpstr>DS 340W Proposal: Crash prediction and prevention with machine learning </vt:lpstr>
      <vt:lpstr>Purpose</vt:lpstr>
      <vt:lpstr>Beneficiaries</vt:lpstr>
      <vt:lpstr>Solution Framework</vt:lpstr>
      <vt:lpstr>Technical Challenges</vt:lpstr>
      <vt:lpstr>Fundamental Law of road congestion</vt:lpstr>
      <vt:lpstr>ArcGIS mapping software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</cp:revision>
  <dcterms:created xsi:type="dcterms:W3CDTF">2025-09-25T06:09:49Z</dcterms:created>
  <dcterms:modified xsi:type="dcterms:W3CDTF">2025-09-30T14:21:56Z</dcterms:modified>
</cp:coreProperties>
</file>