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37463413" cy="21067713"/>
  <p:notesSz cx="9271000" cy="7010400"/>
  <p:embeddedFontLst>
    <p:embeddedFont>
      <p:font typeface="Century Gothic" panose="020B050202020209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marL="0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1pPr>
    <a:lvl2pPr marL="1567322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2pPr>
    <a:lvl3pPr marL="3134644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3pPr>
    <a:lvl4pPr marL="4701966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4pPr>
    <a:lvl5pPr marL="6269288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5pPr>
    <a:lvl6pPr marL="7836610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6pPr>
    <a:lvl7pPr marL="9403932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7pPr>
    <a:lvl8pPr marL="10971254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8pPr>
    <a:lvl9pPr marL="12538577" algn="l" defTabSz="3134644" rtl="0" eaLnBrk="1" latinLnBrk="0" hangingPunct="1">
      <a:defRPr sz="62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6" userDrawn="1">
          <p15:clr>
            <a:srgbClr val="A4A3A4"/>
          </p15:clr>
        </p15:guide>
        <p15:guide id="2" pos="11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EAF6FB"/>
    <a:srgbClr val="0D4688"/>
    <a:srgbClr val="BBE0F3"/>
    <a:srgbClr val="026C89"/>
    <a:srgbClr val="00235A"/>
    <a:srgbClr val="E6CCFF"/>
    <a:srgbClr val="FFCCCC"/>
    <a:srgbClr val="CCF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1" autoAdjust="0"/>
    <p:restoredTop sz="94648"/>
  </p:normalViewPr>
  <p:slideViewPr>
    <p:cSldViewPr>
      <p:cViewPr varScale="1">
        <p:scale>
          <a:sx n="25" d="100"/>
          <a:sy n="25" d="100"/>
        </p:scale>
        <p:origin x="278" y="24"/>
      </p:cViewPr>
      <p:guideLst>
        <p:guide orient="horz" pos="6636"/>
        <p:guide pos="1180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9281E4DE-EB0E-4FB2-BE29-FC865D9A50F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DE247C12-2C6F-4F8F-A764-8CB2FE9A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145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A686-97D2-48D6-B71C-8B768FF185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2063" y="876300"/>
            <a:ext cx="42068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7100" y="3373438"/>
            <a:ext cx="741680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17963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1450" y="6659563"/>
            <a:ext cx="4017963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6CA6D-0B4D-4E13-A9F8-3EA4A545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6CA6D-0B4D-4E13-A9F8-3EA4A545E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4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200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782114" y="2701742"/>
            <a:ext cx="30341466" cy="57521684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4722" y="2701742"/>
            <a:ext cx="90413000" cy="57521684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53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30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353" y="13537958"/>
            <a:ext cx="31843903" cy="4184282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456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9353" y="8929399"/>
            <a:ext cx="31843903" cy="460856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1pPr>
            <a:lvl2pPr marL="1665134" indent="0">
              <a:buNone/>
              <a:defRPr sz="6601">
                <a:solidFill>
                  <a:schemeClr val="tx1">
                    <a:tint val="75000"/>
                  </a:schemeClr>
                </a:solidFill>
              </a:defRPr>
            </a:lvl2pPr>
            <a:lvl3pPr marL="3330268" indent="0">
              <a:buNone/>
              <a:defRPr sz="5843">
                <a:solidFill>
                  <a:schemeClr val="tx1">
                    <a:tint val="75000"/>
                  </a:schemeClr>
                </a:solidFill>
              </a:defRPr>
            </a:lvl3pPr>
            <a:lvl4pPr marL="4995403" indent="0">
              <a:buNone/>
              <a:defRPr sz="5084">
                <a:solidFill>
                  <a:schemeClr val="tx1">
                    <a:tint val="75000"/>
                  </a:schemeClr>
                </a:solidFill>
              </a:defRPr>
            </a:lvl4pPr>
            <a:lvl5pPr marL="6660538" indent="0">
              <a:buNone/>
              <a:defRPr sz="5084">
                <a:solidFill>
                  <a:schemeClr val="tx1">
                    <a:tint val="75000"/>
                  </a:schemeClr>
                </a:solidFill>
              </a:defRPr>
            </a:lvl5pPr>
            <a:lvl6pPr marL="8325672" indent="0">
              <a:buNone/>
              <a:defRPr sz="5084">
                <a:solidFill>
                  <a:schemeClr val="tx1">
                    <a:tint val="75000"/>
                  </a:schemeClr>
                </a:solidFill>
              </a:defRPr>
            </a:lvl6pPr>
            <a:lvl7pPr marL="9990806" indent="0">
              <a:buNone/>
              <a:defRPr sz="5084">
                <a:solidFill>
                  <a:schemeClr val="tx1">
                    <a:tint val="75000"/>
                  </a:schemeClr>
                </a:solidFill>
              </a:defRPr>
            </a:lvl7pPr>
            <a:lvl8pPr marL="11655940" indent="0">
              <a:buNone/>
              <a:defRPr sz="5084">
                <a:solidFill>
                  <a:schemeClr val="tx1">
                    <a:tint val="75000"/>
                  </a:schemeClr>
                </a:solidFill>
              </a:defRPr>
            </a:lvl8pPr>
            <a:lvl9pPr marL="13321075" indent="0">
              <a:buNone/>
              <a:defRPr sz="50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83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4719" y="15732513"/>
            <a:ext cx="60377234" cy="44490915"/>
          </a:xfrm>
        </p:spPr>
        <p:txBody>
          <a:bodyPr/>
          <a:lstStyle>
            <a:defPPr>
              <a:defRPr kern="1200" smtId="4294967295"/>
            </a:defPPr>
            <a:lvl1pPr>
              <a:defRPr sz="10168"/>
            </a:lvl1pPr>
            <a:lvl2pPr>
              <a:defRPr sz="8726"/>
            </a:lvl2pPr>
            <a:lvl3pPr>
              <a:defRPr sz="7360"/>
            </a:lvl3pPr>
            <a:lvl4pPr>
              <a:defRPr sz="6601"/>
            </a:lvl4pPr>
            <a:lvl5pPr>
              <a:defRPr sz="6601"/>
            </a:lvl5pPr>
            <a:lvl6pPr>
              <a:defRPr sz="6601"/>
            </a:lvl6pPr>
            <a:lvl7pPr>
              <a:defRPr sz="6601"/>
            </a:lvl7pPr>
            <a:lvl8pPr>
              <a:defRPr sz="6601"/>
            </a:lvl8pPr>
            <a:lvl9pPr>
              <a:defRPr sz="6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46341" y="15732513"/>
            <a:ext cx="60377234" cy="44490915"/>
          </a:xfrm>
        </p:spPr>
        <p:txBody>
          <a:bodyPr/>
          <a:lstStyle>
            <a:defPPr>
              <a:defRPr kern="1200" smtId="4294967295"/>
            </a:defPPr>
            <a:lvl1pPr>
              <a:defRPr sz="10168"/>
            </a:lvl1pPr>
            <a:lvl2pPr>
              <a:defRPr sz="8726"/>
            </a:lvl2pPr>
            <a:lvl3pPr>
              <a:defRPr sz="7360"/>
            </a:lvl3pPr>
            <a:lvl4pPr>
              <a:defRPr sz="6601"/>
            </a:lvl4pPr>
            <a:lvl5pPr>
              <a:defRPr sz="6601"/>
            </a:lvl5pPr>
            <a:lvl6pPr>
              <a:defRPr sz="6601"/>
            </a:lvl6pPr>
            <a:lvl7pPr>
              <a:defRPr sz="6601"/>
            </a:lvl7pPr>
            <a:lvl8pPr>
              <a:defRPr sz="6601"/>
            </a:lvl8pPr>
            <a:lvl9pPr>
              <a:defRPr sz="6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51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72" y="843686"/>
            <a:ext cx="33717069" cy="3511286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174" y="4715855"/>
            <a:ext cx="16552847" cy="196534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8726" b="1"/>
            </a:lvl1pPr>
            <a:lvl2pPr marL="1665134" indent="0">
              <a:buNone/>
              <a:defRPr sz="7360" b="1"/>
            </a:lvl2pPr>
            <a:lvl3pPr marL="3330268" indent="0">
              <a:buNone/>
              <a:defRPr sz="6601" b="1"/>
            </a:lvl3pPr>
            <a:lvl4pPr marL="4995403" indent="0">
              <a:buNone/>
              <a:defRPr sz="5843" b="1"/>
            </a:lvl4pPr>
            <a:lvl5pPr marL="6660538" indent="0">
              <a:buNone/>
              <a:defRPr sz="5843" b="1"/>
            </a:lvl5pPr>
            <a:lvl6pPr marL="8325672" indent="0">
              <a:buNone/>
              <a:defRPr sz="5843" b="1"/>
            </a:lvl6pPr>
            <a:lvl7pPr marL="9990806" indent="0">
              <a:buNone/>
              <a:defRPr sz="5843" b="1"/>
            </a:lvl7pPr>
            <a:lvl8pPr marL="11655940" indent="0">
              <a:buNone/>
              <a:defRPr sz="5843" b="1"/>
            </a:lvl8pPr>
            <a:lvl9pPr marL="13321075" indent="0">
              <a:buNone/>
              <a:defRPr sz="58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3174" y="6681198"/>
            <a:ext cx="16552847" cy="12138321"/>
          </a:xfrm>
        </p:spPr>
        <p:txBody>
          <a:bodyPr/>
          <a:lstStyle>
            <a:defPPr>
              <a:defRPr kern="1200" smtId="4294967295"/>
            </a:defPPr>
            <a:lvl1pPr>
              <a:defRPr sz="8726"/>
            </a:lvl1pPr>
            <a:lvl2pPr>
              <a:defRPr sz="7360"/>
            </a:lvl2pPr>
            <a:lvl3pPr>
              <a:defRPr sz="6601"/>
            </a:lvl3pPr>
            <a:lvl4pPr>
              <a:defRPr sz="5843"/>
            </a:lvl4pPr>
            <a:lvl5pPr>
              <a:defRPr sz="5843"/>
            </a:lvl5pPr>
            <a:lvl6pPr>
              <a:defRPr sz="5843"/>
            </a:lvl6pPr>
            <a:lvl7pPr>
              <a:defRPr sz="5843"/>
            </a:lvl7pPr>
            <a:lvl8pPr>
              <a:defRPr sz="5843"/>
            </a:lvl8pPr>
            <a:lvl9pPr>
              <a:defRPr sz="58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30896" y="4715855"/>
            <a:ext cx="16559348" cy="196534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8726" b="1"/>
            </a:lvl1pPr>
            <a:lvl2pPr marL="1665134" indent="0">
              <a:buNone/>
              <a:defRPr sz="7360" b="1"/>
            </a:lvl2pPr>
            <a:lvl3pPr marL="3330268" indent="0">
              <a:buNone/>
              <a:defRPr sz="6601" b="1"/>
            </a:lvl3pPr>
            <a:lvl4pPr marL="4995403" indent="0">
              <a:buNone/>
              <a:defRPr sz="5843" b="1"/>
            </a:lvl4pPr>
            <a:lvl5pPr marL="6660538" indent="0">
              <a:buNone/>
              <a:defRPr sz="5843" b="1"/>
            </a:lvl5pPr>
            <a:lvl6pPr marL="8325672" indent="0">
              <a:buNone/>
              <a:defRPr sz="5843" b="1"/>
            </a:lvl6pPr>
            <a:lvl7pPr marL="9990806" indent="0">
              <a:buNone/>
              <a:defRPr sz="5843" b="1"/>
            </a:lvl7pPr>
            <a:lvl8pPr marL="11655940" indent="0">
              <a:buNone/>
              <a:defRPr sz="5843" b="1"/>
            </a:lvl8pPr>
            <a:lvl9pPr marL="13321075" indent="0">
              <a:buNone/>
              <a:defRPr sz="58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30896" y="6681198"/>
            <a:ext cx="16559348" cy="12138321"/>
          </a:xfrm>
        </p:spPr>
        <p:txBody>
          <a:bodyPr/>
          <a:lstStyle>
            <a:defPPr>
              <a:defRPr kern="1200" smtId="4294967295"/>
            </a:defPPr>
            <a:lvl1pPr>
              <a:defRPr sz="8726"/>
            </a:lvl1pPr>
            <a:lvl2pPr>
              <a:defRPr sz="7360"/>
            </a:lvl2pPr>
            <a:lvl3pPr>
              <a:defRPr sz="6601"/>
            </a:lvl3pPr>
            <a:lvl4pPr>
              <a:defRPr sz="5843"/>
            </a:lvl4pPr>
            <a:lvl5pPr>
              <a:defRPr sz="5843"/>
            </a:lvl5pPr>
            <a:lvl6pPr>
              <a:defRPr sz="5843"/>
            </a:lvl6pPr>
            <a:lvl7pPr>
              <a:defRPr sz="5843"/>
            </a:lvl7pPr>
            <a:lvl8pPr>
              <a:defRPr sz="5843"/>
            </a:lvl8pPr>
            <a:lvl9pPr>
              <a:defRPr sz="58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94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3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49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76" y="838807"/>
            <a:ext cx="12325205" cy="3569807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73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7152" y="838809"/>
            <a:ext cx="20943089" cy="17980709"/>
          </a:xfrm>
        </p:spPr>
        <p:txBody>
          <a:bodyPr/>
          <a:lstStyle>
            <a:defPPr>
              <a:defRPr kern="1200" smtId="4294967295"/>
            </a:defPPr>
            <a:lvl1pPr>
              <a:defRPr sz="11685"/>
            </a:lvl1pPr>
            <a:lvl2pPr>
              <a:defRPr sz="10168"/>
            </a:lvl2pPr>
            <a:lvl3pPr>
              <a:defRPr sz="8726"/>
            </a:lvl3pPr>
            <a:lvl4pPr>
              <a:defRPr sz="7360"/>
            </a:lvl4pPr>
            <a:lvl5pPr>
              <a:defRPr sz="7360"/>
            </a:lvl5pPr>
            <a:lvl6pPr>
              <a:defRPr sz="7360"/>
            </a:lvl6pPr>
            <a:lvl7pPr>
              <a:defRPr sz="7360"/>
            </a:lvl7pPr>
            <a:lvl8pPr>
              <a:defRPr sz="7360"/>
            </a:lvl8pPr>
            <a:lvl9pPr>
              <a:defRPr sz="7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3176" y="4408616"/>
            <a:ext cx="12325205" cy="1441090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084"/>
            </a:lvl1pPr>
            <a:lvl2pPr marL="1665134" indent="0">
              <a:buNone/>
              <a:defRPr sz="4325"/>
            </a:lvl2pPr>
            <a:lvl3pPr marL="3330268" indent="0">
              <a:buNone/>
              <a:defRPr sz="3642"/>
            </a:lvl3pPr>
            <a:lvl4pPr marL="4995403" indent="0">
              <a:buNone/>
              <a:defRPr sz="3263"/>
            </a:lvl4pPr>
            <a:lvl5pPr marL="6660538" indent="0">
              <a:buNone/>
              <a:defRPr sz="3263"/>
            </a:lvl5pPr>
            <a:lvl6pPr marL="8325672" indent="0">
              <a:buNone/>
              <a:defRPr sz="3263"/>
            </a:lvl6pPr>
            <a:lvl7pPr marL="9990806" indent="0">
              <a:buNone/>
              <a:defRPr sz="3263"/>
            </a:lvl7pPr>
            <a:lvl8pPr marL="11655940" indent="0">
              <a:buNone/>
              <a:defRPr sz="3263"/>
            </a:lvl8pPr>
            <a:lvl9pPr marL="13321075" indent="0">
              <a:buNone/>
              <a:defRPr sz="3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05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093" y="14747400"/>
            <a:ext cx="22478049" cy="1741014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73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3093" y="1882441"/>
            <a:ext cx="22478049" cy="1264062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1685"/>
            </a:lvl1pPr>
            <a:lvl2pPr marL="1665134" indent="0">
              <a:buNone/>
              <a:defRPr sz="10168"/>
            </a:lvl2pPr>
            <a:lvl3pPr marL="3330268" indent="0">
              <a:buNone/>
              <a:defRPr sz="8726"/>
            </a:lvl3pPr>
            <a:lvl4pPr marL="4995403" indent="0">
              <a:buNone/>
              <a:defRPr sz="7360"/>
            </a:lvl4pPr>
            <a:lvl5pPr marL="6660538" indent="0">
              <a:buNone/>
              <a:defRPr sz="7360"/>
            </a:lvl5pPr>
            <a:lvl6pPr marL="8325672" indent="0">
              <a:buNone/>
              <a:defRPr sz="7360"/>
            </a:lvl6pPr>
            <a:lvl7pPr marL="9990806" indent="0">
              <a:buNone/>
              <a:defRPr sz="7360"/>
            </a:lvl7pPr>
            <a:lvl8pPr marL="11655940" indent="0">
              <a:buNone/>
              <a:defRPr sz="7360"/>
            </a:lvl8pPr>
            <a:lvl9pPr marL="13321075" indent="0">
              <a:buNone/>
              <a:defRPr sz="736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3093" y="16488415"/>
            <a:ext cx="22478049" cy="247252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084"/>
            </a:lvl1pPr>
            <a:lvl2pPr marL="1665134" indent="0">
              <a:buNone/>
              <a:defRPr sz="4325"/>
            </a:lvl2pPr>
            <a:lvl3pPr marL="3330268" indent="0">
              <a:buNone/>
              <a:defRPr sz="3642"/>
            </a:lvl3pPr>
            <a:lvl4pPr marL="4995403" indent="0">
              <a:buNone/>
              <a:defRPr sz="3263"/>
            </a:lvl4pPr>
            <a:lvl5pPr marL="6660538" indent="0">
              <a:buNone/>
              <a:defRPr sz="3263"/>
            </a:lvl5pPr>
            <a:lvl6pPr marL="8325672" indent="0">
              <a:buNone/>
              <a:defRPr sz="3263"/>
            </a:lvl6pPr>
            <a:lvl7pPr marL="9990806" indent="0">
              <a:buNone/>
              <a:defRPr sz="3263"/>
            </a:lvl7pPr>
            <a:lvl8pPr marL="11655940" indent="0">
              <a:buNone/>
              <a:defRPr sz="3263"/>
            </a:lvl8pPr>
            <a:lvl9pPr marL="13321075" indent="0">
              <a:buNone/>
              <a:defRPr sz="3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57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3172" y="843686"/>
            <a:ext cx="33717069" cy="3511286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172" y="4915803"/>
            <a:ext cx="33717069" cy="13903717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3171" y="19526650"/>
            <a:ext cx="8741463" cy="1121661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l">
              <a:defRPr sz="4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F909-3568-40F5-8205-05484158C88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0001" y="19526650"/>
            <a:ext cx="11863414" cy="1121661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ctr">
              <a:defRPr sz="4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48780" y="19526650"/>
            <a:ext cx="8741463" cy="1121661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r">
              <a:defRPr sz="4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330268" rtl="0" eaLnBrk="1" latinLnBrk="0" hangingPunct="1">
        <a:spcBef>
          <a:spcPct val="0"/>
        </a:spcBef>
        <a:buNone/>
        <a:defRPr sz="160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248851" indent="-1248851" algn="l" defTabSz="3330268" rtl="0" eaLnBrk="1" latinLnBrk="0" hangingPunct="1">
        <a:spcBef>
          <a:spcPct val="20000"/>
        </a:spcBef>
        <a:buFont typeface="Arial" pitchFamily="34" charset="0"/>
        <a:buChar char="•"/>
        <a:defRPr sz="11685" kern="1200">
          <a:solidFill>
            <a:schemeClr val="tx1"/>
          </a:solidFill>
          <a:latin typeface="+mn-lt"/>
          <a:ea typeface="+mn-ea"/>
          <a:cs typeface="+mn-cs"/>
        </a:defRPr>
      </a:lvl1pPr>
      <a:lvl2pPr marL="2705844" indent="-1040709" algn="l" defTabSz="3330268" rtl="0" eaLnBrk="1" latinLnBrk="0" hangingPunct="1">
        <a:spcBef>
          <a:spcPct val="20000"/>
        </a:spcBef>
        <a:buFont typeface="Arial" pitchFamily="34" charset="0"/>
        <a:buChar char="–"/>
        <a:defRPr sz="10168" kern="1200">
          <a:solidFill>
            <a:schemeClr val="tx1"/>
          </a:solidFill>
          <a:latin typeface="+mn-lt"/>
          <a:ea typeface="+mn-ea"/>
          <a:cs typeface="+mn-cs"/>
        </a:defRPr>
      </a:lvl2pPr>
      <a:lvl3pPr marL="4162836" indent="-832567" algn="l" defTabSz="3330268" rtl="0" eaLnBrk="1" latinLnBrk="0" hangingPunct="1">
        <a:spcBef>
          <a:spcPct val="20000"/>
        </a:spcBef>
        <a:buFont typeface="Arial" pitchFamily="34" charset="0"/>
        <a:buChar char="•"/>
        <a:defRPr sz="8726" kern="1200">
          <a:solidFill>
            <a:schemeClr val="tx1"/>
          </a:solidFill>
          <a:latin typeface="+mn-lt"/>
          <a:ea typeface="+mn-ea"/>
          <a:cs typeface="+mn-cs"/>
        </a:defRPr>
      </a:lvl3pPr>
      <a:lvl4pPr marL="5827970" indent="-832567" algn="l" defTabSz="3330268" rtl="0" eaLnBrk="1" latinLnBrk="0" hangingPunct="1">
        <a:spcBef>
          <a:spcPct val="20000"/>
        </a:spcBef>
        <a:buFont typeface="Arial" pitchFamily="34" charset="0"/>
        <a:buChar char="–"/>
        <a:defRPr sz="7360" kern="1200">
          <a:solidFill>
            <a:schemeClr val="tx1"/>
          </a:solidFill>
          <a:latin typeface="+mn-lt"/>
          <a:ea typeface="+mn-ea"/>
          <a:cs typeface="+mn-cs"/>
        </a:defRPr>
      </a:lvl4pPr>
      <a:lvl5pPr marL="7493105" indent="-832567" algn="l" defTabSz="3330268" rtl="0" eaLnBrk="1" latinLnBrk="0" hangingPunct="1">
        <a:spcBef>
          <a:spcPct val="20000"/>
        </a:spcBef>
        <a:buFont typeface="Arial" pitchFamily="34" charset="0"/>
        <a:buChar char="»"/>
        <a:defRPr sz="7360" kern="1200">
          <a:solidFill>
            <a:schemeClr val="tx1"/>
          </a:solidFill>
          <a:latin typeface="+mn-lt"/>
          <a:ea typeface="+mn-ea"/>
          <a:cs typeface="+mn-cs"/>
        </a:defRPr>
      </a:lvl5pPr>
      <a:lvl6pPr marL="9158238" indent="-832567" algn="l" defTabSz="3330268" rtl="0" eaLnBrk="1" latinLnBrk="0" hangingPunct="1">
        <a:spcBef>
          <a:spcPct val="20000"/>
        </a:spcBef>
        <a:buFont typeface="Arial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6pPr>
      <a:lvl7pPr marL="10823373" indent="-832567" algn="l" defTabSz="3330268" rtl="0" eaLnBrk="1" latinLnBrk="0" hangingPunct="1">
        <a:spcBef>
          <a:spcPct val="20000"/>
        </a:spcBef>
        <a:buFont typeface="Arial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7pPr>
      <a:lvl8pPr marL="12488508" indent="-832567" algn="l" defTabSz="3330268" rtl="0" eaLnBrk="1" latinLnBrk="0" hangingPunct="1">
        <a:spcBef>
          <a:spcPct val="20000"/>
        </a:spcBef>
        <a:buFont typeface="Arial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8pPr>
      <a:lvl9pPr marL="14153641" indent="-832567" algn="l" defTabSz="3330268" rtl="0" eaLnBrk="1" latinLnBrk="0" hangingPunct="1">
        <a:spcBef>
          <a:spcPct val="20000"/>
        </a:spcBef>
        <a:buFont typeface="Arial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1pPr>
      <a:lvl2pPr marL="1665134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2pPr>
      <a:lvl3pPr marL="3330268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3pPr>
      <a:lvl4pPr marL="4995403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4pPr>
      <a:lvl5pPr marL="6660538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5pPr>
      <a:lvl6pPr marL="8325672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6pPr>
      <a:lvl7pPr marL="9990806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7pPr>
      <a:lvl8pPr marL="11655940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8pPr>
      <a:lvl9pPr marL="13321075" algn="l" defTabSz="3330268" rtl="0" eaLnBrk="1" latinLnBrk="0" hangingPunct="1">
        <a:defRPr sz="6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emf"/><Relationship Id="rId30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73">
            <a:extLst>
              <a:ext uri="{FF2B5EF4-FFF2-40B4-BE49-F238E27FC236}">
                <a16:creationId xmlns:a16="http://schemas.microsoft.com/office/drawing/2014/main" id="{3E9E4318-33F1-86B5-25FE-53228A60246F}"/>
              </a:ext>
            </a:extLst>
          </p:cNvPr>
          <p:cNvSpPr/>
          <p:nvPr/>
        </p:nvSpPr>
        <p:spPr>
          <a:xfrm>
            <a:off x="20533145" y="10932179"/>
            <a:ext cx="9087499" cy="9796719"/>
          </a:xfrm>
          <a:prstGeom prst="roundRect">
            <a:avLst>
              <a:gd name="adj" fmla="val 902"/>
            </a:avLst>
          </a:prstGeom>
          <a:solidFill>
            <a:srgbClr val="BBE0F3">
              <a:alpha val="30196"/>
            </a:srgbClr>
          </a:solidFill>
          <a:ln w="76200">
            <a:solidFill>
              <a:srgbClr val="0D4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8726" dirty="0">
              <a:latin typeface="Century Gothic" panose="020B0502020202020204" pitchFamily="34" charset="0"/>
            </a:endParaRPr>
          </a:p>
        </p:txBody>
      </p:sp>
      <p:pic>
        <p:nvPicPr>
          <p:cNvPr id="1077" name="Picture 1076">
            <a:extLst>
              <a:ext uri="{FF2B5EF4-FFF2-40B4-BE49-F238E27FC236}">
                <a16:creationId xmlns:a16="http://schemas.microsoft.com/office/drawing/2014/main" id="{6880D7B1-9A1D-2FDB-9A1F-5903766C1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549370" y="13802659"/>
            <a:ext cx="4470449" cy="8290650"/>
          </a:xfrm>
          <a:prstGeom prst="rect">
            <a:avLst/>
          </a:prstGeom>
        </p:spPr>
      </p:pic>
      <p:sp>
        <p:nvSpPr>
          <p:cNvPr id="22" name="Rounded Rectangle 73">
            <a:extLst>
              <a:ext uri="{FF2B5EF4-FFF2-40B4-BE49-F238E27FC236}">
                <a16:creationId xmlns:a16="http://schemas.microsoft.com/office/drawing/2014/main" id="{80614B88-5DB6-DF47-9E36-731B48CF567B}"/>
              </a:ext>
            </a:extLst>
          </p:cNvPr>
          <p:cNvSpPr/>
          <p:nvPr/>
        </p:nvSpPr>
        <p:spPr>
          <a:xfrm>
            <a:off x="8070308" y="10932178"/>
            <a:ext cx="12316966" cy="9796713"/>
          </a:xfrm>
          <a:prstGeom prst="roundRect">
            <a:avLst>
              <a:gd name="adj" fmla="val 902"/>
            </a:avLst>
          </a:prstGeom>
          <a:solidFill>
            <a:schemeClr val="bg1"/>
          </a:solidFill>
          <a:ln w="76200">
            <a:solidFill>
              <a:srgbClr val="0D4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8726" dirty="0">
              <a:latin typeface="Century Gothic" panose="020B050202020202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107102" y="4269416"/>
            <a:ext cx="21556318" cy="6416522"/>
          </a:xfrm>
          <a:prstGeom prst="roundRect">
            <a:avLst>
              <a:gd name="adj" fmla="val 902"/>
            </a:avLst>
          </a:prstGeom>
          <a:solidFill>
            <a:srgbClr val="BBE0F3">
              <a:alpha val="60000"/>
            </a:srgbClr>
          </a:solidFill>
          <a:ln w="76200">
            <a:solidFill>
              <a:srgbClr val="0D4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8726" dirty="0">
              <a:latin typeface="Century Gothic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5E382A-8FFA-288B-660E-06C38C41DBDC}"/>
              </a:ext>
            </a:extLst>
          </p:cNvPr>
          <p:cNvSpPr txBox="1"/>
          <p:nvPr/>
        </p:nvSpPr>
        <p:spPr>
          <a:xfrm>
            <a:off x="24439768" y="6531456"/>
            <a:ext cx="5119569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Evaluate prediction accuracy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Correlation coefficient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Normalized error % 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Peak error %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26122" y="4361654"/>
            <a:ext cx="7374475" cy="7917451"/>
          </a:xfrm>
          <a:prstGeom prst="roundRect">
            <a:avLst>
              <a:gd name="adj" fmla="val 3206"/>
            </a:avLst>
          </a:prstGeom>
          <a:solidFill>
            <a:srgbClr val="026C89">
              <a:alpha val="74902"/>
            </a:srgbClr>
          </a:solidFill>
          <a:ln w="76200">
            <a:solidFill>
              <a:srgbClr val="02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79612" y="12441051"/>
            <a:ext cx="7387129" cy="8287836"/>
          </a:xfrm>
          <a:prstGeom prst="roundRect">
            <a:avLst>
              <a:gd name="adj" fmla="val 3206"/>
            </a:avLst>
          </a:prstGeom>
          <a:solidFill>
            <a:srgbClr val="0087CA">
              <a:alpha val="80000"/>
            </a:srgbClr>
          </a:solidFill>
          <a:ln w="76200">
            <a:solidFill>
              <a:srgbClr val="2EA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8726" dirty="0">
              <a:latin typeface="Century Gothic" panose="020B0502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808020" y="4361656"/>
            <a:ext cx="7398359" cy="7340112"/>
          </a:xfrm>
          <a:prstGeom prst="roundRect">
            <a:avLst>
              <a:gd name="adj" fmla="val 2650"/>
            </a:avLst>
          </a:prstGeom>
          <a:solidFill>
            <a:schemeClr val="tx2">
              <a:lumMod val="60000"/>
              <a:lumOff val="40000"/>
            </a:schemeClr>
          </a:solidFill>
          <a:ln w="76200">
            <a:solidFill>
              <a:srgbClr val="002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9818229" y="18040313"/>
            <a:ext cx="7410141" cy="2688574"/>
          </a:xfrm>
          <a:prstGeom prst="roundRect">
            <a:avLst>
              <a:gd name="adj" fmla="val 3951"/>
            </a:avLst>
          </a:prstGeom>
          <a:solidFill>
            <a:schemeClr val="tx2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8726" dirty="0">
              <a:latin typeface="Century Gothic" panose="020B0502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1729" y="4554568"/>
            <a:ext cx="669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042" y="5357570"/>
            <a:ext cx="71146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RC structures have complex behavior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FEA status quo, analysis takes hours/days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Deep learning (DL) successful in seismic response prediction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ED2966-A38B-4B49-A6B6-D914E4D6F4BE}"/>
              </a:ext>
            </a:extLst>
          </p:cNvPr>
          <p:cNvSpPr/>
          <p:nvPr/>
        </p:nvSpPr>
        <p:spPr>
          <a:xfrm>
            <a:off x="787359" y="5317568"/>
            <a:ext cx="787345" cy="34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5C452-2DAF-423A-BC0E-FB2D0D0E019D}"/>
              </a:ext>
            </a:extLst>
          </p:cNvPr>
          <p:cNvSpPr txBox="1"/>
          <p:nvPr/>
        </p:nvSpPr>
        <p:spPr>
          <a:xfrm>
            <a:off x="691729" y="12744836"/>
            <a:ext cx="669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of Interest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93BC31-3E9A-4E00-A76F-069126324922}"/>
              </a:ext>
            </a:extLst>
          </p:cNvPr>
          <p:cNvSpPr/>
          <p:nvPr/>
        </p:nvSpPr>
        <p:spPr>
          <a:xfrm>
            <a:off x="787359" y="13586767"/>
            <a:ext cx="787345" cy="34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4ADE2-1C83-47FC-978F-7E0CAA0FDC54}"/>
              </a:ext>
            </a:extLst>
          </p:cNvPr>
          <p:cNvSpPr txBox="1"/>
          <p:nvPr/>
        </p:nvSpPr>
        <p:spPr>
          <a:xfrm>
            <a:off x="8227378" y="4582067"/>
            <a:ext cx="629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B32DFF-2B3F-417B-9F8B-8B9F5C654495}"/>
              </a:ext>
            </a:extLst>
          </p:cNvPr>
          <p:cNvSpPr/>
          <p:nvPr/>
        </p:nvSpPr>
        <p:spPr>
          <a:xfrm>
            <a:off x="8312128" y="5313569"/>
            <a:ext cx="787345" cy="34688"/>
          </a:xfrm>
          <a:prstGeom prst="roundRect">
            <a:avLst>
              <a:gd name="adj" fmla="val 50000"/>
            </a:avLst>
          </a:prstGeom>
          <a:solidFill>
            <a:srgbClr val="00235A"/>
          </a:solidFill>
          <a:ln>
            <a:solidFill>
              <a:srgbClr val="0023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C26EDB-7235-4F91-A0E2-B62F3F0FCF6C}"/>
              </a:ext>
            </a:extLst>
          </p:cNvPr>
          <p:cNvSpPr txBox="1"/>
          <p:nvPr/>
        </p:nvSpPr>
        <p:spPr>
          <a:xfrm>
            <a:off x="30003122" y="4554568"/>
            <a:ext cx="669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2D236E-7546-4230-89C4-A3CB68860FFA}"/>
              </a:ext>
            </a:extLst>
          </p:cNvPr>
          <p:cNvSpPr txBox="1"/>
          <p:nvPr/>
        </p:nvSpPr>
        <p:spPr>
          <a:xfrm>
            <a:off x="30001548" y="5514836"/>
            <a:ext cx="708341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LSTM performed best: most consistent corr.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coeff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., lowest peak and norm. error</a:t>
            </a: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Alg. performance is problem-dependent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Data-driven methods learn from already seen responses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LSTM and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PhyLSTM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better at predicting third floor response than roof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PhyCNN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better at predicting roof response than third floor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650100-83FA-4A86-9D02-FDB1046A1C5A}"/>
              </a:ext>
            </a:extLst>
          </p:cNvPr>
          <p:cNvSpPr/>
          <p:nvPr/>
        </p:nvSpPr>
        <p:spPr>
          <a:xfrm>
            <a:off x="30057381" y="5352256"/>
            <a:ext cx="787345" cy="34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Century Gothic" panose="020B0502020202020204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9807816" y="15042209"/>
            <a:ext cx="7398359" cy="2748243"/>
          </a:xfrm>
          <a:prstGeom prst="roundRect">
            <a:avLst>
              <a:gd name="adj" fmla="val 3951"/>
            </a:avLst>
          </a:prstGeom>
          <a:solidFill>
            <a:schemeClr val="tx2">
              <a:lumMod val="75000"/>
            </a:schemeClr>
          </a:solidFill>
          <a:ln w="76200">
            <a:solidFill>
              <a:srgbClr val="002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80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7CCBE-8901-4B3D-AE78-2BE3AAB26519}"/>
              </a:ext>
            </a:extLst>
          </p:cNvPr>
          <p:cNvSpPr txBox="1"/>
          <p:nvPr/>
        </p:nvSpPr>
        <p:spPr>
          <a:xfrm>
            <a:off x="30029250" y="15146577"/>
            <a:ext cx="669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F40EB5-8D73-41C9-8CC9-4FFF7382622E}"/>
              </a:ext>
            </a:extLst>
          </p:cNvPr>
          <p:cNvSpPr txBox="1"/>
          <p:nvPr/>
        </p:nvSpPr>
        <p:spPr>
          <a:xfrm>
            <a:off x="30029250" y="16077041"/>
            <a:ext cx="7187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Prof. Oral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Buyukozturk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(MIT)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Prof.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Kalil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Erazo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(Rice University)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Prof.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Ruiyang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Zhang (SE University of China)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Prof. Hao Sun (Renmin University of China)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02942FC-744D-4F59-A0B9-6D4CBD4EA1A9}"/>
              </a:ext>
            </a:extLst>
          </p:cNvPr>
          <p:cNvSpPr/>
          <p:nvPr/>
        </p:nvSpPr>
        <p:spPr>
          <a:xfrm>
            <a:off x="30083508" y="15903122"/>
            <a:ext cx="787345" cy="34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D65E6-B838-4D00-BF0C-3070FF4F3D21}"/>
              </a:ext>
            </a:extLst>
          </p:cNvPr>
          <p:cNvSpPr txBox="1"/>
          <p:nvPr/>
        </p:nvSpPr>
        <p:spPr>
          <a:xfrm>
            <a:off x="29971017" y="18203826"/>
            <a:ext cx="669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6C266B8-8AB7-40F0-B164-823BEF121F94}"/>
              </a:ext>
            </a:extLst>
          </p:cNvPr>
          <p:cNvSpPr/>
          <p:nvPr/>
        </p:nvSpPr>
        <p:spPr>
          <a:xfrm>
            <a:off x="30064939" y="19037195"/>
            <a:ext cx="787345" cy="34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15">
              <a:latin typeface="Century Gothic" panose="020B0502020202020204" pitchFamily="34" charset="0"/>
            </a:endParaRPr>
          </a:p>
        </p:txBody>
      </p:sp>
      <p:sp>
        <p:nvSpPr>
          <p:cNvPr id="8" name="Rounded Rectangle 74">
            <a:extLst>
              <a:ext uri="{FF2B5EF4-FFF2-40B4-BE49-F238E27FC236}">
                <a16:creationId xmlns:a16="http://schemas.microsoft.com/office/drawing/2014/main" id="{02E85B58-5C0A-BF7F-FCDC-2C32660FEF09}"/>
              </a:ext>
            </a:extLst>
          </p:cNvPr>
          <p:cNvSpPr/>
          <p:nvPr/>
        </p:nvSpPr>
        <p:spPr>
          <a:xfrm>
            <a:off x="483977" y="457986"/>
            <a:ext cx="36722402" cy="3602614"/>
          </a:xfrm>
          <a:prstGeom prst="roundRect">
            <a:avLst>
              <a:gd name="adj" fmla="val 4450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2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8726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98DBF60-21D6-0B67-970C-7200CEDB86A8}"/>
              </a:ext>
            </a:extLst>
          </p:cNvPr>
          <p:cNvSpPr txBox="1"/>
          <p:nvPr/>
        </p:nvSpPr>
        <p:spPr>
          <a:xfrm>
            <a:off x="7019999" y="593825"/>
            <a:ext cx="24079200" cy="25668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53804">
              <a:spcBef>
                <a:spcPts val="0"/>
              </a:spcBef>
              <a:defRPr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of Deep Learning Algorithms in Predicting</a:t>
            </a:r>
          </a:p>
          <a:p>
            <a:pPr algn="ctr" defTabSz="2853804">
              <a:spcBef>
                <a:spcPts val="0"/>
              </a:spcBef>
              <a:defRPr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Seismic Response of a Reinforced Concrete Structure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0FA633-0243-E6D9-3E29-15505E2537D1}"/>
              </a:ext>
            </a:extLst>
          </p:cNvPr>
          <p:cNvSpPr txBox="1"/>
          <p:nvPr/>
        </p:nvSpPr>
        <p:spPr>
          <a:xfrm>
            <a:off x="6592726" y="2531721"/>
            <a:ext cx="2427796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Jacob Morgan¹, Oral Buyukozturk²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¹ Structural Mechanics and Design MEng Student , ² Professor of Civil and Environmental Engineering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16FC9D3-EBDB-1553-78B9-B8F8E2712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8" y="767876"/>
            <a:ext cx="7370715" cy="27663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EDBA16-D875-10D3-0989-5AA0AF574602}"/>
              </a:ext>
            </a:extLst>
          </p:cNvPr>
          <p:cNvSpPr/>
          <p:nvPr/>
        </p:nvSpPr>
        <p:spPr>
          <a:xfrm>
            <a:off x="42919" y="-6843"/>
            <a:ext cx="37604517" cy="21112980"/>
          </a:xfrm>
          <a:prstGeom prst="rect">
            <a:avLst/>
          </a:prstGeom>
          <a:noFill/>
          <a:ln w="254000">
            <a:solidFill>
              <a:schemeClr val="tx1">
                <a:lumMod val="95000"/>
                <a:lumOff val="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0F4A3-EF9B-41E8-AAE4-F4A1F2D39B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38" y="470898"/>
            <a:ext cx="5638155" cy="3490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F8132-CC29-CACA-77DC-31CD4001F5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1" t="16068" r="148" b="5358"/>
          <a:stretch/>
        </p:blipFill>
        <p:spPr>
          <a:xfrm>
            <a:off x="14783844" y="13846599"/>
            <a:ext cx="2324885" cy="46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F4147-0D00-050E-A8F9-4FB93C916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1639" y="11965416"/>
            <a:ext cx="2414444" cy="93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A0742C-AE8A-9F5A-8C61-5305D02E2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5873" y="12920680"/>
            <a:ext cx="2414443" cy="82407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3A2E3B-63A1-7ACD-9A83-2B649A31043F}"/>
              </a:ext>
            </a:extLst>
          </p:cNvPr>
          <p:cNvSpPr txBox="1"/>
          <p:nvPr/>
        </p:nvSpPr>
        <p:spPr>
          <a:xfrm>
            <a:off x="8220662" y="11082574"/>
            <a:ext cx="1089858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6-Story RC Shear Wall Hotel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EDA180-F92E-C21F-1BDC-9A0C29F1C9D2}"/>
              </a:ext>
            </a:extLst>
          </p:cNvPr>
          <p:cNvSpPr/>
          <p:nvPr/>
        </p:nvSpPr>
        <p:spPr>
          <a:xfrm>
            <a:off x="8307738" y="11810791"/>
            <a:ext cx="787345" cy="34688"/>
          </a:xfrm>
          <a:prstGeom prst="roundRect">
            <a:avLst>
              <a:gd name="adj" fmla="val 50000"/>
            </a:avLst>
          </a:prstGeom>
          <a:solidFill>
            <a:srgbClr val="00235A"/>
          </a:solidFill>
          <a:ln>
            <a:solidFill>
              <a:srgbClr val="0023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00235A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C0B2FB-CAF5-87F5-FF6B-ED48867AF083}"/>
              </a:ext>
            </a:extLst>
          </p:cNvPr>
          <p:cNvSpPr txBox="1"/>
          <p:nvPr/>
        </p:nvSpPr>
        <p:spPr>
          <a:xfrm>
            <a:off x="30025275" y="19200212"/>
            <a:ext cx="6692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[1] Zhang et al. (2019).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Computers &amp; Structures, 220.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[2] Zhang et al. (2020).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Engineering Structures, 215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[3] Zhang et al. (2020).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Computer Methods in Applied Mechanics and Engineering, 369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6" name="Picture 2" descr="What is Python Programming Language? Learn Basic Programs in Python">
            <a:extLst>
              <a:ext uri="{FF2B5EF4-FFF2-40B4-BE49-F238E27FC236}">
                <a16:creationId xmlns:a16="http://schemas.microsoft.com/office/drawing/2014/main" id="{E554E235-A6F7-1F00-DFFC-35F78854C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9545" r="8300" b="8942"/>
          <a:stretch/>
        </p:blipFill>
        <p:spPr bwMode="auto">
          <a:xfrm>
            <a:off x="5165953" y="18767911"/>
            <a:ext cx="2473634" cy="8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BA1CF239-8E99-8773-6152-0329D5862CB2}"/>
              </a:ext>
            </a:extLst>
          </p:cNvPr>
          <p:cNvGrpSpPr/>
          <p:nvPr/>
        </p:nvGrpSpPr>
        <p:grpSpPr>
          <a:xfrm>
            <a:off x="589664" y="13942619"/>
            <a:ext cx="6896084" cy="764489"/>
            <a:chOff x="2877064" y="14202832"/>
            <a:chExt cx="2866240" cy="764489"/>
          </a:xfrm>
          <a:solidFill>
            <a:srgbClr val="0D4688"/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142F733-CB7D-C52E-9F99-64B1055A372C}"/>
                </a:ext>
              </a:extLst>
            </p:cNvPr>
            <p:cNvSpPr/>
            <p:nvPr/>
          </p:nvSpPr>
          <p:spPr>
            <a:xfrm>
              <a:off x="2877064" y="14202832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id="{C9DA2C08-D4FC-8959-0F12-807060E3A951}"/>
                </a:ext>
              </a:extLst>
            </p:cNvPr>
            <p:cNvSpPr txBox="1"/>
            <p:nvPr/>
          </p:nvSpPr>
          <p:spPr>
            <a:xfrm>
              <a:off x="2933469" y="14239586"/>
              <a:ext cx="1927895" cy="6898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Data-driven LSTM [1]</a:t>
              </a:r>
              <a:endParaRPr lang="en-US" sz="2800" b="1" u="none" kern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EF2FC5-65C4-4094-5E73-0AD7C45EF19C}"/>
              </a:ext>
            </a:extLst>
          </p:cNvPr>
          <p:cNvGrpSpPr/>
          <p:nvPr/>
        </p:nvGrpSpPr>
        <p:grpSpPr>
          <a:xfrm>
            <a:off x="558875" y="15222236"/>
            <a:ext cx="6896084" cy="764489"/>
            <a:chOff x="2877064" y="14202832"/>
            <a:chExt cx="2866240" cy="764489"/>
          </a:xfrm>
          <a:solidFill>
            <a:srgbClr val="0D4688"/>
          </a:solidFill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45622B1-74ED-81FD-921A-47CD3EAD86BF}"/>
                </a:ext>
              </a:extLst>
            </p:cNvPr>
            <p:cNvSpPr/>
            <p:nvPr/>
          </p:nvSpPr>
          <p:spPr>
            <a:xfrm>
              <a:off x="2877064" y="14202832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: Rounded Corners 4">
              <a:extLst>
                <a:ext uri="{FF2B5EF4-FFF2-40B4-BE49-F238E27FC236}">
                  <a16:creationId xmlns:a16="http://schemas.microsoft.com/office/drawing/2014/main" id="{701BE2D7-F83D-A20F-A0E4-2062DE55E6D6}"/>
                </a:ext>
              </a:extLst>
            </p:cNvPr>
            <p:cNvSpPr txBox="1"/>
            <p:nvPr/>
          </p:nvSpPr>
          <p:spPr>
            <a:xfrm>
              <a:off x="2944037" y="14236669"/>
              <a:ext cx="2718421" cy="6898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Physics-Informed CNN (</a:t>
              </a:r>
              <a:r>
                <a:rPr lang="en-US" sz="2800" b="1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PhyCNN</a:t>
              </a:r>
              <a:r>
                <a:rPr lang="en-US" sz="28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 [2]</a:t>
              </a:r>
              <a:endParaRPr lang="en-US" sz="2800" b="1" u="none" kern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47CEB3-0119-6B41-0818-A62B08ED67F3}"/>
              </a:ext>
            </a:extLst>
          </p:cNvPr>
          <p:cNvGrpSpPr/>
          <p:nvPr/>
        </p:nvGrpSpPr>
        <p:grpSpPr>
          <a:xfrm>
            <a:off x="587617" y="16530478"/>
            <a:ext cx="6900178" cy="764489"/>
            <a:chOff x="2877064" y="14202832"/>
            <a:chExt cx="2866240" cy="764489"/>
          </a:xfrm>
          <a:solidFill>
            <a:srgbClr val="0D4688"/>
          </a:solidFill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51A5E7D-4CA8-A33C-09A9-7526BA3952BE}"/>
                </a:ext>
              </a:extLst>
            </p:cNvPr>
            <p:cNvSpPr/>
            <p:nvPr/>
          </p:nvSpPr>
          <p:spPr>
            <a:xfrm>
              <a:off x="2877064" y="14202832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3" name="Rectangle: Rounded Corners 4">
              <a:extLst>
                <a:ext uri="{FF2B5EF4-FFF2-40B4-BE49-F238E27FC236}">
                  <a16:creationId xmlns:a16="http://schemas.microsoft.com/office/drawing/2014/main" id="{3C47EC0A-010C-B217-1907-5AB124D79F7C}"/>
                </a:ext>
              </a:extLst>
            </p:cNvPr>
            <p:cNvSpPr txBox="1"/>
            <p:nvPr/>
          </p:nvSpPr>
          <p:spPr>
            <a:xfrm>
              <a:off x="2913733" y="14240150"/>
              <a:ext cx="2813666" cy="6898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Physics-Informed LSTM (</a:t>
              </a:r>
              <a:r>
                <a:rPr lang="en-US" sz="2800" b="1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PhyLSTM</a:t>
              </a:r>
              <a:r>
                <a:rPr lang="en-US" sz="28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 [3]</a:t>
              </a:r>
              <a:endParaRPr lang="en-US" sz="2800" b="1" u="none" kern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D101F72-ABF0-C338-B4D1-27393A7AC46C}"/>
              </a:ext>
            </a:extLst>
          </p:cNvPr>
          <p:cNvSpPr txBox="1"/>
          <p:nvPr/>
        </p:nvSpPr>
        <p:spPr>
          <a:xfrm>
            <a:off x="589918" y="14677255"/>
            <a:ext cx="707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Trained with disp. time histories only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7C98E2-C206-ADC1-2E30-9FBB9C5DF386}"/>
              </a:ext>
            </a:extLst>
          </p:cNvPr>
          <p:cNvSpPr txBox="1"/>
          <p:nvPr/>
        </p:nvSpPr>
        <p:spPr>
          <a:xfrm>
            <a:off x="580852" y="15983243"/>
            <a:ext cx="700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Trained with disp., vel., acc. time histories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4E965-4CB9-D716-FC3F-17CA06405966}"/>
              </a:ext>
            </a:extLst>
          </p:cNvPr>
          <p:cNvSpPr txBox="1"/>
          <p:nvPr/>
        </p:nvSpPr>
        <p:spPr>
          <a:xfrm>
            <a:off x="593995" y="17288878"/>
            <a:ext cx="738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Trained with disp., vel., acc. time histories</a:t>
            </a:r>
          </a:p>
        </p:txBody>
      </p:sp>
      <p:pic>
        <p:nvPicPr>
          <p:cNvPr id="66" name="Picture 65" descr="A logo on a black background&#10;&#10;Description automatically generated">
            <a:extLst>
              <a:ext uri="{FF2B5EF4-FFF2-40B4-BE49-F238E27FC236}">
                <a16:creationId xmlns:a16="http://schemas.microsoft.com/office/drawing/2014/main" id="{9DF1907B-120E-3BBC-46B7-6EE6961D0C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26" y="19002623"/>
            <a:ext cx="3142932" cy="18600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B7D62A-6F28-A479-463B-23EB7F4552C0}"/>
              </a:ext>
            </a:extLst>
          </p:cNvPr>
          <p:cNvGrpSpPr/>
          <p:nvPr/>
        </p:nvGrpSpPr>
        <p:grpSpPr>
          <a:xfrm>
            <a:off x="8220662" y="5603098"/>
            <a:ext cx="4952094" cy="841890"/>
            <a:chOff x="2877064" y="14202832"/>
            <a:chExt cx="2866240" cy="764489"/>
          </a:xfrm>
          <a:solidFill>
            <a:srgbClr val="00235A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35595C-457D-5005-4C40-02E29EB31433}"/>
                </a:ext>
              </a:extLst>
            </p:cNvPr>
            <p:cNvSpPr/>
            <p:nvPr/>
          </p:nvSpPr>
          <p:spPr>
            <a:xfrm>
              <a:off x="2877064" y="14202832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228F72A2-F75F-D2DD-8573-F1CD264225B4}"/>
                </a:ext>
              </a:extLst>
            </p:cNvPr>
            <p:cNvSpPr txBox="1"/>
            <p:nvPr/>
          </p:nvSpPr>
          <p:spPr>
            <a:xfrm>
              <a:off x="3053218" y="14370241"/>
              <a:ext cx="2513932" cy="42967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Task 1: Run the Algorithms With Original Study Data</a:t>
              </a:r>
              <a:endParaRPr lang="en-US" sz="28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291B39-4B84-4A79-20D3-0AE462BA861E}"/>
              </a:ext>
            </a:extLst>
          </p:cNvPr>
          <p:cNvGrpSpPr/>
          <p:nvPr/>
        </p:nvGrpSpPr>
        <p:grpSpPr>
          <a:xfrm>
            <a:off x="13562610" y="5574959"/>
            <a:ext cx="4952094" cy="841890"/>
            <a:chOff x="2877064" y="14202832"/>
            <a:chExt cx="2866240" cy="764489"/>
          </a:xfrm>
          <a:solidFill>
            <a:srgbClr val="00235A"/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A8CF123-2ED7-ED94-C091-7B55F0B056FC}"/>
                </a:ext>
              </a:extLst>
            </p:cNvPr>
            <p:cNvSpPr/>
            <p:nvPr/>
          </p:nvSpPr>
          <p:spPr>
            <a:xfrm>
              <a:off x="2877064" y="14202832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C8496B61-39D0-FCA4-5315-0CD05CEF6482}"/>
                </a:ext>
              </a:extLst>
            </p:cNvPr>
            <p:cNvSpPr txBox="1"/>
            <p:nvPr/>
          </p:nvSpPr>
          <p:spPr>
            <a:xfrm>
              <a:off x="3053218" y="14373950"/>
              <a:ext cx="2513932" cy="40482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Task 2: Acquire Earthquake Response Data</a:t>
              </a:r>
              <a:endParaRPr lang="en-US" sz="28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CB14F3-265C-A3FA-DE96-55239C85537F}"/>
              </a:ext>
            </a:extLst>
          </p:cNvPr>
          <p:cNvGrpSpPr/>
          <p:nvPr/>
        </p:nvGrpSpPr>
        <p:grpSpPr>
          <a:xfrm>
            <a:off x="19032336" y="5559999"/>
            <a:ext cx="4965588" cy="841890"/>
            <a:chOff x="2665395" y="14177769"/>
            <a:chExt cx="2866240" cy="764489"/>
          </a:xfrm>
          <a:solidFill>
            <a:srgbClr val="00235A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907589-D2E4-91CE-C33F-8C5F54D99273}"/>
                </a:ext>
              </a:extLst>
            </p:cNvPr>
            <p:cNvSpPr/>
            <p:nvPr/>
          </p:nvSpPr>
          <p:spPr>
            <a:xfrm>
              <a:off x="2665395" y="14177769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A32D4FCD-352C-CBDF-0E71-98790D448A20}"/>
                </a:ext>
              </a:extLst>
            </p:cNvPr>
            <p:cNvSpPr txBox="1"/>
            <p:nvPr/>
          </p:nvSpPr>
          <p:spPr>
            <a:xfrm>
              <a:off x="2893628" y="14489996"/>
              <a:ext cx="2513932" cy="16720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Task 3: Train and Test With New Data</a:t>
              </a:r>
              <a:endParaRPr lang="en-US" sz="28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79AAAC-B1BC-EE01-E0CE-1F9334479887}"/>
              </a:ext>
            </a:extLst>
          </p:cNvPr>
          <p:cNvGrpSpPr/>
          <p:nvPr/>
        </p:nvGrpSpPr>
        <p:grpSpPr>
          <a:xfrm>
            <a:off x="24516759" y="5559999"/>
            <a:ext cx="4965588" cy="841890"/>
            <a:chOff x="2877064" y="14202833"/>
            <a:chExt cx="2866240" cy="764489"/>
          </a:xfrm>
          <a:solidFill>
            <a:srgbClr val="00235A"/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D98EB8-6466-07B4-9FBC-3E8EA41DA494}"/>
                </a:ext>
              </a:extLst>
            </p:cNvPr>
            <p:cNvSpPr/>
            <p:nvPr/>
          </p:nvSpPr>
          <p:spPr>
            <a:xfrm>
              <a:off x="2877064" y="14202833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CC98994B-4D22-D737-ADD7-3F8E54208413}"/>
                </a:ext>
              </a:extLst>
            </p:cNvPr>
            <p:cNvSpPr txBox="1"/>
            <p:nvPr/>
          </p:nvSpPr>
          <p:spPr>
            <a:xfrm>
              <a:off x="3053218" y="14234041"/>
              <a:ext cx="2513932" cy="70207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Task 4: Compile and Evaluate Results</a:t>
              </a:r>
              <a:endParaRPr lang="en-US" sz="28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2" descr="Anaconda (Python distribution) - Wikipedia">
            <a:extLst>
              <a:ext uri="{FF2B5EF4-FFF2-40B4-BE49-F238E27FC236}">
                <a16:creationId xmlns:a16="http://schemas.microsoft.com/office/drawing/2014/main" id="{2EFFA4AC-09B9-E906-C870-71216D9E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34" y="9564571"/>
            <a:ext cx="1808728" cy="9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DC85B28-569D-222A-70F3-124AB7400253}"/>
              </a:ext>
            </a:extLst>
          </p:cNvPr>
          <p:cNvSpPr txBox="1"/>
          <p:nvPr/>
        </p:nvSpPr>
        <p:spPr>
          <a:xfrm>
            <a:off x="8245354" y="6531456"/>
            <a:ext cx="544132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Train with original data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Verify code is running correctly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Compare with original results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9BA8E9-36E0-CBE6-AB66-FF30F87165CE}"/>
              </a:ext>
            </a:extLst>
          </p:cNvPr>
          <p:cNvSpPr txBox="1"/>
          <p:nvPr/>
        </p:nvSpPr>
        <p:spPr>
          <a:xfrm>
            <a:off x="13561597" y="6521433"/>
            <a:ext cx="574986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Earthquake responses from: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Ground floor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- 3</a:t>
            </a:r>
            <a:r>
              <a:rPr lang="en-US" sz="2800" baseline="300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floor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Roof (7</a:t>
            </a:r>
            <a:r>
              <a:rPr lang="en-US" sz="2800" baseline="300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floor)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Data is processed and includes: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Displacements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Velocities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Accelerations </a:t>
            </a:r>
          </a:p>
        </p:txBody>
      </p:sp>
      <p:pic>
        <p:nvPicPr>
          <p:cNvPr id="64" name="Picture 63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2DF4BEF2-11C7-5742-77B0-BDC2403BC34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108" y="8339624"/>
            <a:ext cx="1288199" cy="149305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70D1FF7-9EFE-0456-0FB3-47AD754FA089}"/>
              </a:ext>
            </a:extLst>
          </p:cNvPr>
          <p:cNvSpPr txBox="1"/>
          <p:nvPr/>
        </p:nvSpPr>
        <p:spPr>
          <a:xfrm>
            <a:off x="19001025" y="6531456"/>
            <a:ext cx="51195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Variety of responses desired</a:t>
            </a:r>
          </a:p>
          <a:p>
            <a:pPr>
              <a:spcAft>
                <a:spcPts val="300"/>
              </a:spcAft>
            </a:pPr>
            <a:r>
              <a:rPr lang="en-US" sz="2800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Retrain and test each DL model using same data</a:t>
            </a:r>
          </a:p>
          <a:p>
            <a:pPr>
              <a:spcAft>
                <a:spcPts val="300"/>
              </a:spcAft>
            </a:pPr>
            <a:endParaRPr lang="en-US" sz="2800" dirty="0">
              <a:solidFill>
                <a:srgbClr val="0023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California Geological Survey Emblem">
            <a:extLst>
              <a:ext uri="{FF2B5EF4-FFF2-40B4-BE49-F238E27FC236}">
                <a16:creationId xmlns:a16="http://schemas.microsoft.com/office/drawing/2014/main" id="{10456C15-1B99-14A3-931D-1B7490BB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29" y="8987232"/>
            <a:ext cx="1108790" cy="142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6352D5B-2A4C-E30A-1805-E2E44FCB5891}"/>
              </a:ext>
            </a:extLst>
          </p:cNvPr>
          <p:cNvGrpSpPr/>
          <p:nvPr/>
        </p:nvGrpSpPr>
        <p:grpSpPr>
          <a:xfrm>
            <a:off x="17257887" y="12095421"/>
            <a:ext cx="2977103" cy="455562"/>
            <a:chOff x="2665394" y="14177769"/>
            <a:chExt cx="2866241" cy="764489"/>
          </a:xfrm>
          <a:solidFill>
            <a:srgbClr val="00235A"/>
          </a:solidFill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385E9EB-D08E-E269-3B9D-7E6B061E16A7}"/>
                </a:ext>
              </a:extLst>
            </p:cNvPr>
            <p:cNvSpPr/>
            <p:nvPr/>
          </p:nvSpPr>
          <p:spPr>
            <a:xfrm>
              <a:off x="2665394" y="14177769"/>
              <a:ext cx="2866240" cy="764489"/>
            </a:xfrm>
            <a:prstGeom prst="round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: Rounded Corners 4">
              <a:extLst>
                <a:ext uri="{FF2B5EF4-FFF2-40B4-BE49-F238E27FC236}">
                  <a16:creationId xmlns:a16="http://schemas.microsoft.com/office/drawing/2014/main" id="{A3D2364A-7354-C3CF-B545-D90D8D3B10BE}"/>
                </a:ext>
              </a:extLst>
            </p:cNvPr>
            <p:cNvSpPr txBox="1"/>
            <p:nvPr/>
          </p:nvSpPr>
          <p:spPr>
            <a:xfrm>
              <a:off x="2665395" y="14489996"/>
              <a:ext cx="2866240" cy="180116"/>
            </a:xfrm>
            <a:prstGeom prst="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Output (Roof)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FC79507-E8E9-8414-5CEF-B0620EB78804}"/>
              </a:ext>
            </a:extLst>
          </p:cNvPr>
          <p:cNvGrpSpPr/>
          <p:nvPr/>
        </p:nvGrpSpPr>
        <p:grpSpPr>
          <a:xfrm>
            <a:off x="17243155" y="13088563"/>
            <a:ext cx="2977102" cy="464351"/>
            <a:chOff x="2665395" y="14177767"/>
            <a:chExt cx="2866240" cy="764488"/>
          </a:xfrm>
          <a:solidFill>
            <a:srgbClr val="00235A"/>
          </a:solidFill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B50DF8C2-35AC-A505-5091-C356C7912569}"/>
                </a:ext>
              </a:extLst>
            </p:cNvPr>
            <p:cNvSpPr/>
            <p:nvPr/>
          </p:nvSpPr>
          <p:spPr>
            <a:xfrm>
              <a:off x="2665395" y="14177767"/>
              <a:ext cx="2866240" cy="764488"/>
            </a:xfrm>
            <a:prstGeom prst="round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Rectangle: Rounded Corners 4">
              <a:extLst>
                <a:ext uri="{FF2B5EF4-FFF2-40B4-BE49-F238E27FC236}">
                  <a16:creationId xmlns:a16="http://schemas.microsoft.com/office/drawing/2014/main" id="{BF3FE636-D4E8-A2E4-BD49-DEDF76031348}"/>
                </a:ext>
              </a:extLst>
            </p:cNvPr>
            <p:cNvSpPr txBox="1"/>
            <p:nvPr/>
          </p:nvSpPr>
          <p:spPr>
            <a:xfrm>
              <a:off x="2665395" y="14489996"/>
              <a:ext cx="2866240" cy="180116"/>
            </a:xfrm>
            <a:prstGeom prst="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(Floor 3</a:t>
              </a:r>
              <a:r>
                <a:rPr lang="en-US" sz="28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0CB635-1643-B0A8-99A2-F0D69AC1574F}"/>
              </a:ext>
            </a:extLst>
          </p:cNvPr>
          <p:cNvGrpSpPr/>
          <p:nvPr/>
        </p:nvGrpSpPr>
        <p:grpSpPr>
          <a:xfrm>
            <a:off x="17257887" y="13790963"/>
            <a:ext cx="2977101" cy="455562"/>
            <a:chOff x="2665395" y="14177769"/>
            <a:chExt cx="2866240" cy="764489"/>
          </a:xfrm>
          <a:solidFill>
            <a:srgbClr val="00235A"/>
          </a:solidFill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D9512D6-D561-29CD-58EA-E7FB83E7B6FB}"/>
                </a:ext>
              </a:extLst>
            </p:cNvPr>
            <p:cNvSpPr/>
            <p:nvPr/>
          </p:nvSpPr>
          <p:spPr>
            <a:xfrm>
              <a:off x="2665395" y="14177769"/>
              <a:ext cx="2866240" cy="764489"/>
            </a:xfrm>
            <a:prstGeom prst="roundRect">
              <a:avLst/>
            </a:prstGeom>
            <a:solidFill>
              <a:srgbClr val="026C8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Rectangle: Rounded Corners 4">
              <a:extLst>
                <a:ext uri="{FF2B5EF4-FFF2-40B4-BE49-F238E27FC236}">
                  <a16:creationId xmlns:a16="http://schemas.microsoft.com/office/drawing/2014/main" id="{FF8B5701-41EF-6F15-89B1-159925BC92FC}"/>
                </a:ext>
              </a:extLst>
            </p:cNvPr>
            <p:cNvSpPr txBox="1"/>
            <p:nvPr/>
          </p:nvSpPr>
          <p:spPr>
            <a:xfrm>
              <a:off x="2665395" y="14489996"/>
              <a:ext cx="2866240" cy="180116"/>
            </a:xfrm>
            <a:prstGeom prst="rect">
              <a:avLst/>
            </a:prstGeom>
            <a:solidFill>
              <a:srgbClr val="026C8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Input  </a:t>
              </a:r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(Floor 1</a:t>
              </a:r>
              <a:r>
                <a:rPr lang="en-US" sz="28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85AF52-85BA-D13B-AC24-422314A8DBC4}"/>
              </a:ext>
            </a:extLst>
          </p:cNvPr>
          <p:cNvGrpSpPr/>
          <p:nvPr/>
        </p:nvGrpSpPr>
        <p:grpSpPr>
          <a:xfrm>
            <a:off x="513678" y="17901556"/>
            <a:ext cx="7267942" cy="764489"/>
            <a:chOff x="2877064" y="14202832"/>
            <a:chExt cx="2866240" cy="764489"/>
          </a:xfrm>
          <a:solidFill>
            <a:srgbClr val="0D4688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5F535CB-3D30-D610-EC7D-B6AF5F5FAD9B}"/>
                </a:ext>
              </a:extLst>
            </p:cNvPr>
            <p:cNvSpPr/>
            <p:nvPr/>
          </p:nvSpPr>
          <p:spPr>
            <a:xfrm>
              <a:off x="2877064" y="14202832"/>
              <a:ext cx="2866240" cy="764489"/>
            </a:xfrm>
            <a:prstGeom prst="roundRect">
              <a:avLst/>
            </a:prstGeom>
            <a:solidFill>
              <a:srgbClr val="00235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C70119AD-33E4-DA70-9465-0ADC96DC7240}"/>
                </a:ext>
              </a:extLst>
            </p:cNvPr>
            <p:cNvSpPr txBox="1"/>
            <p:nvPr/>
          </p:nvSpPr>
          <p:spPr>
            <a:xfrm>
              <a:off x="2917634" y="14246355"/>
              <a:ext cx="2813666" cy="689852"/>
            </a:xfrm>
            <a:prstGeom prst="rect">
              <a:avLst/>
            </a:prstGeom>
            <a:solidFill>
              <a:srgbClr val="00235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 three on GitHub with original data!</a:t>
              </a:r>
              <a:endParaRPr lang="en-US" sz="2800" b="1" u="none" kern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7" name="Picture 66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8964E174-A3E1-5D44-E3C3-1482FAF4327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81" y="19059139"/>
            <a:ext cx="2185277" cy="895964"/>
          </a:xfrm>
          <a:prstGeom prst="rect">
            <a:avLst/>
          </a:prstGeom>
        </p:spPr>
      </p:pic>
      <p:pic>
        <p:nvPicPr>
          <p:cNvPr id="71" name="Picture 70" descr="A black cat in a circle&#10;&#10;Description automatically generated">
            <a:extLst>
              <a:ext uri="{FF2B5EF4-FFF2-40B4-BE49-F238E27FC236}">
                <a16:creationId xmlns:a16="http://schemas.microsoft.com/office/drawing/2014/main" id="{A59477DB-5471-C7C7-AF52-918D2058B70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1" y="19201414"/>
            <a:ext cx="609610" cy="60961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93C9F2F-4B60-D855-146B-35D0EECA76C9}"/>
              </a:ext>
            </a:extLst>
          </p:cNvPr>
          <p:cNvSpPr txBox="1"/>
          <p:nvPr/>
        </p:nvSpPr>
        <p:spPr>
          <a:xfrm>
            <a:off x="29470287" y="10878829"/>
            <a:ext cx="6044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available via my profile: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https://github.com/jacobmorgan2023</a:t>
            </a:r>
          </a:p>
        </p:txBody>
      </p:sp>
      <p:pic>
        <p:nvPicPr>
          <p:cNvPr id="99" name="Picture 9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E438321D-6C0E-D629-B0D6-032D8E7ADE2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8" y="10142347"/>
            <a:ext cx="2185277" cy="895964"/>
          </a:xfrm>
          <a:prstGeom prst="rect">
            <a:avLst/>
          </a:prstGeom>
        </p:spPr>
      </p:pic>
      <p:pic>
        <p:nvPicPr>
          <p:cNvPr id="103" name="Picture 102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339F021B-CF74-EFC2-04E4-620ED12D986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09" y="10274843"/>
            <a:ext cx="584209" cy="571509"/>
          </a:xfrm>
          <a:prstGeom prst="rect">
            <a:avLst/>
          </a:prstGeom>
        </p:spPr>
      </p:pic>
      <p:pic>
        <p:nvPicPr>
          <p:cNvPr id="105" name="Picture 10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9788344-1321-60EC-A572-E1CE001AD12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79" y="18738946"/>
            <a:ext cx="1464581" cy="1464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4D69ACE-423D-9E44-A291-E22538790BD7}"/>
              </a:ext>
            </a:extLst>
          </p:cNvPr>
          <p:cNvSpPr txBox="1"/>
          <p:nvPr/>
        </p:nvSpPr>
        <p:spPr>
          <a:xfrm>
            <a:off x="2774405" y="20283542"/>
            <a:ext cx="252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https://github.com/zhry10</a:t>
            </a:r>
          </a:p>
        </p:txBody>
      </p:sp>
      <p:pic>
        <p:nvPicPr>
          <p:cNvPr id="109" name="Picture 10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E464653-4557-6657-C1F2-E70CD5EA5D6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474" y="10142024"/>
            <a:ext cx="1507024" cy="1507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5" name="Picture 124" descr="A black and green logo&#10;&#10;Description automatically generated">
            <a:extLst>
              <a:ext uri="{FF2B5EF4-FFF2-40B4-BE49-F238E27FC236}">
                <a16:creationId xmlns:a16="http://schemas.microsoft.com/office/drawing/2014/main" id="{1E56A143-6371-BB4D-C3A4-566292F6E6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8" y="9279148"/>
            <a:ext cx="2184843" cy="1323821"/>
          </a:xfrm>
          <a:prstGeom prst="rect">
            <a:avLst/>
          </a:prstGeom>
        </p:spPr>
      </p:pic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272DC7B6-1AF9-1C39-BD5D-283B58141E84}"/>
              </a:ext>
            </a:extLst>
          </p:cNvPr>
          <p:cNvSpPr/>
          <p:nvPr/>
        </p:nvSpPr>
        <p:spPr>
          <a:xfrm>
            <a:off x="564499" y="7670759"/>
            <a:ext cx="3568722" cy="2955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519C85-A533-1B99-F9D7-7B550B2C0D93}"/>
              </a:ext>
            </a:extLst>
          </p:cNvPr>
          <p:cNvSpPr txBox="1"/>
          <p:nvPr/>
        </p:nvSpPr>
        <p:spPr>
          <a:xfrm>
            <a:off x="378451" y="7660611"/>
            <a:ext cx="3909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2800" dirty="0">
                <a:solidFill>
                  <a:srgbClr val="026C89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LSTM</a:t>
            </a:r>
          </a:p>
          <a:p>
            <a:pPr algn="ctr"/>
            <a:r>
              <a:rPr lang="en-US" sz="1800" dirty="0">
                <a:solidFill>
                  <a:srgbClr val="026C89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(Long Short-Term Memory)</a:t>
            </a:r>
            <a:br>
              <a:rPr lang="en-US" sz="2800" dirty="0">
                <a:solidFill>
                  <a:srgbClr val="026C89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26C89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Known for language prediction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997F49DF-83F1-44A6-5274-CE498427668E}"/>
              </a:ext>
            </a:extLst>
          </p:cNvPr>
          <p:cNvSpPr/>
          <p:nvPr/>
        </p:nvSpPr>
        <p:spPr>
          <a:xfrm>
            <a:off x="4214498" y="7684562"/>
            <a:ext cx="3592401" cy="2955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A2945243-35BA-F29A-E36E-350AA2552737}"/>
              </a:ext>
            </a:extLst>
          </p:cNvPr>
          <p:cNvSpPr/>
          <p:nvPr/>
        </p:nvSpPr>
        <p:spPr>
          <a:xfrm>
            <a:off x="615286" y="10816999"/>
            <a:ext cx="7216981" cy="1302887"/>
          </a:xfrm>
          <a:prstGeom prst="roundRect">
            <a:avLst/>
          </a:prstGeom>
          <a:solidFill>
            <a:srgbClr val="0023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FBAD44-DBC2-4362-F6C0-310D1DF59276}"/>
              </a:ext>
            </a:extLst>
          </p:cNvPr>
          <p:cNvSpPr txBox="1"/>
          <p:nvPr/>
        </p:nvSpPr>
        <p:spPr>
          <a:xfrm>
            <a:off x="651722" y="11027215"/>
            <a:ext cx="7069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How does architecture type and physics guidance affect prediction accuracy?</a:t>
            </a:r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5C44AAD1-0CF9-31E1-99D6-3084A22341A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504" t="2232"/>
          <a:stretch/>
        </p:blipFill>
        <p:spPr>
          <a:xfrm>
            <a:off x="4601509" y="8729502"/>
            <a:ext cx="2897531" cy="1820145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93F7FC02-F21A-EAB9-218D-35CE182DD740}"/>
              </a:ext>
            </a:extLst>
          </p:cNvPr>
          <p:cNvSpPr txBox="1"/>
          <p:nvPr/>
        </p:nvSpPr>
        <p:spPr>
          <a:xfrm>
            <a:off x="4173177" y="7683240"/>
            <a:ext cx="3651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2800" dirty="0">
                <a:solidFill>
                  <a:srgbClr val="026C89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1800" dirty="0">
                <a:solidFill>
                  <a:srgbClr val="026C89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(Convolutional Neural Network)</a:t>
            </a:r>
          </a:p>
          <a:p>
            <a:pPr algn="ctr"/>
            <a:r>
              <a:rPr lang="en-US" sz="2000" dirty="0">
                <a:solidFill>
                  <a:srgbClr val="026C89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Known for </a:t>
            </a:r>
            <a:r>
              <a:rPr lang="en-US" sz="2000">
                <a:solidFill>
                  <a:srgbClr val="026C89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image classification</a:t>
            </a:r>
            <a:endParaRPr lang="en-US" sz="2000" dirty="0">
              <a:solidFill>
                <a:srgbClr val="026C89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679E50F2-945B-D81A-CE47-C0D66D4A4E4A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4829"/>
          <a:stretch/>
        </p:blipFill>
        <p:spPr>
          <a:xfrm>
            <a:off x="1141780" y="8814066"/>
            <a:ext cx="2254096" cy="1658445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30E4B3A3-AB3B-98DC-144F-B4CCE75B7B3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477" t="26075" r="4321" b="55267"/>
          <a:stretch/>
        </p:blipFill>
        <p:spPr>
          <a:xfrm>
            <a:off x="19702159" y="8312736"/>
            <a:ext cx="1787126" cy="44776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C1985959-2E4E-FD6D-62A8-CB4CEF30BBA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8838" t="50000" r="3740" b="31342"/>
          <a:stretch/>
        </p:blipFill>
        <p:spPr>
          <a:xfrm>
            <a:off x="21818035" y="8015179"/>
            <a:ext cx="1789207" cy="4354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BA904974-5C62-8D1E-78A4-0B130EA82E9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9687" t="73981" r="5111" b="7329"/>
          <a:stretch/>
        </p:blipFill>
        <p:spPr>
          <a:xfrm>
            <a:off x="21818035" y="8638392"/>
            <a:ext cx="1787122" cy="44776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ED42BB29-4F7C-4B2A-9D6B-510A7071876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9298" t="2605" r="4975" b="78803"/>
          <a:stretch/>
        </p:blipFill>
        <p:spPr>
          <a:xfrm>
            <a:off x="19702159" y="9698926"/>
            <a:ext cx="1787126" cy="4430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74AE54C-F2E6-0F48-ADBC-E5998A0204AB}"/>
              </a:ext>
            </a:extLst>
          </p:cNvPr>
          <p:cNvSpPr/>
          <p:nvPr/>
        </p:nvSpPr>
        <p:spPr>
          <a:xfrm>
            <a:off x="19883837" y="8804134"/>
            <a:ext cx="1391665" cy="447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8A3067E-0AE4-7625-59DE-7BB8E4691BE3}"/>
              </a:ext>
            </a:extLst>
          </p:cNvPr>
          <p:cNvSpPr/>
          <p:nvPr/>
        </p:nvSpPr>
        <p:spPr>
          <a:xfrm>
            <a:off x="19915941" y="10187786"/>
            <a:ext cx="1391665" cy="438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9922E1F-33F3-B61B-C11B-0AC5AF0701DE}"/>
              </a:ext>
            </a:extLst>
          </p:cNvPr>
          <p:cNvSpPr/>
          <p:nvPr/>
        </p:nvSpPr>
        <p:spPr>
          <a:xfrm>
            <a:off x="21800116" y="9392448"/>
            <a:ext cx="1805041" cy="457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9D0160E-8C12-E6E7-3498-1A9B630B1B56}"/>
              </a:ext>
            </a:extLst>
          </p:cNvPr>
          <p:cNvSpPr/>
          <p:nvPr/>
        </p:nvSpPr>
        <p:spPr>
          <a:xfrm>
            <a:off x="21800115" y="10031964"/>
            <a:ext cx="1805041" cy="457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2CD15605-68E8-D7CF-2E70-D69E4E768C5E}"/>
              </a:ext>
            </a:extLst>
          </p:cNvPr>
          <p:cNvCxnSpPr>
            <a:stCxn id="1040" idx="3"/>
            <a:endCxn id="1041" idx="1"/>
          </p:cNvCxnSpPr>
          <p:nvPr/>
        </p:nvCxnSpPr>
        <p:spPr>
          <a:xfrm flipV="1">
            <a:off x="21489285" y="8232897"/>
            <a:ext cx="328750" cy="30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DEADC96E-9E89-E30B-D3C8-0D0FA83216FE}"/>
              </a:ext>
            </a:extLst>
          </p:cNvPr>
          <p:cNvCxnSpPr>
            <a:cxnSpLocks/>
            <a:stCxn id="1040" idx="3"/>
            <a:endCxn id="1042" idx="1"/>
          </p:cNvCxnSpPr>
          <p:nvPr/>
        </p:nvCxnSpPr>
        <p:spPr>
          <a:xfrm>
            <a:off x="21489285" y="8536620"/>
            <a:ext cx="328750" cy="3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9B10F05A-3504-16D4-8E9D-52BFF3356105}"/>
              </a:ext>
            </a:extLst>
          </p:cNvPr>
          <p:cNvCxnSpPr>
            <a:cxnSpLocks/>
            <a:stCxn id="1039" idx="3"/>
            <a:endCxn id="1047" idx="1"/>
          </p:cNvCxnSpPr>
          <p:nvPr/>
        </p:nvCxnSpPr>
        <p:spPr>
          <a:xfrm flipV="1">
            <a:off x="21489285" y="9621250"/>
            <a:ext cx="310831" cy="299225"/>
          </a:xfrm>
          <a:prstGeom prst="straightConnector1">
            <a:avLst/>
          </a:prstGeom>
          <a:ln>
            <a:solidFill>
              <a:srgbClr val="026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D7B3E762-E0DD-BEBE-DF46-F55238C81ECB}"/>
              </a:ext>
            </a:extLst>
          </p:cNvPr>
          <p:cNvCxnSpPr>
            <a:cxnSpLocks/>
            <a:stCxn id="1039" idx="3"/>
            <a:endCxn id="1048" idx="1"/>
          </p:cNvCxnSpPr>
          <p:nvPr/>
        </p:nvCxnSpPr>
        <p:spPr>
          <a:xfrm>
            <a:off x="21489285" y="9920475"/>
            <a:ext cx="310830" cy="340291"/>
          </a:xfrm>
          <a:prstGeom prst="straightConnector1">
            <a:avLst/>
          </a:prstGeom>
          <a:ln>
            <a:solidFill>
              <a:srgbClr val="026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10C8E57-A50C-DE1D-98B3-EA8DA3E676F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6139"/>
          <a:stretch/>
        </p:blipFill>
        <p:spPr>
          <a:xfrm>
            <a:off x="25342006" y="8581145"/>
            <a:ext cx="3315092" cy="8971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85E0E31-4707-88DE-4670-C0B97E0E852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639683" y="9621197"/>
            <a:ext cx="4785364" cy="8718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3" name="Rounded Rectangle 77">
            <a:extLst>
              <a:ext uri="{FF2B5EF4-FFF2-40B4-BE49-F238E27FC236}">
                <a16:creationId xmlns:a16="http://schemas.microsoft.com/office/drawing/2014/main" id="{90E63612-D046-5E6E-51DD-9E141D0D118F}"/>
              </a:ext>
            </a:extLst>
          </p:cNvPr>
          <p:cNvSpPr/>
          <p:nvPr/>
        </p:nvSpPr>
        <p:spPr>
          <a:xfrm>
            <a:off x="29807816" y="11880167"/>
            <a:ext cx="7398359" cy="2983643"/>
          </a:xfrm>
          <a:prstGeom prst="roundRect">
            <a:avLst>
              <a:gd name="adj" fmla="val 2650"/>
            </a:avLst>
          </a:prstGeom>
          <a:solidFill>
            <a:srgbClr val="2F6099"/>
          </a:solidFill>
          <a:ln w="76200">
            <a:solidFill>
              <a:srgbClr val="002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CFD35C-6473-9D37-9A45-5F178D0A07B2}"/>
              </a:ext>
            </a:extLst>
          </p:cNvPr>
          <p:cNvSpPr txBox="1"/>
          <p:nvPr/>
        </p:nvSpPr>
        <p:spPr>
          <a:xfrm>
            <a:off x="30003122" y="11999226"/>
            <a:ext cx="669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63577E-4ED7-4CA8-0B06-8FF03CD2EF61}"/>
              </a:ext>
            </a:extLst>
          </p:cNvPr>
          <p:cNvSpPr/>
          <p:nvPr/>
        </p:nvSpPr>
        <p:spPr>
          <a:xfrm>
            <a:off x="30057381" y="12796914"/>
            <a:ext cx="787345" cy="34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Century Gothic" panose="020B0502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E683FD-A5C1-0E60-5750-F661AF3C5C64}"/>
              </a:ext>
            </a:extLst>
          </p:cNvPr>
          <p:cNvSpPr txBox="1"/>
          <p:nvPr/>
        </p:nvSpPr>
        <p:spPr>
          <a:xfrm>
            <a:off x="30061850" y="12941699"/>
            <a:ext cx="7083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Use true GPS/speedometer data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Use different architectures e.g. TCN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- Use shake table data (more instruments, documented damage)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26AF85-90CF-18C0-8004-52E90EBD15F4}"/>
              </a:ext>
            </a:extLst>
          </p:cNvPr>
          <p:cNvSpPr txBox="1"/>
          <p:nvPr/>
        </p:nvSpPr>
        <p:spPr>
          <a:xfrm>
            <a:off x="20697391" y="11082574"/>
            <a:ext cx="2301516" cy="707886"/>
          </a:xfrm>
          <a:prstGeom prst="rect">
            <a:avLst/>
          </a:prstGeom>
          <a:solidFill>
            <a:srgbClr val="EAF6FB"/>
          </a:solidFill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b="1" dirty="0">
                <a:solidFill>
                  <a:srgbClr val="002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CFCE8519-701D-B0FB-D821-A13EA48D2A4C}"/>
              </a:ext>
            </a:extLst>
          </p:cNvPr>
          <p:cNvSpPr/>
          <p:nvPr/>
        </p:nvSpPr>
        <p:spPr>
          <a:xfrm>
            <a:off x="20808170" y="11845479"/>
            <a:ext cx="787345" cy="34688"/>
          </a:xfrm>
          <a:prstGeom prst="roundRect">
            <a:avLst>
              <a:gd name="adj" fmla="val 50000"/>
            </a:avLst>
          </a:prstGeom>
          <a:solidFill>
            <a:srgbClr val="00235A"/>
          </a:solidFill>
          <a:ln>
            <a:solidFill>
              <a:srgbClr val="0023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00235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319B093D-A9F4-0336-629F-77D077FDED37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5022" t="6156" r="1027"/>
          <a:stretch/>
        </p:blipFill>
        <p:spPr>
          <a:xfrm>
            <a:off x="8352114" y="12072660"/>
            <a:ext cx="5811005" cy="2598312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C55B548-3A55-7360-6612-BFD7F312F2F4}"/>
              </a:ext>
            </a:extLst>
          </p:cNvPr>
          <p:cNvCxnSpPr>
            <a:cxnSpLocks/>
          </p:cNvCxnSpPr>
          <p:nvPr/>
        </p:nvCxnSpPr>
        <p:spPr>
          <a:xfrm>
            <a:off x="11158825" y="12437023"/>
            <a:ext cx="1092421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5CFBDD8-9A7B-7886-BD4E-878A919BF9D5}"/>
              </a:ext>
            </a:extLst>
          </p:cNvPr>
          <p:cNvCxnSpPr>
            <a:cxnSpLocks/>
          </p:cNvCxnSpPr>
          <p:nvPr/>
        </p:nvCxnSpPr>
        <p:spPr>
          <a:xfrm>
            <a:off x="11142366" y="13296620"/>
            <a:ext cx="936534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D497471-D47F-C4A1-6D4F-B5CEA24465BB}"/>
              </a:ext>
            </a:extLst>
          </p:cNvPr>
          <p:cNvCxnSpPr>
            <a:cxnSpLocks/>
          </p:cNvCxnSpPr>
          <p:nvPr/>
        </p:nvCxnSpPr>
        <p:spPr>
          <a:xfrm>
            <a:off x="11142365" y="14011230"/>
            <a:ext cx="731341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357CADDD-68E7-D9F9-486F-15890503ED8B}"/>
              </a:ext>
            </a:extLst>
          </p:cNvPr>
          <p:cNvCxnSpPr>
            <a:cxnSpLocks/>
          </p:cNvCxnSpPr>
          <p:nvPr/>
        </p:nvCxnSpPr>
        <p:spPr>
          <a:xfrm>
            <a:off x="11142365" y="12279105"/>
            <a:ext cx="0" cy="3247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E75D05F-84D2-DE2D-6EC1-B7004C230A2E}"/>
              </a:ext>
            </a:extLst>
          </p:cNvPr>
          <p:cNvCxnSpPr>
            <a:cxnSpLocks/>
          </p:cNvCxnSpPr>
          <p:nvPr/>
        </p:nvCxnSpPr>
        <p:spPr>
          <a:xfrm>
            <a:off x="11142365" y="13128913"/>
            <a:ext cx="0" cy="3247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5BEFEEBC-A9B1-E7AA-2AEA-6F7FCC85532F}"/>
              </a:ext>
            </a:extLst>
          </p:cNvPr>
          <p:cNvCxnSpPr>
            <a:cxnSpLocks/>
          </p:cNvCxnSpPr>
          <p:nvPr/>
        </p:nvCxnSpPr>
        <p:spPr>
          <a:xfrm>
            <a:off x="11142365" y="13848853"/>
            <a:ext cx="0" cy="3247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F418945-F776-0575-D9CA-2DEB52D7FC0B}"/>
              </a:ext>
            </a:extLst>
          </p:cNvPr>
          <p:cNvSpPr txBox="1"/>
          <p:nvPr/>
        </p:nvSpPr>
        <p:spPr>
          <a:xfrm>
            <a:off x="15489364" y="14367542"/>
            <a:ext cx="95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time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2E4BEF44-F21F-9066-B0F1-A9CE9DBA1BCD}"/>
              </a:ext>
            </a:extLst>
          </p:cNvPr>
          <p:cNvCxnSpPr>
            <a:cxnSpLocks/>
          </p:cNvCxnSpPr>
          <p:nvPr/>
        </p:nvCxnSpPr>
        <p:spPr>
          <a:xfrm>
            <a:off x="14868148" y="14426411"/>
            <a:ext cx="2156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BE259323-A978-3C76-47BF-3F53862C9308}"/>
              </a:ext>
            </a:extLst>
          </p:cNvPr>
          <p:cNvCxnSpPr>
            <a:cxnSpLocks/>
          </p:cNvCxnSpPr>
          <p:nvPr/>
        </p:nvCxnSpPr>
        <p:spPr>
          <a:xfrm flipV="1">
            <a:off x="14616906" y="13807015"/>
            <a:ext cx="0" cy="271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570952F9-B11B-3BA4-235C-1CA2A4C62211}"/>
              </a:ext>
            </a:extLst>
          </p:cNvPr>
          <p:cNvSpPr txBox="1"/>
          <p:nvPr/>
        </p:nvSpPr>
        <p:spPr>
          <a:xfrm>
            <a:off x="14233429" y="13690830"/>
            <a:ext cx="27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i="1" dirty="0"/>
              <a:t>Δ</a:t>
            </a:r>
            <a:endParaRPr lang="en-US" sz="2800" i="1" dirty="0"/>
          </a:p>
        </p:txBody>
      </p: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B445FA5D-3EDF-4E3B-71BF-93C4EB0EA2C7}"/>
              </a:ext>
            </a:extLst>
          </p:cNvPr>
          <p:cNvCxnSpPr>
            <a:cxnSpLocks/>
          </p:cNvCxnSpPr>
          <p:nvPr/>
        </p:nvCxnSpPr>
        <p:spPr>
          <a:xfrm flipV="1">
            <a:off x="14616906" y="12972256"/>
            <a:ext cx="0" cy="41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E6EF406-D4E4-1908-7ABC-66820A354BCF}"/>
              </a:ext>
            </a:extLst>
          </p:cNvPr>
          <p:cNvSpPr txBox="1"/>
          <p:nvPr/>
        </p:nvSpPr>
        <p:spPr>
          <a:xfrm>
            <a:off x="14244401" y="12929502"/>
            <a:ext cx="27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i="1" dirty="0"/>
              <a:t>Δ</a:t>
            </a:r>
            <a:endParaRPr lang="en-US" sz="2800" i="1" dirty="0"/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6A66FE89-7E04-5151-48EA-1D70F6FAE698}"/>
              </a:ext>
            </a:extLst>
          </p:cNvPr>
          <p:cNvCxnSpPr>
            <a:cxnSpLocks/>
          </p:cNvCxnSpPr>
          <p:nvPr/>
        </p:nvCxnSpPr>
        <p:spPr>
          <a:xfrm flipV="1">
            <a:off x="14616906" y="11962064"/>
            <a:ext cx="0" cy="545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CD8AB004-0D75-3A93-6A23-89D7C3AA74F3}"/>
              </a:ext>
            </a:extLst>
          </p:cNvPr>
          <p:cNvSpPr txBox="1"/>
          <p:nvPr/>
        </p:nvSpPr>
        <p:spPr>
          <a:xfrm>
            <a:off x="14247211" y="11982776"/>
            <a:ext cx="27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i="1" dirty="0"/>
              <a:t>Δ</a:t>
            </a:r>
            <a:endParaRPr lang="en-US" sz="28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E5792F-CF46-7275-47E0-35FECB5C118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197417" y="18441577"/>
            <a:ext cx="4283443" cy="2139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B4AFE-093F-1C76-663F-7C6CBEAC095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078900" y="18429700"/>
            <a:ext cx="4331001" cy="21632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A690AA5-C23A-6479-9DDB-A4885E0D0FF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64326" y="18429700"/>
            <a:ext cx="4331001" cy="2163209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3E237D1A-3B81-18C5-9FC4-E7F00901255F}"/>
              </a:ext>
            </a:extLst>
          </p:cNvPr>
          <p:cNvGrpSpPr/>
          <p:nvPr/>
        </p:nvGrpSpPr>
        <p:grpSpPr>
          <a:xfrm>
            <a:off x="10544154" y="18020904"/>
            <a:ext cx="7936388" cy="455562"/>
            <a:chOff x="2665395" y="14229558"/>
            <a:chExt cx="2866240" cy="764489"/>
          </a:xfrm>
          <a:solidFill>
            <a:srgbClr val="00235A"/>
          </a:solidFill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1C65892-8912-B039-BD68-6E57C06D2052}"/>
                </a:ext>
              </a:extLst>
            </p:cNvPr>
            <p:cNvSpPr/>
            <p:nvPr/>
          </p:nvSpPr>
          <p:spPr>
            <a:xfrm>
              <a:off x="2665395" y="14229558"/>
              <a:ext cx="2866240" cy="764489"/>
            </a:xfrm>
            <a:prstGeom prst="round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2" name="Rectangle: Rounded Corners 4">
              <a:extLst>
                <a:ext uri="{FF2B5EF4-FFF2-40B4-BE49-F238E27FC236}">
                  <a16:creationId xmlns:a16="http://schemas.microsoft.com/office/drawing/2014/main" id="{B38F3B1B-1CC5-C86F-2453-77DF006A858D}"/>
                </a:ext>
              </a:extLst>
            </p:cNvPr>
            <p:cNvSpPr txBox="1"/>
            <p:nvPr/>
          </p:nvSpPr>
          <p:spPr>
            <a:xfrm>
              <a:off x="2665395" y="14489996"/>
              <a:ext cx="2866240" cy="180116"/>
            </a:xfrm>
            <a:prstGeom prst="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Algorithm-predicted responses of one event at one floor</a:t>
              </a:r>
            </a:p>
          </p:txBody>
        </p:sp>
      </p:grp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275AD5D1-EB2A-707B-C66F-4EF24FDBFF81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8030164" y="18229766"/>
            <a:ext cx="2513990" cy="0"/>
          </a:xfrm>
          <a:prstGeom prst="line">
            <a:avLst/>
          </a:prstGeom>
          <a:ln w="38100">
            <a:solidFill>
              <a:srgbClr val="0D4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B8ECBF5F-0850-743D-00F1-B398415667C6}"/>
              </a:ext>
            </a:extLst>
          </p:cNvPr>
          <p:cNvCxnSpPr>
            <a:cxnSpLocks/>
            <a:endCxn id="98" idx="3"/>
          </p:cNvCxnSpPr>
          <p:nvPr/>
        </p:nvCxnSpPr>
        <p:spPr>
          <a:xfrm flipH="1">
            <a:off x="18480542" y="18248685"/>
            <a:ext cx="1880586" cy="0"/>
          </a:xfrm>
          <a:prstGeom prst="line">
            <a:avLst/>
          </a:prstGeom>
          <a:ln w="38100">
            <a:solidFill>
              <a:srgbClr val="0D4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0F7A50D-869E-BCFF-34DB-D906315BA2AC}"/>
              </a:ext>
            </a:extLst>
          </p:cNvPr>
          <p:cNvGrpSpPr/>
          <p:nvPr/>
        </p:nvGrpSpPr>
        <p:grpSpPr>
          <a:xfrm>
            <a:off x="16518566" y="15358263"/>
            <a:ext cx="3732112" cy="1628114"/>
            <a:chOff x="2665395" y="14177769"/>
            <a:chExt cx="2866240" cy="7644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53" name="Rectangle: Rounded Corners 1052">
              <a:extLst>
                <a:ext uri="{FF2B5EF4-FFF2-40B4-BE49-F238E27FC236}">
                  <a16:creationId xmlns:a16="http://schemas.microsoft.com/office/drawing/2014/main" id="{696B3FA6-B247-D2D5-E240-44FB0ADAA16C}"/>
                </a:ext>
              </a:extLst>
            </p:cNvPr>
            <p:cNvSpPr/>
            <p:nvPr/>
          </p:nvSpPr>
          <p:spPr>
            <a:xfrm>
              <a:off x="2665395" y="14177769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6" name="Rectangle: Rounded Corners 4">
              <a:extLst>
                <a:ext uri="{FF2B5EF4-FFF2-40B4-BE49-F238E27FC236}">
                  <a16:creationId xmlns:a16="http://schemas.microsoft.com/office/drawing/2014/main" id="{8D4BB7EC-511C-13F7-CD93-A042850CC447}"/>
                </a:ext>
              </a:extLst>
            </p:cNvPr>
            <p:cNvSpPr txBox="1"/>
            <p:nvPr/>
          </p:nvSpPr>
          <p:spPr>
            <a:xfrm>
              <a:off x="2665395" y="14489996"/>
              <a:ext cx="2866240" cy="18011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Wide variety of training data characteristics to maximize performance</a:t>
              </a:r>
              <a:endParaRPr lang="en-US" sz="28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79" name="Picture 1078">
            <a:extLst>
              <a:ext uri="{FF2B5EF4-FFF2-40B4-BE49-F238E27FC236}">
                <a16:creationId xmlns:a16="http://schemas.microsoft.com/office/drawing/2014/main" id="{E53147CD-0506-3020-2FEE-C98C48E8B1D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5400000">
            <a:off x="22598870" y="9320612"/>
            <a:ext cx="4322883" cy="8187398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1A091B-431A-B4C2-63AA-6C9261D8CF82}"/>
              </a:ext>
            </a:extLst>
          </p:cNvPr>
          <p:cNvGrpSpPr/>
          <p:nvPr/>
        </p:nvGrpSpPr>
        <p:grpSpPr>
          <a:xfrm>
            <a:off x="23961589" y="11077975"/>
            <a:ext cx="3457259" cy="455562"/>
            <a:chOff x="2665395" y="14229550"/>
            <a:chExt cx="2866240" cy="764489"/>
          </a:xfrm>
          <a:solidFill>
            <a:srgbClr val="00235A"/>
          </a:solidFill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0C126DA5-3EA5-9170-A556-9BBFB1C43BF4}"/>
                </a:ext>
              </a:extLst>
            </p:cNvPr>
            <p:cNvSpPr/>
            <p:nvPr/>
          </p:nvSpPr>
          <p:spPr>
            <a:xfrm>
              <a:off x="2665395" y="14229550"/>
              <a:ext cx="2866240" cy="764489"/>
            </a:xfrm>
            <a:prstGeom prst="round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8" name="Rectangle: Rounded Corners 4">
              <a:extLst>
                <a:ext uri="{FF2B5EF4-FFF2-40B4-BE49-F238E27FC236}">
                  <a16:creationId xmlns:a16="http://schemas.microsoft.com/office/drawing/2014/main" id="{FBCBD623-C5BC-104F-AD36-3F2E2313F5B6}"/>
                </a:ext>
              </a:extLst>
            </p:cNvPr>
            <p:cNvSpPr txBox="1"/>
            <p:nvPr/>
          </p:nvSpPr>
          <p:spPr>
            <a:xfrm>
              <a:off x="2698385" y="14556051"/>
              <a:ext cx="2822134" cy="180116"/>
            </a:xfrm>
            <a:prstGeom prst="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Correlation Coefficients</a:t>
              </a:r>
              <a:endParaRPr lang="en-US" sz="24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EF1EA6FE-8FF5-40D0-DDB4-BC9FEC75AC7A}"/>
              </a:ext>
            </a:extLst>
          </p:cNvPr>
          <p:cNvGrpSpPr/>
          <p:nvPr/>
        </p:nvGrpSpPr>
        <p:grpSpPr>
          <a:xfrm>
            <a:off x="20703720" y="19929945"/>
            <a:ext cx="4248136" cy="717158"/>
            <a:chOff x="2665395" y="14229550"/>
            <a:chExt cx="2866240" cy="764489"/>
          </a:xfrm>
          <a:solidFill>
            <a:srgbClr val="0000FF"/>
          </a:solidFill>
        </p:grpSpPr>
        <p:sp>
          <p:nvSpPr>
            <p:cNvPr id="1082" name="Rectangle: Rounded Corners 1081">
              <a:extLst>
                <a:ext uri="{FF2B5EF4-FFF2-40B4-BE49-F238E27FC236}">
                  <a16:creationId xmlns:a16="http://schemas.microsoft.com/office/drawing/2014/main" id="{4BAAA5E8-DB13-AD01-B043-D3C49044F4CA}"/>
                </a:ext>
              </a:extLst>
            </p:cNvPr>
            <p:cNvSpPr/>
            <p:nvPr/>
          </p:nvSpPr>
          <p:spPr>
            <a:xfrm>
              <a:off x="2665395" y="14229550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83" name="Rectangle: Rounded Corners 4">
              <a:extLst>
                <a:ext uri="{FF2B5EF4-FFF2-40B4-BE49-F238E27FC236}">
                  <a16:creationId xmlns:a16="http://schemas.microsoft.com/office/drawing/2014/main" id="{BF087F37-79EB-A00B-FEDD-7E4A758E406E}"/>
                </a:ext>
              </a:extLst>
            </p:cNvPr>
            <p:cNvSpPr txBox="1"/>
            <p:nvPr/>
          </p:nvSpPr>
          <p:spPr>
            <a:xfrm>
              <a:off x="2698385" y="14556051"/>
              <a:ext cx="2822134" cy="18011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 Quake 1 </a:t>
              </a:r>
              <a:b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(High frequency, low PGA/PFA)</a:t>
              </a:r>
              <a:endParaRPr lang="en-US" sz="24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9D225D72-BE77-34BE-20E9-A7235D2E69EC}"/>
              </a:ext>
            </a:extLst>
          </p:cNvPr>
          <p:cNvGrpSpPr/>
          <p:nvPr/>
        </p:nvGrpSpPr>
        <p:grpSpPr>
          <a:xfrm>
            <a:off x="25149426" y="19924746"/>
            <a:ext cx="4248136" cy="717158"/>
            <a:chOff x="2665395" y="14229550"/>
            <a:chExt cx="2866240" cy="764489"/>
          </a:xfrm>
          <a:solidFill>
            <a:srgbClr val="FF00FF"/>
          </a:solidFill>
        </p:grpSpPr>
        <p:sp>
          <p:nvSpPr>
            <p:cNvPr id="1085" name="Rectangle: Rounded Corners 1084">
              <a:extLst>
                <a:ext uri="{FF2B5EF4-FFF2-40B4-BE49-F238E27FC236}">
                  <a16:creationId xmlns:a16="http://schemas.microsoft.com/office/drawing/2014/main" id="{4D3EDC72-86A8-856C-9A2F-2AD48AD72F34}"/>
                </a:ext>
              </a:extLst>
            </p:cNvPr>
            <p:cNvSpPr/>
            <p:nvPr/>
          </p:nvSpPr>
          <p:spPr>
            <a:xfrm>
              <a:off x="2665395" y="14229550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86" name="Rectangle: Rounded Corners 4">
              <a:extLst>
                <a:ext uri="{FF2B5EF4-FFF2-40B4-BE49-F238E27FC236}">
                  <a16:creationId xmlns:a16="http://schemas.microsoft.com/office/drawing/2014/main" id="{3DEC18EF-781A-4A87-AE5C-0CFB39C8BC9E}"/>
                </a:ext>
              </a:extLst>
            </p:cNvPr>
            <p:cNvSpPr txBox="1"/>
            <p:nvPr/>
          </p:nvSpPr>
          <p:spPr>
            <a:xfrm>
              <a:off x="2698385" y="14531329"/>
              <a:ext cx="2822134" cy="20483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 Quake 2 </a:t>
              </a:r>
              <a:b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(Low frequency, high PGA/PFA)</a:t>
              </a:r>
              <a:endParaRPr lang="en-US" sz="24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1AB74D11-46CD-A275-EDEA-F8D1FA298344}"/>
              </a:ext>
            </a:extLst>
          </p:cNvPr>
          <p:cNvGrpSpPr/>
          <p:nvPr/>
        </p:nvGrpSpPr>
        <p:grpSpPr>
          <a:xfrm>
            <a:off x="27073782" y="16555965"/>
            <a:ext cx="2410385" cy="1090736"/>
            <a:chOff x="2970348" y="13690282"/>
            <a:chExt cx="2866240" cy="7644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EF5CD14A-BF01-FC1D-3444-76F1B4525CDE}"/>
                </a:ext>
              </a:extLst>
            </p:cNvPr>
            <p:cNvSpPr/>
            <p:nvPr/>
          </p:nvSpPr>
          <p:spPr>
            <a:xfrm>
              <a:off x="2970348" y="13690282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9" name="Rectangle: Rounded Corners 4">
              <a:extLst>
                <a:ext uri="{FF2B5EF4-FFF2-40B4-BE49-F238E27FC236}">
                  <a16:creationId xmlns:a16="http://schemas.microsoft.com/office/drawing/2014/main" id="{8EAB5118-ED56-9FA1-12C6-3604F8EFBB07}"/>
                </a:ext>
              </a:extLst>
            </p:cNvPr>
            <p:cNvSpPr txBox="1"/>
            <p:nvPr/>
          </p:nvSpPr>
          <p:spPr>
            <a:xfrm>
              <a:off x="2970348" y="14002513"/>
              <a:ext cx="2866240" cy="18011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High PGA/PFA: underestimated peak values</a:t>
              </a:r>
            </a:p>
          </p:txBody>
        </p: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74988161-E87E-6591-A2C3-00EFE1938718}"/>
              </a:ext>
            </a:extLst>
          </p:cNvPr>
          <p:cNvGrpSpPr/>
          <p:nvPr/>
        </p:nvGrpSpPr>
        <p:grpSpPr>
          <a:xfrm>
            <a:off x="23417104" y="14177778"/>
            <a:ext cx="1710052" cy="1092369"/>
            <a:chOff x="2999785" y="13675574"/>
            <a:chExt cx="2866241" cy="7644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91" name="Rectangle: Rounded Corners 1090">
              <a:extLst>
                <a:ext uri="{FF2B5EF4-FFF2-40B4-BE49-F238E27FC236}">
                  <a16:creationId xmlns:a16="http://schemas.microsoft.com/office/drawing/2014/main" id="{E6CF4DB4-692B-E3F7-39E1-5365B41345E8}"/>
                </a:ext>
              </a:extLst>
            </p:cNvPr>
            <p:cNvSpPr/>
            <p:nvPr/>
          </p:nvSpPr>
          <p:spPr>
            <a:xfrm>
              <a:off x="2999785" y="13675574"/>
              <a:ext cx="2866241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2" name="Rectangle: Rounded Corners 4">
              <a:extLst>
                <a:ext uri="{FF2B5EF4-FFF2-40B4-BE49-F238E27FC236}">
                  <a16:creationId xmlns:a16="http://schemas.microsoft.com/office/drawing/2014/main" id="{23A9DF7D-8F1D-7715-2F16-E4F976E63FB6}"/>
                </a:ext>
              </a:extLst>
            </p:cNvPr>
            <p:cNvSpPr txBox="1"/>
            <p:nvPr/>
          </p:nvSpPr>
          <p:spPr>
            <a:xfrm>
              <a:off x="2999787" y="13987802"/>
              <a:ext cx="2866239" cy="18011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Low </a:t>
              </a:r>
              <a:r>
                <a:rPr lang="en-US" sz="2400" b="1" u="none" kern="1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freq</a:t>
              </a:r>
              <a:r>
                <a:rPr lang="en-US" sz="2400" b="1" u="none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better </a:t>
              </a: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correlations</a:t>
              </a:r>
              <a:endParaRPr lang="en-US" sz="24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3BEC70-52C8-1B04-3BA8-358C273BC981}"/>
              </a:ext>
            </a:extLst>
          </p:cNvPr>
          <p:cNvGrpSpPr/>
          <p:nvPr/>
        </p:nvGrpSpPr>
        <p:grpSpPr>
          <a:xfrm>
            <a:off x="23787677" y="15540292"/>
            <a:ext cx="3874246" cy="455562"/>
            <a:chOff x="2896301" y="14281638"/>
            <a:chExt cx="2866240" cy="764489"/>
          </a:xfrm>
          <a:solidFill>
            <a:srgbClr val="00235A"/>
          </a:solidFill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A8CFC059-D80F-E6B6-11D1-1E214300E124}"/>
                </a:ext>
              </a:extLst>
            </p:cNvPr>
            <p:cNvSpPr/>
            <p:nvPr/>
          </p:nvSpPr>
          <p:spPr>
            <a:xfrm>
              <a:off x="2896301" y="14281638"/>
              <a:ext cx="2866240" cy="764489"/>
            </a:xfrm>
            <a:prstGeom prst="round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Rectangle: Rounded Corners 4">
              <a:extLst>
                <a:ext uri="{FF2B5EF4-FFF2-40B4-BE49-F238E27FC236}">
                  <a16:creationId xmlns:a16="http://schemas.microsoft.com/office/drawing/2014/main" id="{3AE34AE9-E29F-631D-361A-945C7389C52E}"/>
                </a:ext>
              </a:extLst>
            </p:cNvPr>
            <p:cNvSpPr txBox="1"/>
            <p:nvPr/>
          </p:nvSpPr>
          <p:spPr>
            <a:xfrm>
              <a:off x="2996755" y="14589733"/>
              <a:ext cx="2755866" cy="176431"/>
            </a:xfrm>
            <a:prstGeom prst="rect">
              <a:avLst/>
            </a:prstGeom>
            <a:solidFill>
              <a:srgbClr val="0D468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Peak Error Percentages (%)</a:t>
              </a:r>
              <a:endParaRPr lang="en-US" sz="24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110" name="Picture 1109">
            <a:extLst>
              <a:ext uri="{FF2B5EF4-FFF2-40B4-BE49-F238E27FC236}">
                <a16:creationId xmlns:a16="http://schemas.microsoft.com/office/drawing/2014/main" id="{8AF08268-322A-8F19-EFC5-250A2344FC0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620229" y="14729841"/>
            <a:ext cx="8218116" cy="3247431"/>
          </a:xfrm>
          <a:prstGeom prst="rect">
            <a:avLst/>
          </a:prstGeom>
        </p:spPr>
      </p:pic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3EDEC6AF-0D35-6786-6B11-A4B1D146ECF5}"/>
              </a:ext>
            </a:extLst>
          </p:cNvPr>
          <p:cNvGrpSpPr/>
          <p:nvPr/>
        </p:nvGrpSpPr>
        <p:grpSpPr>
          <a:xfrm>
            <a:off x="13609001" y="16782256"/>
            <a:ext cx="1807816" cy="316077"/>
            <a:chOff x="2665395" y="14229550"/>
            <a:chExt cx="2866240" cy="764489"/>
          </a:xfrm>
          <a:solidFill>
            <a:srgbClr val="FF00FF"/>
          </a:solidFill>
        </p:grpSpPr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C50BE59C-2D6A-EE8D-5FA2-71531A9FC6F5}"/>
                </a:ext>
              </a:extLst>
            </p:cNvPr>
            <p:cNvSpPr/>
            <p:nvPr/>
          </p:nvSpPr>
          <p:spPr>
            <a:xfrm>
              <a:off x="2665395" y="14229550"/>
              <a:ext cx="2866240" cy="764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96" name="Rectangle: Rounded Corners 4">
              <a:extLst>
                <a:ext uri="{FF2B5EF4-FFF2-40B4-BE49-F238E27FC236}">
                  <a16:creationId xmlns:a16="http://schemas.microsoft.com/office/drawing/2014/main" id="{9F9B2556-43D1-F737-6965-F73798FAF7DD}"/>
                </a:ext>
              </a:extLst>
            </p:cNvPr>
            <p:cNvSpPr txBox="1"/>
            <p:nvPr/>
          </p:nvSpPr>
          <p:spPr>
            <a:xfrm>
              <a:off x="2698385" y="14531317"/>
              <a:ext cx="2822134" cy="2048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 Quake 2 </a:t>
              </a:r>
              <a:endParaRPr lang="en-US" sz="24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8126CFD5-F7CA-2C35-B8EE-3554FF00325D}"/>
              </a:ext>
            </a:extLst>
          </p:cNvPr>
          <p:cNvGrpSpPr/>
          <p:nvPr/>
        </p:nvGrpSpPr>
        <p:grpSpPr>
          <a:xfrm>
            <a:off x="8129535" y="17830289"/>
            <a:ext cx="1825496" cy="310170"/>
            <a:chOff x="2427163" y="14973187"/>
            <a:chExt cx="2866240" cy="764489"/>
          </a:xfrm>
          <a:solidFill>
            <a:srgbClr val="FF00FF"/>
          </a:solidFill>
        </p:grpSpPr>
        <p:sp>
          <p:nvSpPr>
            <p:cNvPr id="1098" name="Rectangle: Rounded Corners 1097">
              <a:extLst>
                <a:ext uri="{FF2B5EF4-FFF2-40B4-BE49-F238E27FC236}">
                  <a16:creationId xmlns:a16="http://schemas.microsoft.com/office/drawing/2014/main" id="{193102A7-C5DF-2BF0-47D3-132FC2D9D705}"/>
                </a:ext>
              </a:extLst>
            </p:cNvPr>
            <p:cNvSpPr/>
            <p:nvPr/>
          </p:nvSpPr>
          <p:spPr>
            <a:xfrm>
              <a:off x="2427163" y="14973187"/>
              <a:ext cx="2866240" cy="764489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99" name="Rectangle: Rounded Corners 4">
              <a:extLst>
                <a:ext uri="{FF2B5EF4-FFF2-40B4-BE49-F238E27FC236}">
                  <a16:creationId xmlns:a16="http://schemas.microsoft.com/office/drawing/2014/main" id="{97AD2631-D85B-8B0A-9D5C-189ABF918B69}"/>
                </a:ext>
              </a:extLst>
            </p:cNvPr>
            <p:cNvSpPr txBox="1"/>
            <p:nvPr/>
          </p:nvSpPr>
          <p:spPr>
            <a:xfrm>
              <a:off x="2460152" y="15274941"/>
              <a:ext cx="2822134" cy="204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 Quake 1 </a:t>
              </a:r>
              <a:endParaRPr lang="en-US" sz="2400" b="1" u="none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3F4A11B5-A7A2-6D7E-8234-A2ECAA0028D8}"/>
              </a:ext>
            </a:extLst>
          </p:cNvPr>
          <p:cNvCxnSpPr>
            <a:cxnSpLocks/>
            <a:stCxn id="1096" idx="1"/>
          </p:cNvCxnSpPr>
          <p:nvPr/>
        </p:nvCxnSpPr>
        <p:spPr>
          <a:xfrm flipH="1" flipV="1">
            <a:off x="11524665" y="16800399"/>
            <a:ext cx="2105144" cy="148967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B91B9A6F-C5E8-E96D-5AF2-7CF8839A1516}"/>
              </a:ext>
            </a:extLst>
          </p:cNvPr>
          <p:cNvCxnSpPr>
            <a:cxnSpLocks/>
          </p:cNvCxnSpPr>
          <p:nvPr/>
        </p:nvCxnSpPr>
        <p:spPr>
          <a:xfrm flipV="1">
            <a:off x="9915720" y="17257648"/>
            <a:ext cx="14776" cy="87399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B4E1AEB-DF0C-7C9F-5576-77476FFB29F6}"/>
              </a:ext>
            </a:extLst>
          </p:cNvPr>
          <p:cNvSpPr txBox="1"/>
          <p:nvPr/>
        </p:nvSpPr>
        <p:spPr>
          <a:xfrm>
            <a:off x="11446201" y="12411518"/>
            <a:ext cx="27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solidFill>
                  <a:srgbClr val="FF0000"/>
                </a:solidFill>
              </a:rPr>
              <a:t>Δ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9EE0C62-500C-7A25-3013-559324939F37}"/>
              </a:ext>
            </a:extLst>
          </p:cNvPr>
          <p:cNvSpPr txBox="1"/>
          <p:nvPr/>
        </p:nvSpPr>
        <p:spPr>
          <a:xfrm>
            <a:off x="11373482" y="13249129"/>
            <a:ext cx="27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solidFill>
                  <a:srgbClr val="FF0000"/>
                </a:solidFill>
              </a:rPr>
              <a:t>Δ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4117A5-385E-67D7-AAF2-423BA69A7219}"/>
              </a:ext>
            </a:extLst>
          </p:cNvPr>
          <p:cNvSpPr txBox="1"/>
          <p:nvPr/>
        </p:nvSpPr>
        <p:spPr>
          <a:xfrm>
            <a:off x="11274402" y="14014568"/>
            <a:ext cx="27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solidFill>
                  <a:srgbClr val="FF0000"/>
                </a:solidFill>
              </a:rPr>
              <a:t>Δ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8023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deliberatingwatermel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3d6ba1-dabd-429b-98a0-29c3462be30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2AB051058BF43A6626A2D7DD12673" ma:contentTypeVersion="8" ma:contentTypeDescription="Create a new document." ma:contentTypeScope="" ma:versionID="1ee7ca9481d7a4aaaec8bf2b24863a6b">
  <xsd:schema xmlns:xsd="http://www.w3.org/2001/XMLSchema" xmlns:xs="http://www.w3.org/2001/XMLSchema" xmlns:p="http://schemas.microsoft.com/office/2006/metadata/properties" xmlns:ns3="b63d6ba1-dabd-429b-98a0-29c3462be304" xmlns:ns4="37456383-e48c-4c36-bbee-cbcf1fa69f8d" targetNamespace="http://schemas.microsoft.com/office/2006/metadata/properties" ma:root="true" ma:fieldsID="b0f5fa02e8139e06e15594203f7a81b1" ns3:_="" ns4:_="">
    <xsd:import namespace="b63d6ba1-dabd-429b-98a0-29c3462be304"/>
    <xsd:import namespace="37456383-e48c-4c36-bbee-cbcf1fa69f8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d6ba1-dabd-429b-98a0-29c3462be30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456383-e48c-4c36-bbee-cbcf1fa69f8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693847-1462-4342-94EC-0A1AE5E1707B}">
  <ds:schemaRefs>
    <ds:schemaRef ds:uri="b63d6ba1-dabd-429b-98a0-29c3462be304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37456383-e48c-4c36-bbee-cbcf1fa69f8d"/>
  </ds:schemaRefs>
</ds:datastoreItem>
</file>

<file path=customXml/itemProps2.xml><?xml version="1.0" encoding="utf-8"?>
<ds:datastoreItem xmlns:ds="http://schemas.openxmlformats.org/officeDocument/2006/customXml" ds:itemID="{A010EA8A-3CD4-4575-AB7B-20B295A3A5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3FFE7F-A999-4B99-BCC1-68E5DF3C9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3d6ba1-dabd-429b-98a0-29c3462be304"/>
    <ds:schemaRef ds:uri="37456383-e48c-4c36-bbee-cbcf1fa69f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584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Calibri</vt:lpstr>
      <vt:lpstr>Aptos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Jacob Alexander Morgan</cp:lastModifiedBy>
  <cp:revision>109</cp:revision>
  <cp:lastPrinted>2012-07-31T19:59:21Z</cp:lastPrinted>
  <dcterms:modified xsi:type="dcterms:W3CDTF">2024-10-19T20:19:32Z</dcterms:modified>
  <cp:category>research posters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0x01010004D2AB051058BF43A6626A2D7DD12673</vt:lpwstr>
  </property>
</Properties>
</file>