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f244405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f244405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0cf34ad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0cf34ad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f244405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f244405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f244405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f244405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0cf34ad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0cf34ad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f244405eb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f244405eb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f244405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f244405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f244405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f244405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0cf34a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0cf34a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f244405e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f244405e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f24440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f24440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f244405eb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f244405eb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f244405e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f244405e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f244405e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f244405e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f244405e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f244405e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f244405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f244405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f244405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f244405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f244405eb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f244405eb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f244405e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f244405e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f244405e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f244405e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f244405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f244405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0cafa72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0cafa72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datasets/blastchar/telco-customer-chur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Telco Customer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Feras Abdel-Rahim &amp; Jacob Nava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Pie Chart # 2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638850" y="732575"/>
            <a:ext cx="44754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actually leaving?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Nearly 89% of churn comes from month-to-month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low churn among one-year and two-year contract 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Suggests that longer contracts lead to better retention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opportunity: Target churn interventions at month-to-month base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25" y="1229875"/>
            <a:ext cx="4475550" cy="336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0" y="934625"/>
            <a:ext cx="4999899" cy="38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840800" y="934625"/>
            <a:ext cx="43032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Comparison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bar chart is a side by side comparison for the active customers in each contract type and the rate at which they churn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confirms that contract length is a strong churn predictor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- Contract Type Analysis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Most churn comes from month-to-month customers</a:t>
            </a:r>
            <a:r>
              <a:rPr lang="en"/>
              <a:t> (88.6%), despite making up only 55% of the customer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Longer contracts (1-year, 2-year)</a:t>
            </a:r>
            <a:r>
              <a:rPr lang="en"/>
              <a:t> are far more stable — very low churn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Short-term contracts </a:t>
            </a:r>
            <a:r>
              <a:rPr lang="en"/>
              <a:t>= </a:t>
            </a:r>
            <a:r>
              <a:rPr b="1" lang="en"/>
              <a:t>higher risk</a:t>
            </a:r>
            <a:r>
              <a:rPr lang="en"/>
              <a:t>, but also </a:t>
            </a:r>
            <a:r>
              <a:rPr b="1" lang="en"/>
              <a:t>opportunity </a:t>
            </a:r>
            <a:r>
              <a:rPr lang="en"/>
              <a:t>to apply churn reduction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Customer Retention</a:t>
            </a:r>
            <a:r>
              <a:rPr lang="en"/>
              <a:t>: Longer contracts are associated with higher customer retention which  suggest they encourage loyalty or commitment.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5588700" y="1143998"/>
            <a:ext cx="35553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thresholds to balance precision and 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 Score peaked at threshold = 0.3, indicating the best trade-off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selected threshold = 0.4 to maintain strong recall while improving precision</a:t>
            </a:r>
            <a:endParaRPr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06100"/>
            <a:ext cx="6212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Model Evaluation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00" y="1017800"/>
            <a:ext cx="5685350" cy="36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29875"/>
            <a:ext cx="6865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Measures how often the model is correct overall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general performance, but may hide class imbalance issues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 of all customers predicted to churn, how many actually did?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when acting on predictions that cost money </a:t>
            </a:r>
            <a:r>
              <a:rPr lang="en"/>
              <a:t>(e.g.,discounts, specials,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 of all customers who actually churned, how many did we catch?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Critical for identifying and saving at-risk customers before they leave</a:t>
            </a:r>
            <a:endParaRPr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Accuracy, Precision, and Recall?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model 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= 80%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(Churn) = 70%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(Churn) = 60%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balance helps reduce customer loss while minimizing false alarms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Prioritizes high recall to identify the majority of at-risk churn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precision over threshold = 0.3, reducing false 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Maintains accuracy at 80%, supporting model 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this trade-off helps us a business take smarter, more cost-effective action</a:t>
            </a:r>
            <a:endParaRPr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- Logistic Regression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A tree-like graphical decision model that is utilized for classifying data by splitting it based on some significant attributes.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Used for predicting behaviors like customer churn or purchase behavior.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Clear &amp; Intuitive: Easily understood and explained by business teams.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Flexible with Data: Easily deals with numbers and categories (e.g., monthly charges, contract type).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Focuses on Key Drivers: It recognizes the most influential factors that trigger customer churn.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Minimal Preparation Needed: It yields good outcomes with little data cleaning or data transformation necessary.</a:t>
            </a:r>
            <a:endParaRPr>
              <a:solidFill>
                <a:srgbClr val="22242B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42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Visualization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75" y="961900"/>
            <a:ext cx="8134252" cy="39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Tree Features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54" y="1084199"/>
            <a:ext cx="7735496" cy="37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- Decision Tree 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42B"/>
                </a:solidFill>
              </a:rPr>
              <a:t>1. </a:t>
            </a:r>
            <a:r>
              <a:rPr b="1" lang="en">
                <a:solidFill>
                  <a:srgbClr val="22242B"/>
                </a:solidFill>
              </a:rPr>
              <a:t>Tenure is the most critical predictor of churn</a:t>
            </a:r>
            <a:endParaRPr b="1"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Customers with shorter tenure (newer customers) are much more likely to churn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Longer-tenure customers show stronger loyalty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This justifies the need for early contact methods</a:t>
            </a:r>
            <a:endParaRPr>
              <a:solidFill>
                <a:srgbClr val="2224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4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42B"/>
                </a:solidFill>
              </a:rPr>
              <a:t>2. </a:t>
            </a:r>
            <a:r>
              <a:rPr b="1" lang="en">
                <a:solidFill>
                  <a:srgbClr val="22242B"/>
                </a:solidFill>
              </a:rPr>
              <a:t>Fiber Optic Customers are More Likely to Churn</a:t>
            </a:r>
            <a:endParaRPr b="1"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Those customers with fiber optic service are more likely to churn compared to those who have DSL or no internet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Increased cost or performance issues</a:t>
            </a:r>
            <a:endParaRPr>
              <a:solidFill>
                <a:srgbClr val="2224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4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Examine the Telecommunication data to gain an initial understanding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Evaluate the data of the Telecommunication customer base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Use data visualization to derive meaningful insights about the customers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Use data mining techniques to discover customer behavior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Apply this knowledge to derive meaningful business applications 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Explain how these can be used to improve the business </a:t>
            </a:r>
            <a:endParaRPr>
              <a:solidFill>
                <a:srgbClr val="22242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- </a:t>
            </a:r>
            <a:r>
              <a:rPr lang="en"/>
              <a:t>Decision</a:t>
            </a:r>
            <a:r>
              <a:rPr lang="en"/>
              <a:t> Tree cont.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00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42B"/>
                </a:solidFill>
              </a:rPr>
              <a:t>3. </a:t>
            </a:r>
            <a:r>
              <a:rPr b="1" lang="en">
                <a:solidFill>
                  <a:srgbClr val="22242B"/>
                </a:solidFill>
              </a:rPr>
              <a:t>Total Charges and Monthly Charges influence churn</a:t>
            </a:r>
            <a:endParaRPr b="1"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High monthly or total charges are associated with increased churn, suggesting that pricing may be a pain point</a:t>
            </a:r>
            <a:br>
              <a:rPr lang="en">
                <a:solidFill>
                  <a:srgbClr val="22242B"/>
                </a:solidFill>
              </a:rPr>
            </a:br>
            <a:endParaRPr>
              <a:solidFill>
                <a:srgbClr val="2224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42B"/>
                </a:solidFill>
              </a:rPr>
              <a:t>4. </a:t>
            </a:r>
            <a:r>
              <a:rPr b="1" lang="en">
                <a:solidFill>
                  <a:srgbClr val="22242B"/>
                </a:solidFill>
              </a:rPr>
              <a:t>Contract Type Has Major Impact</a:t>
            </a:r>
            <a:endParaRPr b="1"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Two-year contract subscribers are much less likely to churn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Enhances the business benefit of long-term contracts in reducing churn</a:t>
            </a:r>
            <a:endParaRPr>
              <a:solidFill>
                <a:srgbClr val="2224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Conducted a complete data mining process on Telco customer churn data (7,043 records)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Cleaned, visualized, and transformed data for binary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Explored key features influencing churn: </a:t>
            </a:r>
            <a:r>
              <a:rPr b="1" lang="en"/>
              <a:t>Contract Type</a:t>
            </a:r>
            <a:r>
              <a:rPr lang="en"/>
              <a:t>, </a:t>
            </a:r>
            <a:r>
              <a:rPr b="1" lang="en"/>
              <a:t>Tenure</a:t>
            </a:r>
            <a:r>
              <a:rPr lang="en"/>
              <a:t>, </a:t>
            </a:r>
            <a:r>
              <a:rPr b="1" lang="en"/>
              <a:t>Internet Service</a:t>
            </a:r>
            <a:r>
              <a:rPr lang="en"/>
              <a:t>, and </a:t>
            </a:r>
            <a:r>
              <a:rPr b="1" lang="en"/>
              <a:t>Charges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and evaluated </a:t>
            </a:r>
            <a:r>
              <a:rPr b="1" lang="en"/>
              <a:t>Logistic Regression</a:t>
            </a:r>
            <a:r>
              <a:rPr lang="en"/>
              <a:t> and </a:t>
            </a:r>
            <a:r>
              <a:rPr b="1" lang="en"/>
              <a:t>Decision Tree</a:t>
            </a:r>
            <a:r>
              <a:rPr lang="en"/>
              <a:t>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threshold = </a:t>
            </a:r>
            <a:r>
              <a:rPr b="1" lang="en"/>
              <a:t>0.4</a:t>
            </a:r>
            <a:r>
              <a:rPr lang="en"/>
              <a:t> to balance </a:t>
            </a:r>
            <a:r>
              <a:rPr b="1" lang="en"/>
              <a:t>recall (70%)</a:t>
            </a:r>
            <a:r>
              <a:rPr lang="en"/>
              <a:t> and </a:t>
            </a:r>
            <a:r>
              <a:rPr b="1" lang="en"/>
              <a:t>precision (60%)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strong performance: </a:t>
            </a:r>
            <a:r>
              <a:rPr b="1" lang="en"/>
              <a:t>80% accuracy</a:t>
            </a:r>
            <a:r>
              <a:rPr lang="en"/>
              <a:t>, actionable predictions</a:t>
            </a:r>
            <a:endParaRPr/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Summary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Insights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Promote 1–2 year contracts with incentives to stabilize the customer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a review of the fiber optics internet service to determine pricing or quality issues to </a:t>
            </a:r>
            <a:r>
              <a:rPr lang="en"/>
              <a:t>address</a:t>
            </a:r>
            <a:r>
              <a:rPr lang="en"/>
              <a:t> </a:t>
            </a:r>
            <a:r>
              <a:rPr lang="en"/>
              <a:t>dissatisfied</a:t>
            </a:r>
            <a:r>
              <a:rPr lang="en"/>
              <a:t> customers that may </a:t>
            </a:r>
            <a:r>
              <a:rPr lang="en"/>
              <a:t>churn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loyalty program to encourage and incentivize being a long-term customer while rewarding contract renewal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a targeted retention campaign focused on customers flagged as high risk by the model, ensuring resources are prioritized where they’ll have the most impact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provided was taken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https://www.kaggle.com/datasets/blastchar/telco-customer-churn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was generated/edited with help of GenAI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27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Customer churn represents the percentage of clients who stop using a company’s services within a given time period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High churn can lead to significant revenue loss and increased customer acquisition costs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Understanding the drivers of churn helps businesses retain customers and improve service strategies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This analysis uses a publicly available telecom customer dataset to investigate factors influencing churn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lang="en">
                <a:solidFill>
                  <a:srgbClr val="22242B"/>
                </a:solidFill>
              </a:rPr>
              <a:t>Focus is placed on contract type, tenure, and service usage to explore patterns</a:t>
            </a:r>
            <a:endParaRPr>
              <a:solidFill>
                <a:srgbClr val="22242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Reduce Customer Churn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significantly cheaper to retain existing customers than to acquire new ones.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Predicting churn early enables proactive retention activities.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O</a:t>
            </a:r>
            <a:r>
              <a:rPr b="1" lang="en">
                <a:solidFill>
                  <a:srgbClr val="000000"/>
                </a:solidFill>
              </a:rPr>
              <a:t>ptimize Business Costs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Saves on re-acquisition and marketing expenses.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Enables better budgeting of retention programs.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Leverage Data for Strategic Decisions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Demonstrates a method to turn raw customer data into actionable business insight.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Empowers data-driven culture within telecom operations.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Improve Customer Experience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Identifies which customers are at risk and why.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Enables personalized outreach (e.g., contract offers, service improvements).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b="1" lang="en">
                <a:solidFill>
                  <a:srgbClr val="22242B"/>
                </a:solidFill>
              </a:rPr>
              <a:t>Source</a:t>
            </a:r>
            <a:r>
              <a:rPr lang="en">
                <a:solidFill>
                  <a:srgbClr val="22242B"/>
                </a:solidFill>
              </a:rPr>
              <a:t>: Publicly available Telco Customer Churn dataset (Kaggle)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b="1" lang="en">
                <a:solidFill>
                  <a:srgbClr val="22242B"/>
                </a:solidFill>
              </a:rPr>
              <a:t>Total Records:</a:t>
            </a:r>
            <a:r>
              <a:rPr lang="en">
                <a:solidFill>
                  <a:srgbClr val="22242B"/>
                </a:solidFill>
              </a:rPr>
              <a:t> 7,043 customer entries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b="1" lang="en">
                <a:solidFill>
                  <a:srgbClr val="22242B"/>
                </a:solidFill>
              </a:rPr>
              <a:t>Target Variable</a:t>
            </a:r>
            <a:r>
              <a:rPr lang="en">
                <a:solidFill>
                  <a:srgbClr val="22242B"/>
                </a:solidFill>
              </a:rPr>
              <a:t>:</a:t>
            </a:r>
            <a:endParaRPr>
              <a:solidFill>
                <a:srgbClr val="22242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400"/>
              <a:buChar char="○"/>
            </a:pPr>
            <a:r>
              <a:rPr lang="en" u="sng">
                <a:solidFill>
                  <a:srgbClr val="22242B"/>
                </a:solidFill>
              </a:rPr>
              <a:t>Churn </a:t>
            </a:r>
            <a:r>
              <a:rPr lang="en">
                <a:solidFill>
                  <a:srgbClr val="22242B"/>
                </a:solidFill>
              </a:rPr>
              <a:t>– whether a customer left the company (Yes/No)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b="1" lang="en">
                <a:solidFill>
                  <a:srgbClr val="22242B"/>
                </a:solidFill>
              </a:rPr>
              <a:t>Key Feature Categories</a:t>
            </a:r>
            <a:r>
              <a:rPr lang="en">
                <a:solidFill>
                  <a:srgbClr val="22242B"/>
                </a:solidFill>
              </a:rPr>
              <a:t>:</a:t>
            </a:r>
            <a:endParaRPr>
              <a:solidFill>
                <a:srgbClr val="22242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400"/>
              <a:buChar char="○"/>
            </a:pPr>
            <a:r>
              <a:rPr b="1" lang="en">
                <a:solidFill>
                  <a:srgbClr val="22242B"/>
                </a:solidFill>
              </a:rPr>
              <a:t>Customer Info</a:t>
            </a:r>
            <a:r>
              <a:rPr lang="en">
                <a:solidFill>
                  <a:srgbClr val="22242B"/>
                </a:solidFill>
              </a:rPr>
              <a:t>: gender, senior citizen, partner, dependents</a:t>
            </a:r>
            <a:endParaRPr>
              <a:solidFill>
                <a:srgbClr val="22242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400"/>
              <a:buChar char="○"/>
            </a:pPr>
            <a:r>
              <a:rPr b="1" lang="en">
                <a:solidFill>
                  <a:srgbClr val="22242B"/>
                </a:solidFill>
              </a:rPr>
              <a:t>Account Info</a:t>
            </a:r>
            <a:r>
              <a:rPr lang="en">
                <a:solidFill>
                  <a:srgbClr val="22242B"/>
                </a:solidFill>
              </a:rPr>
              <a:t>: tenure, contract type, paperless billing, payment method</a:t>
            </a:r>
            <a:endParaRPr>
              <a:solidFill>
                <a:srgbClr val="22242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400"/>
              <a:buChar char="○"/>
            </a:pPr>
            <a:r>
              <a:rPr b="1" lang="en">
                <a:solidFill>
                  <a:srgbClr val="22242B"/>
                </a:solidFill>
              </a:rPr>
              <a:t>Services Signed Up</a:t>
            </a:r>
            <a:r>
              <a:rPr lang="en">
                <a:solidFill>
                  <a:srgbClr val="22242B"/>
                </a:solidFill>
              </a:rPr>
              <a:t>: phone, internet, streaming, device protection</a:t>
            </a:r>
            <a:endParaRPr>
              <a:solidFill>
                <a:srgbClr val="22242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400"/>
              <a:buChar char="○"/>
            </a:pPr>
            <a:r>
              <a:rPr b="1" lang="en">
                <a:solidFill>
                  <a:srgbClr val="22242B"/>
                </a:solidFill>
              </a:rPr>
              <a:t>Billing Details</a:t>
            </a:r>
            <a:r>
              <a:rPr lang="en">
                <a:solidFill>
                  <a:srgbClr val="22242B"/>
                </a:solidFill>
              </a:rPr>
              <a:t>: monthly charges, total charges</a:t>
            </a:r>
            <a:endParaRPr>
              <a:solidFill>
                <a:srgbClr val="2224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800"/>
              <a:buChar char="●"/>
            </a:pPr>
            <a:r>
              <a:rPr b="1" lang="en">
                <a:solidFill>
                  <a:srgbClr val="22242B"/>
                </a:solidFill>
              </a:rPr>
              <a:t>Data Type Breakdown</a:t>
            </a:r>
            <a:r>
              <a:rPr lang="en">
                <a:solidFill>
                  <a:srgbClr val="22242B"/>
                </a:solidFill>
              </a:rPr>
              <a:t>:</a:t>
            </a:r>
            <a:endParaRPr>
              <a:solidFill>
                <a:srgbClr val="22242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400"/>
              <a:buChar char="○"/>
            </a:pPr>
            <a:r>
              <a:rPr lang="en">
                <a:solidFill>
                  <a:srgbClr val="22242B"/>
                </a:solidFill>
              </a:rPr>
              <a:t>Binary: 7 features</a:t>
            </a:r>
            <a:endParaRPr>
              <a:solidFill>
                <a:srgbClr val="22242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400"/>
              <a:buChar char="○"/>
            </a:pPr>
            <a:r>
              <a:rPr lang="en">
                <a:solidFill>
                  <a:srgbClr val="22242B"/>
                </a:solidFill>
              </a:rPr>
              <a:t>Categorical: 11 features</a:t>
            </a:r>
            <a:endParaRPr>
              <a:solidFill>
                <a:srgbClr val="22242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400"/>
              <a:buChar char="○"/>
            </a:pPr>
            <a:r>
              <a:rPr lang="en">
                <a:solidFill>
                  <a:srgbClr val="22242B"/>
                </a:solidFill>
              </a:rPr>
              <a:t>Continuous: 3 features</a:t>
            </a:r>
            <a:endParaRPr>
              <a:solidFill>
                <a:srgbClr val="22242B"/>
              </a:solidFill>
            </a:endParaRPr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Heatmap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402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7270">
                <a:solidFill>
                  <a:srgbClr val="000000"/>
                </a:solidFill>
              </a:rPr>
              <a:t>Heat map is a visualization method that employs color to represent the magnitude of values in a matrix.</a:t>
            </a:r>
            <a:endParaRPr sz="7270">
              <a:solidFill>
                <a:srgbClr val="000000"/>
              </a:solidFill>
            </a:endParaRPr>
          </a:p>
          <a:p>
            <a:pPr indent="-34402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7270">
                <a:solidFill>
                  <a:srgbClr val="000000"/>
                </a:solidFill>
              </a:rPr>
              <a:t>It is typically built from a correlation matrix, which have a range between -1 and 1</a:t>
            </a:r>
            <a:endParaRPr sz="7270">
              <a:solidFill>
                <a:srgbClr val="000000"/>
              </a:solidFill>
            </a:endParaRPr>
          </a:p>
          <a:p>
            <a:pPr indent="-34402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7270">
                <a:solidFill>
                  <a:srgbClr val="000000"/>
                </a:solidFill>
              </a:rPr>
              <a:t>Heatmaps are applied to show the direction and magnitude of relationships between variables</a:t>
            </a:r>
            <a:endParaRPr sz="7270">
              <a:solidFill>
                <a:srgbClr val="000000"/>
              </a:solidFill>
            </a:endParaRPr>
          </a:p>
          <a:p>
            <a:pPr indent="-34402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7270">
                <a:solidFill>
                  <a:srgbClr val="000000"/>
                </a:solidFill>
              </a:rPr>
              <a:t>Correlation </a:t>
            </a:r>
            <a:r>
              <a:rPr lang="en" sz="7270">
                <a:solidFill>
                  <a:srgbClr val="000000"/>
                </a:solidFill>
              </a:rPr>
              <a:t>heat maps</a:t>
            </a:r>
            <a:r>
              <a:rPr lang="en" sz="7270">
                <a:solidFill>
                  <a:srgbClr val="000000"/>
                </a:solidFill>
              </a:rPr>
              <a:t> can show which variables are most related to the target (Churn)</a:t>
            </a:r>
            <a:endParaRPr sz="7270">
              <a:solidFill>
                <a:srgbClr val="000000"/>
              </a:solidFill>
            </a:endParaRPr>
          </a:p>
          <a:p>
            <a:pPr indent="-34402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7270">
                <a:solidFill>
                  <a:srgbClr val="000000"/>
                </a:solidFill>
              </a:rPr>
              <a:t>Simpler to make data relationships understandable to technical stakeholders in a single visual overview.</a:t>
            </a:r>
            <a:endParaRPr sz="727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7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Heatmap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700"/>
              <a:buChar char="●"/>
            </a:pPr>
            <a:r>
              <a:rPr lang="en" sz="1700">
                <a:solidFill>
                  <a:srgbClr val="22242B"/>
                </a:solidFill>
              </a:rPr>
              <a:t>Tenure &amp; Contract 2 year have</a:t>
            </a:r>
            <a:br>
              <a:rPr lang="en" sz="1700">
                <a:solidFill>
                  <a:srgbClr val="22242B"/>
                </a:solidFill>
              </a:rPr>
            </a:br>
            <a:r>
              <a:rPr lang="en" sz="1700">
                <a:solidFill>
                  <a:srgbClr val="22242B"/>
                </a:solidFill>
              </a:rPr>
              <a:t>the</a:t>
            </a:r>
            <a:r>
              <a:rPr lang="en" sz="1700">
                <a:solidFill>
                  <a:srgbClr val="22242B"/>
                </a:solidFill>
              </a:rPr>
              <a:t> strongest negative correlation</a:t>
            </a:r>
            <a:endParaRPr sz="1700">
              <a:solidFill>
                <a:srgbClr val="22242B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700"/>
              <a:buChar char="●"/>
            </a:pPr>
            <a:r>
              <a:rPr lang="en" sz="1700">
                <a:solidFill>
                  <a:srgbClr val="22242B"/>
                </a:solidFill>
              </a:rPr>
              <a:t>Internet service fiber optic &amp; </a:t>
            </a:r>
            <a:br>
              <a:rPr lang="en" sz="1700">
                <a:solidFill>
                  <a:srgbClr val="22242B"/>
                </a:solidFill>
              </a:rPr>
            </a:br>
            <a:r>
              <a:rPr lang="en" sz="1700">
                <a:solidFill>
                  <a:srgbClr val="22242B"/>
                </a:solidFill>
              </a:rPr>
              <a:t>payment</a:t>
            </a:r>
            <a:r>
              <a:rPr lang="en" sz="1700">
                <a:solidFill>
                  <a:srgbClr val="22242B"/>
                </a:solidFill>
              </a:rPr>
              <a:t> method fiber optic have</a:t>
            </a:r>
            <a:br>
              <a:rPr lang="en" sz="1700">
                <a:solidFill>
                  <a:srgbClr val="22242B"/>
                </a:solidFill>
              </a:rPr>
            </a:br>
            <a:r>
              <a:rPr lang="en" sz="1700">
                <a:solidFill>
                  <a:srgbClr val="22242B"/>
                </a:solidFill>
              </a:rPr>
              <a:t>the strongest </a:t>
            </a:r>
            <a:r>
              <a:rPr lang="en" sz="1700">
                <a:solidFill>
                  <a:srgbClr val="22242B"/>
                </a:solidFill>
              </a:rPr>
              <a:t>positive</a:t>
            </a:r>
            <a:r>
              <a:rPr lang="en" sz="1700">
                <a:solidFill>
                  <a:srgbClr val="22242B"/>
                </a:solidFill>
              </a:rPr>
              <a:t> correlation</a:t>
            </a:r>
            <a:endParaRPr sz="1700">
              <a:solidFill>
                <a:srgbClr val="22242B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42B"/>
              </a:buClr>
              <a:buSzPts val="1700"/>
              <a:buChar char="●"/>
            </a:pPr>
            <a:r>
              <a:rPr lang="en" sz="1700">
                <a:solidFill>
                  <a:srgbClr val="22242B"/>
                </a:solidFill>
              </a:rPr>
              <a:t>These are the 4 biggest factors </a:t>
            </a:r>
            <a:br>
              <a:rPr lang="en" sz="1700">
                <a:solidFill>
                  <a:srgbClr val="22242B"/>
                </a:solidFill>
              </a:rPr>
            </a:br>
            <a:r>
              <a:rPr lang="en" sz="1700">
                <a:solidFill>
                  <a:srgbClr val="22242B"/>
                </a:solidFill>
              </a:rPr>
              <a:t>that contribute to high and low </a:t>
            </a:r>
            <a:br>
              <a:rPr lang="en" sz="1700">
                <a:solidFill>
                  <a:srgbClr val="22242B"/>
                </a:solidFill>
              </a:rPr>
            </a:br>
            <a:r>
              <a:rPr lang="en" sz="1700">
                <a:solidFill>
                  <a:srgbClr val="22242B"/>
                </a:solidFill>
              </a:rPr>
              <a:t>churn rate in customers</a:t>
            </a:r>
            <a:r>
              <a:rPr lang="en" sz="1700">
                <a:solidFill>
                  <a:srgbClr val="22242B"/>
                </a:solidFill>
              </a:rPr>
              <a:t> </a:t>
            </a:r>
            <a:br>
              <a:rPr lang="en" sz="1700">
                <a:solidFill>
                  <a:srgbClr val="22242B"/>
                </a:solidFill>
              </a:rPr>
            </a:br>
            <a:endParaRPr sz="1700">
              <a:solidFill>
                <a:srgbClr val="22242B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25" y="553125"/>
            <a:ext cx="5038473" cy="43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Pie Chart #1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0" y="1017800"/>
            <a:ext cx="44754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 of contracts do customers use?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half of all customers (55%) are on month-to-month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One-year (24%) and two-year (21%) contracts make up the 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Indicates most customers prefer flexibility, which may affect retention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75" y="1201750"/>
            <a:ext cx="4475550" cy="33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