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A3CA2-1B9B-F707-50F7-D016C50EC0DC}" v="40" dt="2023-05-17T16:22:38.385"/>
    <p1510:client id="{14D669B6-8512-9FB2-C9F9-F3A9BD5EEE98}" v="344" dt="2023-05-17T16:05:36.650"/>
    <p1510:client id="{2C7D96D0-77F8-5FC4-2171-15E2B6425E3F}" v="121" dt="2023-05-17T16:09:54.642"/>
    <p1510:client id="{5FC8E164-2500-D1EC-A8D9-53D06417D78F}" v="6" dt="2023-05-17T16:11:59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03C47-5F41-4DD9-98D8-D19FA0F6511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EA2E10-20C1-439C-9232-7437D86A4A00}">
      <dgm:prSet/>
      <dgm:spPr/>
      <dgm:t>
        <a:bodyPr/>
        <a:lstStyle/>
        <a:p>
          <a:r>
            <a:rPr lang="en-US"/>
            <a:t>Average time on site for visitors who made a purchase</a:t>
          </a:r>
        </a:p>
      </dgm:t>
    </dgm:pt>
    <dgm:pt modelId="{BFBBE267-A548-4424-AD66-87DBA15B11B7}" type="parTrans" cxnId="{6658F0DD-2384-4FAA-9AF2-5DCC6054A699}">
      <dgm:prSet/>
      <dgm:spPr/>
      <dgm:t>
        <a:bodyPr/>
        <a:lstStyle/>
        <a:p>
          <a:endParaRPr lang="en-US"/>
        </a:p>
      </dgm:t>
    </dgm:pt>
    <dgm:pt modelId="{8CD0D375-30D1-4139-AC4C-F3EC6DB26BE9}" type="sibTrans" cxnId="{6658F0DD-2384-4FAA-9AF2-5DCC6054A699}">
      <dgm:prSet/>
      <dgm:spPr/>
      <dgm:t>
        <a:bodyPr/>
        <a:lstStyle/>
        <a:p>
          <a:endParaRPr lang="en-US"/>
        </a:p>
      </dgm:t>
    </dgm:pt>
    <dgm:pt modelId="{588354B6-0F4B-4B77-BA22-3BF005F65144}">
      <dgm:prSet/>
      <dgm:spPr/>
      <dgm:t>
        <a:bodyPr/>
        <a:lstStyle/>
        <a:p>
          <a:r>
            <a:rPr lang="en-US"/>
            <a:t>Visitors with the highest total transaction revenue</a:t>
          </a:r>
        </a:p>
      </dgm:t>
    </dgm:pt>
    <dgm:pt modelId="{BE008910-BCD1-4C9E-8F22-C741E6E1A65F}" type="parTrans" cxnId="{83304FD5-A32D-4954-9B69-5F3E5ABAD41F}">
      <dgm:prSet/>
      <dgm:spPr/>
      <dgm:t>
        <a:bodyPr/>
        <a:lstStyle/>
        <a:p>
          <a:endParaRPr lang="en-US"/>
        </a:p>
      </dgm:t>
    </dgm:pt>
    <dgm:pt modelId="{1D09832A-486C-4121-825A-D98650477C08}" type="sibTrans" cxnId="{83304FD5-A32D-4954-9B69-5F3E5ABAD41F}">
      <dgm:prSet/>
      <dgm:spPr/>
      <dgm:t>
        <a:bodyPr/>
        <a:lstStyle/>
        <a:p>
          <a:endParaRPr lang="en-US"/>
        </a:p>
      </dgm:t>
    </dgm:pt>
    <dgm:pt modelId="{D92DF9E6-8DB5-4ED1-9E90-19F11A4E3C04}">
      <dgm:prSet/>
      <dgm:spPr/>
      <dgm:t>
        <a:bodyPr/>
        <a:lstStyle/>
        <a:p>
          <a:r>
            <a:rPr lang="en-US"/>
            <a:t>Number of unique visitors</a:t>
          </a:r>
        </a:p>
      </dgm:t>
    </dgm:pt>
    <dgm:pt modelId="{2E4F66B7-6FE3-4C50-9455-AE6F52EB03AA}" type="parTrans" cxnId="{F1575B55-0A55-418B-B05C-98D0BBCFD0FC}">
      <dgm:prSet/>
      <dgm:spPr/>
      <dgm:t>
        <a:bodyPr/>
        <a:lstStyle/>
        <a:p>
          <a:endParaRPr lang="en-US"/>
        </a:p>
      </dgm:t>
    </dgm:pt>
    <dgm:pt modelId="{D6F24360-E51B-45D3-A6A0-4E490405607B}" type="sibTrans" cxnId="{F1575B55-0A55-418B-B05C-98D0BBCFD0FC}">
      <dgm:prSet/>
      <dgm:spPr/>
      <dgm:t>
        <a:bodyPr/>
        <a:lstStyle/>
        <a:p>
          <a:endParaRPr lang="en-US"/>
        </a:p>
      </dgm:t>
    </dgm:pt>
    <dgm:pt modelId="{FDD54C42-55ED-43BC-820D-167530099376}">
      <dgm:prSet/>
      <dgm:spPr/>
      <dgm:t>
        <a:bodyPr/>
        <a:lstStyle/>
        <a:p>
          <a:r>
            <a:rPr lang="en-US"/>
            <a:t>Total number of sessions for each country (limit 5)</a:t>
          </a:r>
        </a:p>
      </dgm:t>
    </dgm:pt>
    <dgm:pt modelId="{EBE4E91A-26B1-45F9-AABB-72BC96AE487E}" type="parTrans" cxnId="{0F1F147D-E6FD-4249-A6C2-6CD94D7325D6}">
      <dgm:prSet/>
      <dgm:spPr/>
      <dgm:t>
        <a:bodyPr/>
        <a:lstStyle/>
        <a:p>
          <a:endParaRPr lang="en-US"/>
        </a:p>
      </dgm:t>
    </dgm:pt>
    <dgm:pt modelId="{2173BEAC-F630-4552-A368-467F7A549DB0}" type="sibTrans" cxnId="{0F1F147D-E6FD-4249-A6C2-6CD94D7325D6}">
      <dgm:prSet/>
      <dgm:spPr/>
      <dgm:t>
        <a:bodyPr/>
        <a:lstStyle/>
        <a:p>
          <a:endParaRPr lang="en-US"/>
        </a:p>
      </dgm:t>
    </dgm:pt>
    <dgm:pt modelId="{C6AEE6FD-9DB7-4C59-B37D-489998CFC89A}">
      <dgm:prSet/>
      <dgm:spPr/>
      <dgm:t>
        <a:bodyPr/>
        <a:lstStyle/>
        <a:p>
          <a:r>
            <a:rPr lang="en-US"/>
            <a:t>Total revenue generated per day by visitor within a specific date range</a:t>
          </a:r>
        </a:p>
      </dgm:t>
    </dgm:pt>
    <dgm:pt modelId="{6B18E84C-D59D-48A5-8190-82B740F610EB}" type="parTrans" cxnId="{B706F280-6FFC-4F2A-9E57-2547A6F40186}">
      <dgm:prSet/>
      <dgm:spPr/>
      <dgm:t>
        <a:bodyPr/>
        <a:lstStyle/>
        <a:p>
          <a:endParaRPr lang="en-US"/>
        </a:p>
      </dgm:t>
    </dgm:pt>
    <dgm:pt modelId="{3A9F32BB-10AC-44F9-95CA-A1E8E3DD119E}" type="sibTrans" cxnId="{B706F280-6FFC-4F2A-9E57-2547A6F40186}">
      <dgm:prSet/>
      <dgm:spPr/>
      <dgm:t>
        <a:bodyPr/>
        <a:lstStyle/>
        <a:p>
          <a:endParaRPr lang="en-US"/>
        </a:p>
      </dgm:t>
    </dgm:pt>
    <dgm:pt modelId="{F2431AD2-7C4D-4305-84B1-C3FF32308079}" type="pres">
      <dgm:prSet presAssocID="{FBE03C47-5F41-4DD9-98D8-D19FA0F65117}" presName="linear" presStyleCnt="0">
        <dgm:presLayoutVars>
          <dgm:animLvl val="lvl"/>
          <dgm:resizeHandles val="exact"/>
        </dgm:presLayoutVars>
      </dgm:prSet>
      <dgm:spPr/>
    </dgm:pt>
    <dgm:pt modelId="{AC95087E-0B98-457B-8AEE-89A6E9D76A33}" type="pres">
      <dgm:prSet presAssocID="{C9EA2E10-20C1-439C-9232-7437D86A4A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80F50E-08F0-4389-A7AA-59A5E656A075}" type="pres">
      <dgm:prSet presAssocID="{8CD0D375-30D1-4139-AC4C-F3EC6DB26BE9}" presName="spacer" presStyleCnt="0"/>
      <dgm:spPr/>
    </dgm:pt>
    <dgm:pt modelId="{55D1F9A6-AE49-4D42-827B-DD64CF9684D8}" type="pres">
      <dgm:prSet presAssocID="{588354B6-0F4B-4B77-BA22-3BF005F651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AF4BC0-ECAE-4DF2-B7C7-5087620C7B18}" type="pres">
      <dgm:prSet presAssocID="{1D09832A-486C-4121-825A-D98650477C08}" presName="spacer" presStyleCnt="0"/>
      <dgm:spPr/>
    </dgm:pt>
    <dgm:pt modelId="{DD87CC6E-2437-4D03-820F-22761DB88A16}" type="pres">
      <dgm:prSet presAssocID="{D92DF9E6-8DB5-4ED1-9E90-19F11A4E3C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659176-4298-4854-A51D-B1A17CF3F79E}" type="pres">
      <dgm:prSet presAssocID="{D6F24360-E51B-45D3-A6A0-4E490405607B}" presName="spacer" presStyleCnt="0"/>
      <dgm:spPr/>
    </dgm:pt>
    <dgm:pt modelId="{3C792CB4-6903-4D9F-914F-BE63DA4B3780}" type="pres">
      <dgm:prSet presAssocID="{FDD54C42-55ED-43BC-820D-1675300993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A217DA-9A1B-490A-988C-0979EBFA1105}" type="pres">
      <dgm:prSet presAssocID="{2173BEAC-F630-4552-A368-467F7A549DB0}" presName="spacer" presStyleCnt="0"/>
      <dgm:spPr/>
    </dgm:pt>
    <dgm:pt modelId="{EB1DB4B3-7AE4-4BCC-8B71-DCD15DFE2026}" type="pres">
      <dgm:prSet presAssocID="{C6AEE6FD-9DB7-4C59-B37D-489998CFC89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5BC4202-03D4-4E43-B416-4D9007E34BD9}" type="presOf" srcId="{FBE03C47-5F41-4DD9-98D8-D19FA0F65117}" destId="{F2431AD2-7C4D-4305-84B1-C3FF32308079}" srcOrd="0" destOrd="0" presId="urn:microsoft.com/office/officeart/2005/8/layout/vList2"/>
    <dgm:cxn modelId="{F1575B55-0A55-418B-B05C-98D0BBCFD0FC}" srcId="{FBE03C47-5F41-4DD9-98D8-D19FA0F65117}" destId="{D92DF9E6-8DB5-4ED1-9E90-19F11A4E3C04}" srcOrd="2" destOrd="0" parTransId="{2E4F66B7-6FE3-4C50-9455-AE6F52EB03AA}" sibTransId="{D6F24360-E51B-45D3-A6A0-4E490405607B}"/>
    <dgm:cxn modelId="{0F1F147D-E6FD-4249-A6C2-6CD94D7325D6}" srcId="{FBE03C47-5F41-4DD9-98D8-D19FA0F65117}" destId="{FDD54C42-55ED-43BC-820D-167530099376}" srcOrd="3" destOrd="0" parTransId="{EBE4E91A-26B1-45F9-AABB-72BC96AE487E}" sibTransId="{2173BEAC-F630-4552-A368-467F7A549DB0}"/>
    <dgm:cxn modelId="{B706F280-6FFC-4F2A-9E57-2547A6F40186}" srcId="{FBE03C47-5F41-4DD9-98D8-D19FA0F65117}" destId="{C6AEE6FD-9DB7-4C59-B37D-489998CFC89A}" srcOrd="4" destOrd="0" parTransId="{6B18E84C-D59D-48A5-8190-82B740F610EB}" sibTransId="{3A9F32BB-10AC-44F9-95CA-A1E8E3DD119E}"/>
    <dgm:cxn modelId="{CF50DF96-3BF6-44CC-BC9C-EC666B1485DE}" type="presOf" srcId="{C9EA2E10-20C1-439C-9232-7437D86A4A00}" destId="{AC95087E-0B98-457B-8AEE-89A6E9D76A33}" srcOrd="0" destOrd="0" presId="urn:microsoft.com/office/officeart/2005/8/layout/vList2"/>
    <dgm:cxn modelId="{9864729B-F0E3-45AA-B8F8-1AFA36524295}" type="presOf" srcId="{D92DF9E6-8DB5-4ED1-9E90-19F11A4E3C04}" destId="{DD87CC6E-2437-4D03-820F-22761DB88A16}" srcOrd="0" destOrd="0" presId="urn:microsoft.com/office/officeart/2005/8/layout/vList2"/>
    <dgm:cxn modelId="{10A42AAA-8151-42F0-9EF3-06FB38FF2C0F}" type="presOf" srcId="{C6AEE6FD-9DB7-4C59-B37D-489998CFC89A}" destId="{EB1DB4B3-7AE4-4BCC-8B71-DCD15DFE2026}" srcOrd="0" destOrd="0" presId="urn:microsoft.com/office/officeart/2005/8/layout/vList2"/>
    <dgm:cxn modelId="{83304FD5-A32D-4954-9B69-5F3E5ABAD41F}" srcId="{FBE03C47-5F41-4DD9-98D8-D19FA0F65117}" destId="{588354B6-0F4B-4B77-BA22-3BF005F65144}" srcOrd="1" destOrd="0" parTransId="{BE008910-BCD1-4C9E-8F22-C741E6E1A65F}" sibTransId="{1D09832A-486C-4121-825A-D98650477C08}"/>
    <dgm:cxn modelId="{6658F0DD-2384-4FAA-9AF2-5DCC6054A699}" srcId="{FBE03C47-5F41-4DD9-98D8-D19FA0F65117}" destId="{C9EA2E10-20C1-439C-9232-7437D86A4A00}" srcOrd="0" destOrd="0" parTransId="{BFBBE267-A548-4424-AD66-87DBA15B11B7}" sibTransId="{8CD0D375-30D1-4139-AC4C-F3EC6DB26BE9}"/>
    <dgm:cxn modelId="{C45F13EC-ECCB-4123-8754-7D358F7CDE0A}" type="presOf" srcId="{FDD54C42-55ED-43BC-820D-167530099376}" destId="{3C792CB4-6903-4D9F-914F-BE63DA4B3780}" srcOrd="0" destOrd="0" presId="urn:microsoft.com/office/officeart/2005/8/layout/vList2"/>
    <dgm:cxn modelId="{8D161DFD-3D25-4700-920E-29138994137A}" type="presOf" srcId="{588354B6-0F4B-4B77-BA22-3BF005F65144}" destId="{55D1F9A6-AE49-4D42-827B-DD64CF9684D8}" srcOrd="0" destOrd="0" presId="urn:microsoft.com/office/officeart/2005/8/layout/vList2"/>
    <dgm:cxn modelId="{3388209F-83D7-464B-A67E-8B16454BB968}" type="presParOf" srcId="{F2431AD2-7C4D-4305-84B1-C3FF32308079}" destId="{AC95087E-0B98-457B-8AEE-89A6E9D76A33}" srcOrd="0" destOrd="0" presId="urn:microsoft.com/office/officeart/2005/8/layout/vList2"/>
    <dgm:cxn modelId="{7330FE5A-BDE1-4FD3-A315-081B55123520}" type="presParOf" srcId="{F2431AD2-7C4D-4305-84B1-C3FF32308079}" destId="{5980F50E-08F0-4389-A7AA-59A5E656A075}" srcOrd="1" destOrd="0" presId="urn:microsoft.com/office/officeart/2005/8/layout/vList2"/>
    <dgm:cxn modelId="{EEEBCF96-8FE9-4F2D-944C-5D6CE089C600}" type="presParOf" srcId="{F2431AD2-7C4D-4305-84B1-C3FF32308079}" destId="{55D1F9A6-AE49-4D42-827B-DD64CF9684D8}" srcOrd="2" destOrd="0" presId="urn:microsoft.com/office/officeart/2005/8/layout/vList2"/>
    <dgm:cxn modelId="{8A67237C-310B-482F-8AA3-79F266ED7232}" type="presParOf" srcId="{F2431AD2-7C4D-4305-84B1-C3FF32308079}" destId="{A4AF4BC0-ECAE-4DF2-B7C7-5087620C7B18}" srcOrd="3" destOrd="0" presId="urn:microsoft.com/office/officeart/2005/8/layout/vList2"/>
    <dgm:cxn modelId="{173D30C3-84BF-4985-BD68-B23D9A088BCC}" type="presParOf" srcId="{F2431AD2-7C4D-4305-84B1-C3FF32308079}" destId="{DD87CC6E-2437-4D03-820F-22761DB88A16}" srcOrd="4" destOrd="0" presId="urn:microsoft.com/office/officeart/2005/8/layout/vList2"/>
    <dgm:cxn modelId="{F2631FEA-5055-4173-B8A2-F7A01F31D70E}" type="presParOf" srcId="{F2431AD2-7C4D-4305-84B1-C3FF32308079}" destId="{50659176-4298-4854-A51D-B1A17CF3F79E}" srcOrd="5" destOrd="0" presId="urn:microsoft.com/office/officeart/2005/8/layout/vList2"/>
    <dgm:cxn modelId="{F985BC5B-72DD-4BD0-9172-B36BC02959EE}" type="presParOf" srcId="{F2431AD2-7C4D-4305-84B1-C3FF32308079}" destId="{3C792CB4-6903-4D9F-914F-BE63DA4B3780}" srcOrd="6" destOrd="0" presId="urn:microsoft.com/office/officeart/2005/8/layout/vList2"/>
    <dgm:cxn modelId="{4CEA0C74-1EF6-4611-BE0E-F35C5F9735A8}" type="presParOf" srcId="{F2431AD2-7C4D-4305-84B1-C3FF32308079}" destId="{49A217DA-9A1B-490A-988C-0979EBFA1105}" srcOrd="7" destOrd="0" presId="urn:microsoft.com/office/officeart/2005/8/layout/vList2"/>
    <dgm:cxn modelId="{C5A23598-83EF-46B1-A889-71E5052C2A41}" type="presParOf" srcId="{F2431AD2-7C4D-4305-84B1-C3FF32308079}" destId="{EB1DB4B3-7AE4-4BCC-8B71-DCD15DFE20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5087E-0B98-457B-8AEE-89A6E9D76A33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Average time on site for visitors who made a purchase</a:t>
          </a:r>
        </a:p>
      </dsp:txBody>
      <dsp:txXfrm>
        <a:off x="48547" y="145256"/>
        <a:ext cx="6569739" cy="897406"/>
      </dsp:txXfrm>
    </dsp:sp>
    <dsp:sp modelId="{55D1F9A6-AE49-4D42-827B-DD64CF9684D8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Visitors with the highest total transaction revenue</a:t>
          </a:r>
        </a:p>
      </dsp:txBody>
      <dsp:txXfrm>
        <a:off x="48547" y="1211756"/>
        <a:ext cx="6569739" cy="897406"/>
      </dsp:txXfrm>
    </dsp:sp>
    <dsp:sp modelId="{DD87CC6E-2437-4D03-820F-22761DB88A16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Number of unique visitors</a:t>
          </a:r>
        </a:p>
      </dsp:txBody>
      <dsp:txXfrm>
        <a:off x="48547" y="2278257"/>
        <a:ext cx="6569739" cy="897406"/>
      </dsp:txXfrm>
    </dsp:sp>
    <dsp:sp modelId="{3C792CB4-6903-4D9F-914F-BE63DA4B3780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 number of sessions for each country (limit 5)</a:t>
          </a:r>
        </a:p>
      </dsp:txBody>
      <dsp:txXfrm>
        <a:off x="48547" y="3344757"/>
        <a:ext cx="6569739" cy="897406"/>
      </dsp:txXfrm>
    </dsp:sp>
    <dsp:sp modelId="{EB1DB4B3-7AE4-4BCC-8B71-DCD15DFE2026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 revenue generated per day by visitor within a specific date range</a:t>
          </a:r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efal.net/2016/05/11/azure-sql-databases-and-powershell-database-restores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icpedia.org/highway-signs/e/e-commerce.html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Sql</a:t>
            </a:r>
            <a:r>
              <a:rPr lang="en-US">
                <a:cs typeface="Calibri Light"/>
              </a:rPr>
              <a:t>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 analysis of E commerce data.</a:t>
            </a:r>
          </a:p>
          <a:p>
            <a:r>
              <a:rPr lang="en-US">
                <a:cs typeface="Calibri"/>
              </a:rPr>
              <a:t>By Jacob Cyr.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0E42A42-568D-35C6-6B2B-69364966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721" y="192803"/>
            <a:ext cx="2743200" cy="2878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36009-06E8-E26B-3C97-993E73CD340F}"/>
              </a:ext>
            </a:extLst>
          </p:cNvPr>
          <p:cNvSpPr txBox="1"/>
          <p:nvPr/>
        </p:nvSpPr>
        <p:spPr>
          <a:xfrm>
            <a:off x="583721" y="3070105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text, sky, sign, outdoor&#10;&#10;Description automatically generated">
            <a:extLst>
              <a:ext uri="{FF2B5EF4-FFF2-40B4-BE49-F238E27FC236}">
                <a16:creationId xmlns:a16="http://schemas.microsoft.com/office/drawing/2014/main" id="{58BD0A6A-BDB6-6EA9-10A0-2CEE542AD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74966" y="229743"/>
            <a:ext cx="2743200" cy="1826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C0A9E-7331-B222-D909-BB1E4698D704}"/>
              </a:ext>
            </a:extLst>
          </p:cNvPr>
          <p:cNvSpPr txBox="1"/>
          <p:nvPr/>
        </p:nvSpPr>
        <p:spPr>
          <a:xfrm>
            <a:off x="8174966" y="2055813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2767-31B7-2DED-E1D3-E8B643A2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Flow and data Exploration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358AF8-1EC7-9F15-E742-D2B9FB80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 Exploration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-data exploration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-data cleaning and transformation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-data analysis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Qa</a:t>
            </a:r>
            <a:r>
              <a:rPr lang="en-US">
                <a:cs typeface="Calibri"/>
              </a:rPr>
              <a:t> process</a:t>
            </a:r>
          </a:p>
          <a:p>
            <a:r>
              <a:rPr lang="en-US">
                <a:cs typeface="Calibri"/>
              </a:rPr>
              <a:t>-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additional metrics, dimensions, and statistical tests. </a:t>
            </a:r>
          </a:p>
        </p:txBody>
      </p:sp>
      <p:pic>
        <p:nvPicPr>
          <p:cNvPr id="3" name="Picture 3" descr="Database Data Computer · Free image on Pixabay">
            <a:extLst>
              <a:ext uri="{FF2B5EF4-FFF2-40B4-BE49-F238E27FC236}">
                <a16:creationId xmlns:a16="http://schemas.microsoft.com/office/drawing/2014/main" id="{6F0B3B6C-4121-2A6B-7FF5-83A50A01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55" y="1712236"/>
            <a:ext cx="274320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F0B8-9CBA-1CF3-4AED-D0D8E93A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Data Exploration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BE24-7817-65F9-67F8-7240227E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-gain an understanding of available tables and their domains.</a:t>
            </a:r>
          </a:p>
          <a:p>
            <a:r>
              <a:rPr lang="en-US" sz="2200">
                <a:cs typeface="Calibri"/>
              </a:rPr>
              <a:t>-identify key variables and relationships with the data.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51C33E5-ADB2-1EB0-10A2-82905C46E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1460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03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C1BE4EE-B671-535B-88DA-64AD28B3D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5" r="6808" b="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2FB9-F6A0-B08F-B7FB-A6812552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 Cleaning and Transformation.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B894-363B-0AC9-5D39-B5AE53DD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-Clean the data by addressing duplicate records, missing values, and formatting inconsistencies.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-Perform necessary data transformations to prepare it for analysis.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89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8605D-3B4E-CE36-5B84-02317732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Data Analysis and valuable insights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13EA6-4156-0AB0-7533-0366DE6BA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556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5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5E5-C5EC-EF68-510F-0CC0C5D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Pyplot</a:t>
            </a:r>
            <a:r>
              <a:rPr lang="en-US" dirty="0">
                <a:cs typeface="Calibri Light"/>
              </a:rPr>
              <a:t> Graph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EF3629B-04BE-8D03-B65C-DFA12308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412" y="1466192"/>
            <a:ext cx="8744497" cy="4710771"/>
          </a:xfrm>
        </p:spPr>
      </p:pic>
    </p:spTree>
    <p:extLst>
      <p:ext uri="{BB962C8B-B14F-4D97-AF65-F5344CB8AC3E}">
        <p14:creationId xmlns:p14="http://schemas.microsoft.com/office/powerpoint/2010/main" val="40277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CC6BC6A4-E7DF-9791-76FA-258EBFDF3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59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5FDBC-7AAB-9B64-C6F8-F051589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QA process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AC19-78CE-4F7F-38B7-8786B41C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Issues regarding the QA process</a:t>
            </a:r>
            <a:b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</a:b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-duplicate records</a:t>
            </a:r>
            <a:b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</a:b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-missing values</a:t>
            </a:r>
            <a:b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</a:b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-incorrect formatting</a:t>
            </a:r>
            <a:b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</a:b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-random sample inspection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   -calculation verification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1F615-678C-2F24-2A7B-C9B130CB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Further Analysis.</a:t>
            </a:r>
            <a:endParaRPr lang="en-US" sz="4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4F09-4642-E7FC-92AD-3537B555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-Conduct further analysis on the relationship between revenue and other variables.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-Explore additional metrics and dimensions to gain deeper insights.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-Perform statistical tests to validate hypotheses and identify significant patterns.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08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9827-F97A-D366-5833-F4A77406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Conclusion</a:t>
            </a:r>
            <a:endParaRPr lang="en-US" sz="4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CED3-12CA-6823-284A-F0CF9511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Better understanding of visitor behavior, revenue generation, and country-wise session distribution.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</a:br>
            <a:br>
              <a:rPr lang="en-US" sz="2400" dirty="0">
                <a:cs typeface="Calibri"/>
              </a:rPr>
            </a:br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Code Examples are in the project repository.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30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Sql Project</vt:lpstr>
      <vt:lpstr>Project Flow and data Exploration</vt:lpstr>
      <vt:lpstr>Data Exploration</vt:lpstr>
      <vt:lpstr>Data Cleaning and Transformation.</vt:lpstr>
      <vt:lpstr>Data Analysis and valuable insights</vt:lpstr>
      <vt:lpstr>Pyplot Graph</vt:lpstr>
      <vt:lpstr>QA process</vt:lpstr>
      <vt:lpstr>Further Analysis.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2023-05-17T15:30:24Z</dcterms:created>
  <dcterms:modified xsi:type="dcterms:W3CDTF">2023-05-17T16:23:04Z</dcterms:modified>
</cp:coreProperties>
</file>