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38"/>
  </p:notesMasterIdLst>
  <p:sldIdLst>
    <p:sldId id="257" r:id="rId4"/>
    <p:sldId id="279" r:id="rId5"/>
    <p:sldId id="299" r:id="rId6"/>
    <p:sldId id="300" r:id="rId7"/>
    <p:sldId id="302" r:id="rId8"/>
    <p:sldId id="280" r:id="rId9"/>
    <p:sldId id="303" r:id="rId10"/>
    <p:sldId id="305" r:id="rId11"/>
    <p:sldId id="274" r:id="rId12"/>
    <p:sldId id="281" r:id="rId13"/>
    <p:sldId id="306" r:id="rId14"/>
    <p:sldId id="307" r:id="rId15"/>
    <p:sldId id="309" r:id="rId16"/>
    <p:sldId id="310" r:id="rId17"/>
    <p:sldId id="313" r:id="rId18"/>
    <p:sldId id="311" r:id="rId19"/>
    <p:sldId id="312" r:id="rId20"/>
    <p:sldId id="319" r:id="rId21"/>
    <p:sldId id="314" r:id="rId22"/>
    <p:sldId id="317" r:id="rId23"/>
    <p:sldId id="282" r:id="rId24"/>
    <p:sldId id="283" r:id="rId25"/>
    <p:sldId id="284" r:id="rId26"/>
    <p:sldId id="286" r:id="rId27"/>
    <p:sldId id="296" r:id="rId28"/>
    <p:sldId id="295" r:id="rId29"/>
    <p:sldId id="287" r:id="rId30"/>
    <p:sldId id="288" r:id="rId31"/>
    <p:sldId id="289" r:id="rId32"/>
    <p:sldId id="291" r:id="rId33"/>
    <p:sldId id="292" r:id="rId34"/>
    <p:sldId id="294" r:id="rId35"/>
    <p:sldId id="297"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2" autoAdjust="0"/>
    <p:restoredTop sz="94660"/>
  </p:normalViewPr>
  <p:slideViewPr>
    <p:cSldViewPr>
      <p:cViewPr varScale="1">
        <p:scale>
          <a:sx n="81" d="100"/>
          <a:sy n="81" d="100"/>
        </p:scale>
        <p:origin x="133" y="45"/>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8246E-42A3-4BBE-A9B8-2ACC6C716811}" type="datetimeFigureOut">
              <a:rPr lang="en-US" smtClean="0"/>
              <a:t>6/15/2017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9272E-650B-40B0-AF47-036C7276BA4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1669314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2297068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1105870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458927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141400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2879378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extLst>
      <p:ext uri="{BB962C8B-B14F-4D97-AF65-F5344CB8AC3E}">
        <p14:creationId xmlns:p14="http://schemas.microsoft.com/office/powerpoint/2010/main" val="1844412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extLst>
      <p:ext uri="{BB962C8B-B14F-4D97-AF65-F5344CB8AC3E}">
        <p14:creationId xmlns:p14="http://schemas.microsoft.com/office/powerpoint/2010/main" val="369276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1665591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extLst>
      <p:ext uri="{BB962C8B-B14F-4D97-AF65-F5344CB8AC3E}">
        <p14:creationId xmlns:p14="http://schemas.microsoft.com/office/powerpoint/2010/main" val="179239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97747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extLst>
      <p:ext uri="{BB962C8B-B14F-4D97-AF65-F5344CB8AC3E}">
        <p14:creationId xmlns:p14="http://schemas.microsoft.com/office/powerpoint/2010/main" val="1489805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extLst>
      <p:ext uri="{BB962C8B-B14F-4D97-AF65-F5344CB8AC3E}">
        <p14:creationId xmlns:p14="http://schemas.microsoft.com/office/powerpoint/2010/main" val="18169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372338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425482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44211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306963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242197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173946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6/15/2017 2:55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3098538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667" y="2057401"/>
            <a:ext cx="10242551"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63084" y="1905000"/>
            <a:ext cx="1072091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420813"/>
            <a:ext cx="1071033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667" y="335280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bwMode="auto">
          <a:xfrm>
            <a:off x="0" y="5715001"/>
            <a:ext cx="12192000" cy="1141413"/>
          </a:xfrm>
          <a:prstGeom prst="rect">
            <a:avLst/>
          </a:prstGeom>
          <a:gradFill>
            <a:gsLst>
              <a:gs pos="0">
                <a:schemeClr val="accent5">
                  <a:lumMod val="50000"/>
                  <a:alpha val="30000"/>
                </a:schemeClr>
              </a:gs>
              <a:gs pos="100000">
                <a:schemeClr val="accent5">
                  <a:lumMod val="50000"/>
                </a:schemeClr>
              </a:gs>
            </a:gsLst>
          </a:gradFill>
          <a:ln>
            <a:headEnd type="none" w="med" len="med"/>
            <a:tailEnd type="none" w="med" len="med"/>
          </a:ln>
          <a:effectLst/>
          <a:scene3d>
            <a:camera prst="orthographicFront" fov="0">
              <a:rot lat="0" lon="0" rev="0"/>
            </a:camera>
            <a:lightRig rig="glow" dir="t">
              <a:rot lat="0" lon="0" rev="6360000"/>
            </a:lightRig>
          </a:scene3d>
          <a:sp3d prstMaterial="flat">
            <a:bevelT w="0" h="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7" name="Text Placeholder 6"/>
          <p:cNvSpPr>
            <a:spLocks noGrp="1"/>
          </p:cNvSpPr>
          <p:nvPr>
            <p:ph type="body" sz="quarter" idx="10" hasCustomPrompt="1"/>
          </p:nvPr>
        </p:nvSpPr>
        <p:spPr>
          <a:xfrm>
            <a:off x="1430515" y="4648200"/>
            <a:ext cx="10253485" cy="107315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457200" indent="-457200" algn="l" defTabSz="914363" rtl="0" eaLnBrk="1" latinLnBrk="0" hangingPunct="1">
        <a:lnSpc>
          <a:spcPct val="90000"/>
        </a:lnSpc>
        <a:spcBef>
          <a:spcPct val="20000"/>
        </a:spcBef>
        <a:buFontTx/>
        <a:buBlip>
          <a:blip r:embed="rId13"/>
        </a:buBlip>
        <a:defRPr sz="3200" kern="1200">
          <a:solidFill>
            <a:schemeClr val="tx1"/>
          </a:solidFill>
          <a:effectLst>
            <a:outerShdw blurRad="38100" dist="38100" dir="2700000" algn="tl">
              <a:srgbClr val="000000">
                <a:alpha val="43137"/>
              </a:srgbClr>
            </a:outerShdw>
          </a:effectLst>
          <a:latin typeface="+mn-lt"/>
          <a:ea typeface="+mn-ea"/>
          <a:cs typeface="+mn-cs"/>
        </a:defRPr>
      </a:lvl1pPr>
      <a:lvl2pPr marL="854075" indent="-396875" algn="l" defTabSz="914363" rtl="0" eaLnBrk="1" latinLnBrk="0" hangingPunct="1">
        <a:lnSpc>
          <a:spcPct val="90000"/>
        </a:lnSpc>
        <a:spcBef>
          <a:spcPct val="20000"/>
        </a:spcBef>
        <a:buFontTx/>
        <a:buBlip>
          <a:blip r:embed="rId14"/>
        </a:buBlip>
        <a:defRPr sz="2800" kern="1200">
          <a:solidFill>
            <a:schemeClr val="tx1"/>
          </a:solidFill>
          <a:effectLst>
            <a:outerShdw blurRad="38100" dist="38100" dir="2700000" algn="tl">
              <a:srgbClr val="000000">
                <a:alpha val="43137"/>
              </a:srgbClr>
            </a:outerShdw>
          </a:effectLst>
          <a:latin typeface="+mn-lt"/>
          <a:ea typeface="+mn-ea"/>
          <a:cs typeface="+mn-cs"/>
        </a:defRPr>
      </a:lvl2pPr>
      <a:lvl3pPr marL="1258888" indent="-404813" algn="l" defTabSz="914363" rtl="0" eaLnBrk="1" latinLnBrk="0" hangingPunct="1">
        <a:lnSpc>
          <a:spcPct val="90000"/>
        </a:lnSpc>
        <a:spcBef>
          <a:spcPct val="20000"/>
        </a:spcBef>
        <a:buFontTx/>
        <a:buBlip>
          <a:blip r:embed="rId14"/>
        </a:buBlip>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400" kern="1200">
          <a:solidFill>
            <a:schemeClr val="tx1"/>
          </a:soli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400" kern="1200">
          <a:solidFill>
            <a:schemeClr val="tx1"/>
          </a:soli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92000" cy="5558294"/>
          </a:xfrm>
          <a:prstGeom prst="rect">
            <a:avLst/>
          </a:prstGeom>
        </p:spPr>
      </p:pic>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63083" y="1905001"/>
            <a:ext cx="10720917"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tens.or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collegeforbishops.org/project-resource-home"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2057401"/>
            <a:ext cx="10606619" cy="1523495"/>
          </a:xfrm>
        </p:spPr>
        <p:txBody>
          <a:bodyPr/>
          <a:lstStyle/>
          <a:p>
            <a:r>
              <a:rPr lang="en-US" sz="8800" b="1" i="1" spc="-58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latin typeface="+mn-lt"/>
                <a:cs typeface="+mn-cs"/>
              </a:rPr>
              <a:t>Commitment </a:t>
            </a:r>
            <a:r>
              <a:rPr lang="en-US" sz="8800" b="1" i="1" spc="-580" dirty="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latin typeface="+mn-lt"/>
                <a:cs typeface="+mn-cs"/>
              </a:rPr>
              <a:t>Programs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Personal Notes</a:t>
            </a:r>
            <a:endParaRPr lang="en-US" dirty="0"/>
          </a:p>
        </p:txBody>
      </p:sp>
    </p:spTree>
    <p:extLst>
      <p:ext uri="{BB962C8B-B14F-4D97-AF65-F5344CB8AC3E}">
        <p14:creationId xmlns:p14="http://schemas.microsoft.com/office/powerpoint/2010/main" val="267400929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Personal Notes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219200"/>
            <a:ext cx="4431554" cy="3875478"/>
          </a:xfrm>
          <a:prstGeom prst="rect">
            <a:avLst/>
          </a:prstGeom>
        </p:spPr>
      </p:pic>
      <p:sp>
        <p:nvSpPr>
          <p:cNvPr id="3" name="Text Placeholder 2"/>
          <p:cNvSpPr>
            <a:spLocks noGrp="1"/>
          </p:cNvSpPr>
          <p:nvPr>
            <p:ph type="body" sz="quarter" idx="10"/>
          </p:nvPr>
        </p:nvSpPr>
        <p:spPr>
          <a:xfrm>
            <a:off x="508000" y="1416911"/>
            <a:ext cx="10922000" cy="4522777"/>
          </a:xfrm>
        </p:spPr>
        <p:txBody>
          <a:bodyPr wrap="square">
            <a:spAutoFit/>
          </a:bodyPr>
          <a:lstStyle/>
          <a:p>
            <a:pPr>
              <a:spcAft>
                <a:spcPts val="1200"/>
              </a:spcAft>
            </a:pPr>
            <a:r>
              <a:rPr lang="en-US" sz="3600" dirty="0"/>
              <a:t>A group is recruited to write their </a:t>
            </a:r>
            <a:r>
              <a:rPr lang="en-US" sz="3600" dirty="0" smtClean="0"/>
              <a:t>                       stewardship </a:t>
            </a:r>
            <a:r>
              <a:rPr lang="en-US" sz="3600" dirty="0"/>
              <a:t>witness to use as  </a:t>
            </a:r>
            <a:r>
              <a:rPr lang="en-US" sz="3600" dirty="0" smtClean="0"/>
              <a:t>                                        letters </a:t>
            </a:r>
            <a:r>
              <a:rPr lang="en-US" sz="3600" dirty="0"/>
              <a:t>and/or </a:t>
            </a:r>
            <a:r>
              <a:rPr lang="en-US" sz="3600" dirty="0" smtClean="0"/>
              <a:t>bulletin </a:t>
            </a:r>
            <a:r>
              <a:rPr lang="en-US" sz="3600" dirty="0"/>
              <a:t>inserts</a:t>
            </a:r>
          </a:p>
          <a:p>
            <a:pPr>
              <a:spcAft>
                <a:spcPts val="1200"/>
              </a:spcAft>
            </a:pPr>
            <a:r>
              <a:rPr lang="en-US" sz="3600" dirty="0"/>
              <a:t>These letters should offer personal </a:t>
            </a:r>
            <a:r>
              <a:rPr lang="en-US" sz="3600" dirty="0" smtClean="0"/>
              <a:t>                         witness </a:t>
            </a:r>
            <a:r>
              <a:rPr lang="en-US" sz="3600" dirty="0"/>
              <a:t>about stewardship and/or </a:t>
            </a:r>
            <a:r>
              <a:rPr lang="en-US" sz="3600" dirty="0" smtClean="0"/>
              <a:t>                          highlight </a:t>
            </a:r>
            <a:r>
              <a:rPr lang="en-US" sz="3600" dirty="0"/>
              <a:t>a ministry of the parish</a:t>
            </a:r>
          </a:p>
          <a:p>
            <a:pPr>
              <a:spcBef>
                <a:spcPts val="864"/>
              </a:spcBef>
              <a:spcAft>
                <a:spcPts val="1200"/>
              </a:spcAft>
            </a:pPr>
            <a:r>
              <a:rPr lang="en-US" sz="3600" dirty="0" smtClean="0"/>
              <a:t>Each </a:t>
            </a:r>
            <a:r>
              <a:rPr lang="en-US" sz="3600" dirty="0"/>
              <a:t>home receives six pieces of mail</a:t>
            </a:r>
            <a:r>
              <a:rPr lang="en-US" sz="3600" dirty="0" smtClean="0"/>
              <a:t>,                          with </a:t>
            </a:r>
            <a:r>
              <a:rPr lang="en-US" sz="3600" dirty="0"/>
              <a:t>the final piece being a personal hand-written note</a:t>
            </a:r>
            <a:r>
              <a:rPr lang="en-US" sz="3600" dirty="0" smtClean="0"/>
              <a:t>.</a:t>
            </a:r>
            <a:endParaRPr lang="en-US" dirty="0"/>
          </a:p>
        </p:txBody>
      </p:sp>
    </p:spTree>
    <p:extLst>
      <p:ext uri="{BB962C8B-B14F-4D97-AF65-F5344CB8AC3E}">
        <p14:creationId xmlns:p14="http://schemas.microsoft.com/office/powerpoint/2010/main" val="29976117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Personal Notes</a:t>
            </a:r>
            <a:endParaRPr lang="en-US" dirty="0"/>
          </a:p>
        </p:txBody>
      </p:sp>
      <p:sp>
        <p:nvSpPr>
          <p:cNvPr id="3" name="Text Placeholder 2"/>
          <p:cNvSpPr>
            <a:spLocks noGrp="1"/>
          </p:cNvSpPr>
          <p:nvPr>
            <p:ph type="body" sz="quarter" idx="10"/>
          </p:nvPr>
        </p:nvSpPr>
        <p:spPr>
          <a:xfrm>
            <a:off x="508000" y="990600"/>
            <a:ext cx="11176000" cy="5549211"/>
          </a:xfrm>
        </p:spPr>
        <p:txBody>
          <a:bodyPr/>
          <a:lstStyle/>
          <a:p>
            <a:pPr>
              <a:spcAft>
                <a:spcPts val="600"/>
              </a:spcAft>
            </a:pPr>
            <a:r>
              <a:rPr lang="en-US" sz="3600" dirty="0"/>
              <a:t>The writers attend a training session </a:t>
            </a:r>
            <a:r>
              <a:rPr lang="en-US" sz="3600" dirty="0" smtClean="0"/>
              <a:t>that </a:t>
            </a:r>
            <a:r>
              <a:rPr lang="en-US" sz="3600" dirty="0"/>
              <a:t>includes bible study, prayer and </a:t>
            </a:r>
            <a:r>
              <a:rPr lang="en-US" sz="3600" dirty="0" smtClean="0"/>
              <a:t>witness </a:t>
            </a:r>
            <a:r>
              <a:rPr lang="en-US" sz="3600" dirty="0"/>
              <a:t>with training followed by </a:t>
            </a:r>
            <a:r>
              <a:rPr lang="en-US" sz="3600" dirty="0" smtClean="0"/>
              <a:t>time </a:t>
            </a:r>
            <a:r>
              <a:rPr lang="en-US" sz="3600" dirty="0"/>
              <a:t>to write short personal notes to all other households in the congregation</a:t>
            </a:r>
          </a:p>
          <a:p>
            <a:pPr>
              <a:spcAft>
                <a:spcPts val="600"/>
              </a:spcAft>
            </a:pPr>
            <a:r>
              <a:rPr lang="en-US" sz="3600" dirty="0" smtClean="0"/>
              <a:t>A </a:t>
            </a:r>
            <a:r>
              <a:rPr lang="en-US" sz="3600" dirty="0"/>
              <a:t>letter from the Stewardship Chair with a personal </a:t>
            </a:r>
            <a:r>
              <a:rPr lang="en-US" sz="3600" dirty="0" smtClean="0"/>
              <a:t>witness</a:t>
            </a:r>
          </a:p>
          <a:p>
            <a:pPr>
              <a:spcAft>
                <a:spcPts val="600"/>
              </a:spcAft>
            </a:pPr>
            <a:r>
              <a:rPr lang="en-US" sz="3600" dirty="0"/>
              <a:t>A letter from the </a:t>
            </a:r>
            <a:r>
              <a:rPr lang="en-US" sz="3600" dirty="0" smtClean="0"/>
              <a:t>Rector </a:t>
            </a:r>
            <a:r>
              <a:rPr lang="en-US" sz="3600" dirty="0"/>
              <a:t>offering both a theology of stewardship and a personal witness</a:t>
            </a:r>
          </a:p>
          <a:p>
            <a:pPr>
              <a:spcAft>
                <a:spcPts val="600"/>
              </a:spcAft>
            </a:pPr>
            <a:r>
              <a:rPr lang="en-US" sz="3600" dirty="0"/>
              <a:t>Letters from Senior Warden, Junior Warden, Treasurer, and a respected servant leader in the </a:t>
            </a:r>
            <a:r>
              <a:rPr lang="en-US" sz="3600" dirty="0" smtClean="0"/>
              <a:t>congregation</a:t>
            </a:r>
            <a:endParaRPr lang="en-US" sz="3600" dirty="0"/>
          </a:p>
        </p:txBody>
      </p:sp>
    </p:spTree>
    <p:extLst>
      <p:ext uri="{BB962C8B-B14F-4D97-AF65-F5344CB8AC3E}">
        <p14:creationId xmlns:p14="http://schemas.microsoft.com/office/powerpoint/2010/main" val="4060459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Personal Notes</a:t>
            </a:r>
            <a:endParaRPr lang="en-US" dirty="0"/>
          </a:p>
        </p:txBody>
      </p:sp>
      <p:sp>
        <p:nvSpPr>
          <p:cNvPr id="3" name="Text Placeholder 2"/>
          <p:cNvSpPr>
            <a:spLocks noGrp="1"/>
          </p:cNvSpPr>
          <p:nvPr>
            <p:ph type="body" sz="quarter" idx="10"/>
          </p:nvPr>
        </p:nvSpPr>
        <p:spPr>
          <a:xfrm>
            <a:off x="508000" y="990600"/>
            <a:ext cx="11607800" cy="4948404"/>
          </a:xfrm>
        </p:spPr>
        <p:txBody>
          <a:bodyPr/>
          <a:lstStyle/>
          <a:p>
            <a:pPr>
              <a:spcAft>
                <a:spcPts val="600"/>
              </a:spcAft>
            </a:pPr>
            <a:r>
              <a:rPr lang="en-US" sz="3600" dirty="0" smtClean="0"/>
              <a:t>Strengths</a:t>
            </a:r>
          </a:p>
          <a:p>
            <a:pPr lvl="1"/>
            <a:r>
              <a:rPr lang="en-US" sz="3200" dirty="0"/>
              <a:t>Includes all members of the congregation</a:t>
            </a:r>
          </a:p>
          <a:p>
            <a:pPr lvl="1"/>
            <a:r>
              <a:rPr lang="en-US" sz="3200" dirty="0"/>
              <a:t>Is non-confrontational</a:t>
            </a:r>
          </a:p>
          <a:p>
            <a:pPr lvl="1">
              <a:spcAft>
                <a:spcPts val="1200"/>
              </a:spcAft>
            </a:pPr>
            <a:r>
              <a:rPr lang="en-US" sz="3200" dirty="0"/>
              <a:t>Is great for those for whom speaking about their faith is </a:t>
            </a:r>
            <a:r>
              <a:rPr lang="en-US" sz="3200" dirty="0" smtClean="0"/>
              <a:t>difficult</a:t>
            </a:r>
          </a:p>
          <a:p>
            <a:pPr>
              <a:spcAft>
                <a:spcPts val="600"/>
              </a:spcAft>
            </a:pPr>
            <a:r>
              <a:rPr lang="en-US" sz="3600" dirty="0" smtClean="0"/>
              <a:t>Limitations</a:t>
            </a:r>
          </a:p>
          <a:p>
            <a:pPr lvl="1"/>
            <a:r>
              <a:rPr lang="en-US" sz="3200" dirty="0"/>
              <a:t>Resembles secular appeal for funds</a:t>
            </a:r>
          </a:p>
          <a:p>
            <a:pPr lvl="1"/>
            <a:r>
              <a:rPr lang="en-US" sz="3200" dirty="0"/>
              <a:t>May be ineffective if discontent exists in the congregation because of the one-way </a:t>
            </a:r>
            <a:r>
              <a:rPr lang="en-US" sz="3200" dirty="0" smtClean="0"/>
              <a:t>communication</a:t>
            </a:r>
            <a:endParaRPr lang="en-US" sz="3200" dirty="0"/>
          </a:p>
        </p:txBody>
      </p:sp>
    </p:spTree>
    <p:extLst>
      <p:ext uri="{BB962C8B-B14F-4D97-AF65-F5344CB8AC3E}">
        <p14:creationId xmlns:p14="http://schemas.microsoft.com/office/powerpoint/2010/main" val="12663889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1" y="4648200"/>
            <a:ext cx="11226800" cy="1073150"/>
          </a:xfrm>
        </p:spPr>
        <p:txBody>
          <a:bodyPr/>
          <a:lstStyle/>
          <a:p>
            <a:pPr algn="l"/>
            <a:r>
              <a:rPr lang="en-US" dirty="0" smtClean="0"/>
              <a:t>Journey To Generosity</a:t>
            </a:r>
            <a:endParaRPr lang="en-US" dirty="0"/>
          </a:p>
        </p:txBody>
      </p:sp>
    </p:spTree>
    <p:extLst>
      <p:ext uri="{BB962C8B-B14F-4D97-AF65-F5344CB8AC3E}">
        <p14:creationId xmlns:p14="http://schemas.microsoft.com/office/powerpoint/2010/main" val="128279669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Journey to Generosity</a:t>
            </a:r>
            <a:endParaRPr lang="en-US" dirty="0"/>
          </a:p>
        </p:txBody>
      </p:sp>
      <p:sp>
        <p:nvSpPr>
          <p:cNvPr id="3" name="Text Placeholder 2"/>
          <p:cNvSpPr>
            <a:spLocks noGrp="1"/>
          </p:cNvSpPr>
          <p:nvPr>
            <p:ph type="body" sz="quarter" idx="10"/>
          </p:nvPr>
        </p:nvSpPr>
        <p:spPr>
          <a:xfrm>
            <a:off x="508000" y="1411552"/>
            <a:ext cx="6959600" cy="3841052"/>
          </a:xfrm>
        </p:spPr>
        <p:txBody>
          <a:bodyPr/>
          <a:lstStyle/>
          <a:p>
            <a:r>
              <a:rPr lang="en-US" sz="3600" dirty="0" smtClean="0"/>
              <a:t>Available at </a:t>
            </a:r>
            <a:r>
              <a:rPr lang="en-US" sz="3600" dirty="0" smtClean="0">
                <a:hlinkClick r:id="rId2"/>
              </a:rPr>
              <a:t>www.tens.org</a:t>
            </a:r>
            <a:endParaRPr lang="en-US" sz="3600" dirty="0" smtClean="0"/>
          </a:p>
          <a:p>
            <a:r>
              <a:rPr lang="en-US" sz="3600" dirty="0" smtClean="0"/>
              <a:t>Weekly Reflections/Bulletin Inserts</a:t>
            </a:r>
          </a:p>
          <a:p>
            <a:r>
              <a:rPr lang="en-US" sz="3600" dirty="0" smtClean="0"/>
              <a:t>Pledge Cards</a:t>
            </a:r>
          </a:p>
          <a:p>
            <a:r>
              <a:rPr lang="en-US" sz="3600" dirty="0" smtClean="0"/>
              <a:t>Rector’s Letter</a:t>
            </a:r>
            <a:endParaRPr lang="en-US" sz="3600" dirty="0"/>
          </a:p>
          <a:p>
            <a:pPr marL="0" indent="0">
              <a:buNone/>
            </a:pPr>
            <a:endParaRPr lang="en-US" sz="6000" dirty="0">
              <a:solidFill>
                <a:srgbClr val="FF0000"/>
              </a:solidFill>
            </a:endParaRPr>
          </a:p>
        </p:txBody>
      </p:sp>
      <p:pic>
        <p:nvPicPr>
          <p:cNvPr id="1027" name="Picture 3" descr="TENS2017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143000"/>
            <a:ext cx="2895600" cy="44525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69340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Project Resource</a:t>
            </a:r>
            <a:endParaRPr lang="en-US" dirty="0"/>
          </a:p>
        </p:txBody>
      </p:sp>
    </p:spTree>
    <p:extLst>
      <p:ext uri="{BB962C8B-B14F-4D97-AF65-F5344CB8AC3E}">
        <p14:creationId xmlns:p14="http://schemas.microsoft.com/office/powerpoint/2010/main" val="176254578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Project Resource</a:t>
            </a:r>
            <a:endParaRPr lang="en-US" dirty="0"/>
          </a:p>
        </p:txBody>
      </p:sp>
      <p:sp>
        <p:nvSpPr>
          <p:cNvPr id="3" name="Text Placeholder 2"/>
          <p:cNvSpPr>
            <a:spLocks noGrp="1"/>
          </p:cNvSpPr>
          <p:nvPr>
            <p:ph type="body" sz="quarter" idx="10"/>
          </p:nvPr>
        </p:nvSpPr>
        <p:spPr>
          <a:xfrm>
            <a:off x="457200" y="990600"/>
            <a:ext cx="11506200" cy="3761030"/>
          </a:xfrm>
        </p:spPr>
        <p:txBody>
          <a:bodyPr/>
          <a:lstStyle/>
          <a:p>
            <a:pPr>
              <a:spcBef>
                <a:spcPts val="768"/>
              </a:spcBef>
              <a:spcAft>
                <a:spcPts val="1200"/>
              </a:spcAft>
            </a:pPr>
            <a:r>
              <a:rPr lang="en-US" sz="3600" dirty="0" smtClean="0"/>
              <a:t>Developed by Charles </a:t>
            </a:r>
            <a:r>
              <a:rPr lang="en-US" sz="3600" dirty="0" err="1" smtClean="0"/>
              <a:t>LaFond</a:t>
            </a:r>
            <a:r>
              <a:rPr lang="en-US" sz="3600" dirty="0" smtClean="0"/>
              <a:t> and provided through the College for Bishops at Project Resource</a:t>
            </a:r>
          </a:p>
          <a:p>
            <a:pPr>
              <a:spcBef>
                <a:spcPts val="768"/>
              </a:spcBef>
              <a:spcAft>
                <a:spcPts val="1200"/>
              </a:spcAft>
            </a:pPr>
            <a:r>
              <a:rPr lang="en-US" sz="3600" dirty="0"/>
              <a:t>Resources available at </a:t>
            </a:r>
            <a:r>
              <a:rPr lang="en-US" sz="3600" dirty="0" smtClean="0"/>
              <a:t>   </a:t>
            </a:r>
            <a:r>
              <a:rPr lang="en-US" sz="3600" dirty="0" smtClean="0">
                <a:hlinkClick r:id="rId2"/>
              </a:rPr>
              <a:t>http</a:t>
            </a:r>
            <a:r>
              <a:rPr lang="en-US" sz="3600" dirty="0">
                <a:hlinkClick r:id="rId2"/>
              </a:rPr>
              <a:t>://</a:t>
            </a:r>
            <a:r>
              <a:rPr lang="en-US" sz="3600" dirty="0" smtClean="0">
                <a:hlinkClick r:id="rId2"/>
              </a:rPr>
              <a:t>www.collegeforbishops.org/project-resource-home</a:t>
            </a:r>
            <a:endParaRPr lang="en-US" sz="3600" dirty="0" smtClean="0"/>
          </a:p>
          <a:p>
            <a:pPr>
              <a:spcBef>
                <a:spcPts val="768"/>
              </a:spcBef>
              <a:spcAft>
                <a:spcPts val="1200"/>
              </a:spcAft>
            </a:pPr>
            <a:r>
              <a:rPr lang="en-US" sz="3600" dirty="0" smtClean="0"/>
              <a:t>12 month approach to the Annual Stewardship Campaign</a:t>
            </a:r>
          </a:p>
          <a:p>
            <a:pPr>
              <a:spcBef>
                <a:spcPts val="768"/>
              </a:spcBef>
              <a:spcAft>
                <a:spcPts val="1200"/>
              </a:spcAft>
            </a:pPr>
            <a:r>
              <a:rPr lang="en-US" sz="3600" dirty="0" smtClean="0"/>
              <a:t>Expects Leadership to pledge early to model leadership</a:t>
            </a:r>
            <a:endParaRPr lang="en-US" sz="3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142" y="5383096"/>
            <a:ext cx="7633716" cy="834823"/>
          </a:xfrm>
          <a:prstGeom prst="rect">
            <a:avLst/>
          </a:prstGeom>
        </p:spPr>
      </p:pic>
    </p:spTree>
    <p:extLst>
      <p:ext uri="{BB962C8B-B14F-4D97-AF65-F5344CB8AC3E}">
        <p14:creationId xmlns:p14="http://schemas.microsoft.com/office/powerpoint/2010/main" val="3115132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Project Resource</a:t>
            </a:r>
            <a:endParaRPr lang="en-US" dirty="0"/>
          </a:p>
        </p:txBody>
      </p:sp>
      <p:sp>
        <p:nvSpPr>
          <p:cNvPr id="3" name="Text Placeholder 2"/>
          <p:cNvSpPr>
            <a:spLocks noGrp="1"/>
          </p:cNvSpPr>
          <p:nvPr>
            <p:ph type="body" sz="quarter" idx="10"/>
          </p:nvPr>
        </p:nvSpPr>
        <p:spPr>
          <a:xfrm>
            <a:off x="457200" y="838200"/>
            <a:ext cx="11506200" cy="5289653"/>
          </a:xfrm>
        </p:spPr>
        <p:txBody>
          <a:bodyPr/>
          <a:lstStyle/>
          <a:p>
            <a:pPr>
              <a:spcBef>
                <a:spcPts val="0"/>
              </a:spcBef>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January</a:t>
            </a:r>
            <a:r>
              <a:rPr lang="en-US" dirty="0" smtClean="0"/>
              <a:t> - Hand </a:t>
            </a:r>
            <a:r>
              <a:rPr lang="en-US" dirty="0"/>
              <a:t>written thank you </a:t>
            </a:r>
            <a:r>
              <a:rPr lang="en-US" dirty="0" smtClean="0"/>
              <a:t>notes from team </a:t>
            </a:r>
            <a:r>
              <a:rPr lang="en-US" dirty="0"/>
              <a:t>of </a:t>
            </a:r>
            <a:r>
              <a:rPr lang="en-US" dirty="0" smtClean="0"/>
              <a:t>laity</a:t>
            </a:r>
          </a:p>
          <a:p>
            <a:pPr>
              <a:spcBef>
                <a:spcPts val="768"/>
              </a:spcBef>
            </a:pP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April/May</a:t>
            </a:r>
            <a:r>
              <a:rPr lang="en-US" dirty="0" smtClean="0"/>
              <a:t> </a:t>
            </a:r>
            <a:r>
              <a:rPr lang="en-US" dirty="0"/>
              <a:t>– Publish article: how the last campaign went and an introduction to the next </a:t>
            </a:r>
            <a:r>
              <a:rPr lang="en-US" dirty="0" smtClean="0"/>
              <a:t>campaign</a:t>
            </a:r>
          </a:p>
          <a:p>
            <a:pPr>
              <a:spcBef>
                <a:spcPts val="768"/>
              </a:spcBef>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June</a:t>
            </a:r>
            <a:r>
              <a:rPr lang="en-US" dirty="0" smtClean="0"/>
              <a:t> </a:t>
            </a:r>
            <a:r>
              <a:rPr lang="en-US" dirty="0"/>
              <a:t>- Planned Giving Sunday and </a:t>
            </a:r>
            <a:r>
              <a:rPr lang="en-US" dirty="0" smtClean="0"/>
              <a:t>Event</a:t>
            </a:r>
            <a:endParaRPr lang="en-US" dirty="0"/>
          </a:p>
          <a:p>
            <a:pPr lvl="1">
              <a:spcBef>
                <a:spcPts val="600"/>
              </a:spcBef>
            </a:pPr>
            <a:r>
              <a:rPr lang="en-US" sz="3200" dirty="0"/>
              <a:t>Advance campaign </a:t>
            </a:r>
            <a:r>
              <a:rPr lang="en-US" sz="3200" dirty="0" smtClean="0"/>
              <a:t>launch (targeting Leadership)</a:t>
            </a:r>
          </a:p>
          <a:p>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August</a:t>
            </a:r>
            <a:r>
              <a:rPr lang="en-US" dirty="0"/>
              <a:t> </a:t>
            </a:r>
            <a:r>
              <a:rPr lang="en-US" dirty="0" smtClean="0"/>
              <a:t>– End Advanced Campaign and mail Campaign Warm-up Letters </a:t>
            </a:r>
            <a:r>
              <a:rPr lang="en-US" dirty="0"/>
              <a:t>to all non-advance campaign </a:t>
            </a:r>
            <a:r>
              <a:rPr lang="en-US" dirty="0" smtClean="0"/>
              <a:t>prospects </a:t>
            </a:r>
          </a:p>
          <a:p>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September</a:t>
            </a:r>
            <a:r>
              <a:rPr lang="en-US" sz="3600" dirty="0" smtClean="0"/>
              <a:t> </a:t>
            </a:r>
            <a:r>
              <a:rPr lang="en-US" dirty="0"/>
              <a:t>- Campaign brochure and pledge cards mailed </a:t>
            </a:r>
          </a:p>
          <a:p>
            <a:pPr lvl="1">
              <a:spcBef>
                <a:spcPts val="600"/>
              </a:spcBef>
            </a:pPr>
            <a:r>
              <a:rPr lang="en-US" sz="3200" dirty="0"/>
              <a:t>Sunday or weekday adult formation regarding money, gratitude, and personal budgeting/financial </a:t>
            </a:r>
            <a:r>
              <a:rPr lang="en-US" sz="3200" dirty="0" smtClean="0"/>
              <a:t>wellness</a:t>
            </a:r>
            <a:endParaRPr lang="en-US" sz="3200" dirty="0"/>
          </a:p>
        </p:txBody>
      </p:sp>
    </p:spTree>
    <p:extLst>
      <p:ext uri="{BB962C8B-B14F-4D97-AF65-F5344CB8AC3E}">
        <p14:creationId xmlns:p14="http://schemas.microsoft.com/office/powerpoint/2010/main" val="24290890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anim calcmode="lin" valueType="num">
                                      <p:cBhvr>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anim calcmode="lin" valueType="num">
                                      <p:cBhvr>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anim calcmode="lin" valueType="num">
                                      <p:cBhvr>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anim calcmode="lin" valueType="num">
                                      <p:cBhvr>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Project Resource</a:t>
            </a:r>
            <a:endParaRPr lang="en-US" dirty="0"/>
          </a:p>
        </p:txBody>
      </p:sp>
      <p:sp>
        <p:nvSpPr>
          <p:cNvPr id="3" name="Text Placeholder 2"/>
          <p:cNvSpPr>
            <a:spLocks noGrp="1"/>
          </p:cNvSpPr>
          <p:nvPr>
            <p:ph type="body" sz="quarter" idx="10"/>
          </p:nvPr>
        </p:nvSpPr>
        <p:spPr>
          <a:xfrm>
            <a:off x="457200" y="838200"/>
            <a:ext cx="11506200" cy="4650504"/>
          </a:xfrm>
        </p:spPr>
        <p:txBody>
          <a:bodyPr/>
          <a:lstStyle/>
          <a:p>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Mid September</a:t>
            </a:r>
            <a:r>
              <a:rPr lang="en-US" sz="3600" dirty="0" smtClean="0"/>
              <a:t> </a:t>
            </a:r>
            <a:r>
              <a:rPr lang="en-US" dirty="0"/>
              <a:t>- </a:t>
            </a:r>
            <a:r>
              <a:rPr lang="en-US" dirty="0" smtClean="0"/>
              <a:t>Stewardship </a:t>
            </a:r>
            <a:r>
              <a:rPr lang="en-US" dirty="0"/>
              <a:t>Campaign </a:t>
            </a:r>
            <a:r>
              <a:rPr lang="en-US" dirty="0" smtClean="0"/>
              <a:t>kick-off</a:t>
            </a:r>
          </a:p>
          <a:p>
            <a:pPr lvl="1"/>
            <a:r>
              <a:rPr lang="en-US" sz="3200" dirty="0" smtClean="0"/>
              <a:t>Ministry </a:t>
            </a:r>
            <a:r>
              <a:rPr lang="en-US" sz="3200" dirty="0"/>
              <a:t>Minutes for 8 </a:t>
            </a:r>
            <a:r>
              <a:rPr lang="en-US" sz="3200" dirty="0" smtClean="0"/>
              <a:t>weeks with collects and </a:t>
            </a:r>
            <a:r>
              <a:rPr lang="en-US" sz="3200" dirty="0"/>
              <a:t>bulletin announcements </a:t>
            </a:r>
            <a:r>
              <a:rPr lang="en-US" sz="3200" dirty="0" smtClean="0"/>
              <a:t>themed </a:t>
            </a:r>
            <a:r>
              <a:rPr lang="en-US" sz="3200" dirty="0"/>
              <a:t>weekly from Ministry Minutes </a:t>
            </a:r>
            <a:endParaRPr lang="en-US" sz="3200" dirty="0" smtClean="0"/>
          </a:p>
          <a:p>
            <a:pPr>
              <a:spcBef>
                <a:spcPts val="768"/>
              </a:spcBef>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October</a:t>
            </a:r>
            <a:r>
              <a:rPr lang="en-US" dirty="0" smtClean="0"/>
              <a:t> </a:t>
            </a:r>
            <a:r>
              <a:rPr lang="en-US" dirty="0"/>
              <a:t>- Encouragement Phone-a-Thons </a:t>
            </a:r>
          </a:p>
          <a:p>
            <a:pPr>
              <a:spcBef>
                <a:spcPts val="700"/>
              </a:spcBef>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November</a:t>
            </a:r>
            <a:r>
              <a:rPr lang="en-US" dirty="0" smtClean="0"/>
              <a:t> </a:t>
            </a:r>
            <a:r>
              <a:rPr lang="en-US" dirty="0"/>
              <a:t>- Victory Celebration Stewardship Dinner </a:t>
            </a:r>
          </a:p>
          <a:p>
            <a:pPr lvl="1">
              <a:spcBef>
                <a:spcPts val="300"/>
              </a:spcBef>
            </a:pPr>
            <a:r>
              <a:rPr lang="en-US" sz="3200" dirty="0"/>
              <a:t>Pledge Blessing Sunday - Sunday after Victory dinner and before Thanksgiving (seeking all pledges in by this date)</a:t>
            </a:r>
          </a:p>
          <a:p>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Mid-December</a:t>
            </a:r>
            <a:r>
              <a:rPr lang="en-US" dirty="0" smtClean="0"/>
              <a:t> </a:t>
            </a:r>
            <a:r>
              <a:rPr lang="en-US" dirty="0"/>
              <a:t>- Year-End letter and brochure sent to all donors and donor prospects (members</a:t>
            </a:r>
            <a:r>
              <a:rPr lang="en-US" dirty="0" smtClean="0"/>
              <a:t>)</a:t>
            </a:r>
            <a:endParaRPr lang="en-US" dirty="0"/>
          </a:p>
        </p:txBody>
      </p:sp>
    </p:spTree>
    <p:extLst>
      <p:ext uri="{BB962C8B-B14F-4D97-AF65-F5344CB8AC3E}">
        <p14:creationId xmlns:p14="http://schemas.microsoft.com/office/powerpoint/2010/main" val="4283751920"/>
      </p:ext>
    </p:extLst>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1" y="4648200"/>
            <a:ext cx="11226800" cy="1073150"/>
          </a:xfrm>
        </p:spPr>
        <p:txBody>
          <a:bodyPr/>
          <a:lstStyle/>
          <a:p>
            <a:pPr algn="l"/>
            <a:r>
              <a:rPr lang="en-US" dirty="0" smtClean="0"/>
              <a:t>Festive Meal</a:t>
            </a:r>
            <a:endParaRPr lang="en-US" dirty="0"/>
          </a:p>
        </p:txBody>
      </p:sp>
    </p:spTree>
    <p:extLst>
      <p:ext uri="{BB962C8B-B14F-4D97-AF65-F5344CB8AC3E}">
        <p14:creationId xmlns:p14="http://schemas.microsoft.com/office/powerpoint/2010/main" val="241255950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Project Resource</a:t>
            </a:r>
            <a:endParaRPr lang="en-US" dirty="0"/>
          </a:p>
        </p:txBody>
      </p:sp>
      <p:sp>
        <p:nvSpPr>
          <p:cNvPr id="3" name="Text Placeholder 2"/>
          <p:cNvSpPr>
            <a:spLocks noGrp="1"/>
          </p:cNvSpPr>
          <p:nvPr>
            <p:ph type="body" sz="quarter" idx="10"/>
          </p:nvPr>
        </p:nvSpPr>
        <p:spPr>
          <a:xfrm>
            <a:off x="457200" y="838200"/>
            <a:ext cx="11506200" cy="6327886"/>
          </a:xfrm>
        </p:spPr>
        <p:txBody>
          <a:bodyPr/>
          <a:lstStyle/>
          <a:p>
            <a:r>
              <a:rPr lang="en-US" sz="3600" dirty="0" smtClean="0"/>
              <a:t>Strengths</a:t>
            </a:r>
          </a:p>
          <a:p>
            <a:pPr lvl="1"/>
            <a:r>
              <a:rPr lang="en-US" sz="3200" dirty="0" smtClean="0"/>
              <a:t>Continuous – flows from one year to the next</a:t>
            </a:r>
          </a:p>
          <a:p>
            <a:pPr lvl="1"/>
            <a:r>
              <a:rPr lang="en-US" sz="3200" dirty="0" smtClean="0"/>
              <a:t>Cycle of recruiting leaders</a:t>
            </a:r>
          </a:p>
          <a:p>
            <a:pPr lvl="1"/>
            <a:r>
              <a:rPr lang="en-US" sz="3200" dirty="0" smtClean="0"/>
              <a:t>Reaches all members of the congregation</a:t>
            </a:r>
          </a:p>
          <a:p>
            <a:pPr lvl="1"/>
            <a:r>
              <a:rPr lang="en-US" sz="3200" dirty="0" smtClean="0"/>
              <a:t>Emphasizes showing gratitude with frequent thank you notes</a:t>
            </a:r>
          </a:p>
          <a:p>
            <a:r>
              <a:rPr lang="en-US" sz="3600" dirty="0" smtClean="0"/>
              <a:t>Limitations</a:t>
            </a:r>
          </a:p>
          <a:p>
            <a:pPr lvl="1"/>
            <a:r>
              <a:rPr lang="en-US" sz="3200" dirty="0" smtClean="0"/>
              <a:t>Resembles secular appeal</a:t>
            </a:r>
          </a:p>
          <a:p>
            <a:pPr lvl="1"/>
            <a:r>
              <a:rPr lang="en-US" sz="3200" dirty="0" smtClean="0"/>
              <a:t>Focuses more on obtaining pledges and less on spiritual development</a:t>
            </a:r>
          </a:p>
          <a:p>
            <a:pPr lvl="1"/>
            <a:r>
              <a:rPr lang="en-US" sz="3200" dirty="0"/>
              <a:t>May be ineffective if discontent exists in the congregation because of the one-way communication</a:t>
            </a:r>
          </a:p>
          <a:p>
            <a:pPr marL="457200" lvl="1" indent="0">
              <a:buNone/>
            </a:pPr>
            <a:endParaRPr lang="en-US" sz="3200" dirty="0"/>
          </a:p>
        </p:txBody>
      </p:sp>
    </p:spTree>
    <p:extLst>
      <p:ext uri="{BB962C8B-B14F-4D97-AF65-F5344CB8AC3E}">
        <p14:creationId xmlns:p14="http://schemas.microsoft.com/office/powerpoint/2010/main" val="23893390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828800" y="838200"/>
            <a:ext cx="8458200" cy="4883150"/>
          </a:xfrm>
        </p:spPr>
        <p:txBody>
          <a:bodyPr/>
          <a:lstStyle/>
          <a:p>
            <a:pPr algn="ctr"/>
            <a:r>
              <a:rPr lang="en-US" dirty="0" smtClean="0">
                <a:effectLst>
                  <a:outerShdw blurRad="50800" dist="39000" dir="5460000" algn="tl">
                    <a:srgbClr val="000000">
                      <a:alpha val="38000"/>
                    </a:srgbClr>
                  </a:outerShdw>
                </a:effectLst>
              </a:rPr>
              <a:t>New </a:t>
            </a:r>
          </a:p>
          <a:p>
            <a:pPr algn="ctr"/>
            <a:r>
              <a:rPr lang="en-US" dirty="0" smtClean="0">
                <a:effectLst>
                  <a:outerShdw blurRad="50800" dist="39000" dir="5460000" algn="tl">
                    <a:srgbClr val="000000">
                      <a:alpha val="38000"/>
                    </a:srgbClr>
                  </a:outerShdw>
                </a:effectLst>
              </a:rPr>
              <a:t>Consecration Sunday</a:t>
            </a:r>
            <a:endParaRPr lang="en-US" dirty="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19326848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3" name="Text Placeholder 2"/>
          <p:cNvSpPr>
            <a:spLocks noGrp="1"/>
          </p:cNvSpPr>
          <p:nvPr>
            <p:ph type="body" sz="quarter" idx="10"/>
          </p:nvPr>
        </p:nvSpPr>
        <p:spPr>
          <a:xfrm>
            <a:off x="1295400" y="990600"/>
            <a:ext cx="9448800" cy="6248400"/>
          </a:xfrm>
        </p:spPr>
        <p:txBody>
          <a:bodyPr>
            <a:normAutofit/>
          </a:bodyPr>
          <a:lstStyle/>
          <a:p>
            <a:pPr lvl="1">
              <a:spcBef>
                <a:spcPts val="1800"/>
              </a:spcBef>
            </a:pPr>
            <a:r>
              <a:rPr lang="en-US" sz="3600" dirty="0" smtClean="0"/>
              <a:t>4-Week Program</a:t>
            </a:r>
          </a:p>
          <a:p>
            <a:pPr lvl="1">
              <a:spcBef>
                <a:spcPts val="1800"/>
              </a:spcBef>
            </a:pPr>
            <a:r>
              <a:rPr lang="en-US" sz="3600" dirty="0" smtClean="0"/>
              <a:t>Guest Leader</a:t>
            </a:r>
            <a:endParaRPr lang="en-US" sz="3600" dirty="0"/>
          </a:p>
          <a:p>
            <a:pPr lvl="1">
              <a:spcBef>
                <a:spcPts val="1800"/>
              </a:spcBef>
            </a:pPr>
            <a:r>
              <a:rPr lang="en-US" sz="3600" dirty="0"/>
              <a:t>5 </a:t>
            </a:r>
            <a:r>
              <a:rPr lang="en-US" sz="3600" dirty="0" smtClean="0"/>
              <a:t>Letters to </a:t>
            </a:r>
            <a:r>
              <a:rPr lang="en-US" sz="3600" dirty="0"/>
              <a:t>the </a:t>
            </a:r>
            <a:r>
              <a:rPr lang="en-US" sz="3600" dirty="0" smtClean="0"/>
              <a:t>Parish</a:t>
            </a:r>
            <a:endParaRPr lang="en-US" sz="3600" dirty="0"/>
          </a:p>
          <a:p>
            <a:pPr lvl="1">
              <a:spcBef>
                <a:spcPts val="1800"/>
              </a:spcBef>
            </a:pPr>
            <a:r>
              <a:rPr lang="en-US" sz="3600" dirty="0" smtClean="0"/>
              <a:t>Newsletter Article</a:t>
            </a:r>
            <a:endParaRPr lang="en-US" sz="3600" dirty="0"/>
          </a:p>
          <a:p>
            <a:pPr lvl="1">
              <a:spcBef>
                <a:spcPts val="1800"/>
              </a:spcBef>
            </a:pPr>
            <a:r>
              <a:rPr lang="en-US" sz="3600" dirty="0"/>
              <a:t>3 </a:t>
            </a:r>
            <a:r>
              <a:rPr lang="en-US" sz="3600" dirty="0" smtClean="0"/>
              <a:t>Speakers</a:t>
            </a:r>
            <a:endParaRPr lang="en-US" sz="3600" dirty="0"/>
          </a:p>
          <a:p>
            <a:pPr lvl="1">
              <a:spcBef>
                <a:spcPts val="1800"/>
              </a:spcBef>
            </a:pPr>
            <a:r>
              <a:rPr lang="en-US" sz="3600" dirty="0"/>
              <a:t>Step </a:t>
            </a:r>
            <a:r>
              <a:rPr lang="en-US" sz="3600" dirty="0" smtClean="0"/>
              <a:t>Up/Giving Chart</a:t>
            </a:r>
            <a:endParaRPr lang="en-US" sz="3600" dirty="0"/>
          </a:p>
          <a:p>
            <a:pPr lvl="1">
              <a:spcBef>
                <a:spcPts val="1800"/>
              </a:spcBef>
            </a:pPr>
            <a:r>
              <a:rPr lang="en-US" sz="3600" dirty="0" smtClean="0"/>
              <a:t>Leadership Meal</a:t>
            </a:r>
          </a:p>
          <a:p>
            <a:pPr lvl="1">
              <a:spcBef>
                <a:spcPts val="1800"/>
              </a:spcBef>
            </a:pPr>
            <a:r>
              <a:rPr lang="en-US" sz="3600" dirty="0" smtClean="0"/>
              <a:t>Catered Celebration Meal</a:t>
            </a:r>
            <a:endParaRPr lang="en-US" sz="3600" dirty="0"/>
          </a:p>
          <a:p>
            <a:pPr lvl="1">
              <a:spcBef>
                <a:spcPts val="1800"/>
              </a:spcBef>
            </a:pP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821" y="1219200"/>
            <a:ext cx="3488379" cy="5257800"/>
          </a:xfrm>
          <a:prstGeom prst="rect">
            <a:avLst/>
          </a:prstGeom>
          <a:ln>
            <a:noFill/>
          </a:ln>
          <a:effectLst>
            <a:reflection blurRad="12700" stA="30000" endPos="30000" dist="5000" dir="5400000" sy="-100000" algn="bl" rotWithShape="0"/>
          </a:effectLst>
          <a:scene3d>
            <a:camera prst="isometricOffAxis2Left"/>
            <a:lightRig rig="threePt" dir="t"/>
          </a:scene3d>
        </p:spPr>
      </p:pic>
    </p:spTree>
    <p:extLst>
      <p:ext uri="{BB962C8B-B14F-4D97-AF65-F5344CB8AC3E}">
        <p14:creationId xmlns:p14="http://schemas.microsoft.com/office/powerpoint/2010/main" val="33834880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1219200"/>
            <a:ext cx="9829800" cy="5638800"/>
          </a:xfrm>
        </p:spPr>
        <p:txBody>
          <a:bodyPr>
            <a:normAutofit/>
          </a:bodyPr>
          <a:lstStyle/>
          <a:p>
            <a:r>
              <a:rPr lang="en-US" sz="3600" dirty="0" smtClean="0"/>
              <a:t>7 Weeks Before New Consecration Sunday </a:t>
            </a:r>
          </a:p>
          <a:p>
            <a:pPr lvl="1">
              <a:spcAft>
                <a:spcPts val="1200"/>
              </a:spcAft>
            </a:pPr>
            <a:r>
              <a:rPr lang="en-US" sz="3200" dirty="0"/>
              <a:t>Orientation Meeting with Guest Leader</a:t>
            </a:r>
          </a:p>
          <a:p>
            <a:pPr lvl="0"/>
            <a:r>
              <a:rPr lang="en-US" sz="3600" dirty="0" smtClean="0">
                <a:solidFill>
                  <a:prstClr val="white"/>
                </a:solidFill>
              </a:rPr>
              <a:t>4 </a:t>
            </a:r>
            <a:r>
              <a:rPr lang="en-US" sz="3600" dirty="0">
                <a:solidFill>
                  <a:prstClr val="white"/>
                </a:solidFill>
              </a:rPr>
              <a:t>Weeks Before New Consecration Sunday </a:t>
            </a:r>
          </a:p>
          <a:p>
            <a:pPr lvl="1"/>
            <a:r>
              <a:rPr lang="en-US" sz="3200" dirty="0">
                <a:solidFill>
                  <a:prstClr val="white"/>
                </a:solidFill>
              </a:rPr>
              <a:t>Newsletter Article</a:t>
            </a:r>
          </a:p>
          <a:p>
            <a:pPr lvl="1">
              <a:spcAft>
                <a:spcPts val="1200"/>
              </a:spcAft>
            </a:pPr>
            <a:r>
              <a:rPr lang="en-US" sz="3200" dirty="0">
                <a:solidFill>
                  <a:prstClr val="white"/>
                </a:solidFill>
              </a:rPr>
              <a:t>Hang </a:t>
            </a:r>
            <a:r>
              <a:rPr lang="en-US" sz="3200" dirty="0" smtClean="0">
                <a:solidFill>
                  <a:prstClr val="white"/>
                </a:solidFill>
              </a:rPr>
              <a:t>Poster</a:t>
            </a:r>
          </a:p>
          <a:p>
            <a:pPr lvl="0"/>
            <a:r>
              <a:rPr lang="en-US" sz="3600" dirty="0" smtClean="0">
                <a:solidFill>
                  <a:prstClr val="white"/>
                </a:solidFill>
              </a:rPr>
              <a:t>3 </a:t>
            </a:r>
            <a:r>
              <a:rPr lang="en-US" sz="3600" dirty="0">
                <a:solidFill>
                  <a:prstClr val="white"/>
                </a:solidFill>
              </a:rPr>
              <a:t>Weeks Before New Consecration Sunday </a:t>
            </a:r>
          </a:p>
          <a:p>
            <a:pPr lvl="1"/>
            <a:r>
              <a:rPr lang="en-US" sz="3200" dirty="0">
                <a:solidFill>
                  <a:prstClr val="white"/>
                </a:solidFill>
              </a:rPr>
              <a:t>Announcer #1 – Ask for RSVP to Celebration Meal</a:t>
            </a:r>
          </a:p>
          <a:p>
            <a:pPr lvl="1"/>
            <a:r>
              <a:rPr lang="en-US" sz="3200" dirty="0">
                <a:solidFill>
                  <a:prstClr val="white"/>
                </a:solidFill>
              </a:rPr>
              <a:t>Letter to Parish from Stewardship Chair</a:t>
            </a:r>
          </a:p>
          <a:p>
            <a:pPr marL="0" indent="0">
              <a:buNone/>
            </a:pPr>
            <a:endParaRPr lang="en-US" dirty="0">
              <a:solidFill>
                <a:prstClr val="white"/>
              </a:solidFill>
            </a:endParaRPr>
          </a:p>
          <a:p>
            <a:pPr marL="0" indent="0">
              <a:buNone/>
            </a:pPr>
            <a:endParaRPr lang="en-US" dirty="0">
              <a:solidFill>
                <a:prstClr val="white"/>
              </a:solidFill>
            </a:endParaRPr>
          </a:p>
          <a:p>
            <a:pPr marL="457200" lvl="1" indent="0">
              <a:buNone/>
            </a:pPr>
            <a:endParaRPr lang="en-US" dirty="0"/>
          </a:p>
        </p:txBody>
      </p:sp>
    </p:spTree>
    <p:extLst>
      <p:ext uri="{BB962C8B-B14F-4D97-AF65-F5344CB8AC3E}">
        <p14:creationId xmlns:p14="http://schemas.microsoft.com/office/powerpoint/2010/main" val="26182629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 calcmode="lin" valueType="num">
                                      <p:cBhvr additive="base">
                                        <p:cTn id="3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fade">
                                      <p:cBhvr>
                                        <p:cTn id="40" dur="500"/>
                                        <p:tgtEl>
                                          <p:spTgt spid="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Effect transition="in" filter="fade">
                                      <p:cBhvr>
                                        <p:cTn id="4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1219200"/>
            <a:ext cx="9829800" cy="5638800"/>
          </a:xfrm>
        </p:spPr>
        <p:txBody>
          <a:bodyPr>
            <a:normAutofit/>
          </a:bodyPr>
          <a:lstStyle/>
          <a:p>
            <a:r>
              <a:rPr lang="en-US" sz="3600" dirty="0"/>
              <a:t>2</a:t>
            </a:r>
            <a:r>
              <a:rPr lang="en-US" sz="3600" dirty="0" smtClean="0"/>
              <a:t> Weeks Before New Consecration Sunday </a:t>
            </a:r>
          </a:p>
          <a:p>
            <a:pPr lvl="1"/>
            <a:r>
              <a:rPr lang="en-US" sz="3200" dirty="0"/>
              <a:t>Announcer #2 – Grow One Step Chart/RSVP</a:t>
            </a:r>
          </a:p>
          <a:p>
            <a:pPr marL="457200" lvl="1" indent="0">
              <a:buNone/>
            </a:pPr>
            <a:endParaRPr lang="en-US" dirty="0" smtClean="0">
              <a:solidFill>
                <a:prstClr val="white"/>
              </a:solidFill>
            </a:endParaRPr>
          </a:p>
          <a:p>
            <a:pPr marL="0" indent="0">
              <a:buNone/>
            </a:pPr>
            <a:endParaRPr lang="en-US" dirty="0">
              <a:solidFill>
                <a:prstClr val="white"/>
              </a:solidFill>
            </a:endParaRPr>
          </a:p>
          <a:p>
            <a:pPr marL="0" indent="0">
              <a:buNone/>
            </a:pPr>
            <a:endParaRPr lang="en-US" dirty="0">
              <a:solidFill>
                <a:prstClr val="white"/>
              </a:solidFill>
            </a:endParaRPr>
          </a:p>
          <a:p>
            <a:pPr marL="457200" lvl="1" indent="0">
              <a:buNone/>
            </a:pPr>
            <a:endParaRPr lang="en-US" dirty="0"/>
          </a:p>
        </p:txBody>
      </p:sp>
    </p:spTree>
    <p:extLst>
      <p:ext uri="{BB962C8B-B14F-4D97-AF65-F5344CB8AC3E}">
        <p14:creationId xmlns:p14="http://schemas.microsoft.com/office/powerpoint/2010/main" val="30650506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93370"/>
            <a:ext cx="9144000" cy="6271260"/>
          </a:xfrm>
          <a:prstGeom prst="rect">
            <a:avLst/>
          </a:prstGeom>
        </p:spPr>
      </p:pic>
    </p:spTree>
    <p:extLst>
      <p:ext uri="{BB962C8B-B14F-4D97-AF65-F5344CB8AC3E}">
        <p14:creationId xmlns:p14="http://schemas.microsoft.com/office/powerpoint/2010/main" val="408825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1219200"/>
            <a:ext cx="9829800" cy="5638800"/>
          </a:xfrm>
        </p:spPr>
        <p:txBody>
          <a:bodyPr>
            <a:normAutofit/>
          </a:bodyPr>
          <a:lstStyle/>
          <a:p>
            <a:r>
              <a:rPr lang="en-US" sz="3600" dirty="0"/>
              <a:t>2</a:t>
            </a:r>
            <a:r>
              <a:rPr lang="en-US" sz="3600" dirty="0" smtClean="0"/>
              <a:t> Weeks Before New Consecration Sunday </a:t>
            </a:r>
          </a:p>
          <a:p>
            <a:pPr lvl="1"/>
            <a:r>
              <a:rPr lang="en-US" sz="3200" dirty="0"/>
              <a:t>Announcer #2 – Grow One Step Chart/RSVP</a:t>
            </a:r>
          </a:p>
          <a:p>
            <a:pPr lvl="1"/>
            <a:r>
              <a:rPr lang="en-US" sz="3200" dirty="0"/>
              <a:t>Letter/Invitation to attend Leadership Dinner</a:t>
            </a:r>
          </a:p>
          <a:p>
            <a:pPr lvl="1">
              <a:spcAft>
                <a:spcPts val="1200"/>
              </a:spcAft>
            </a:pPr>
            <a:r>
              <a:rPr lang="en-US" sz="3200" dirty="0"/>
              <a:t>Letter from Rector to </a:t>
            </a:r>
            <a:r>
              <a:rPr lang="en-US" sz="3200" dirty="0" smtClean="0"/>
              <a:t>Parish</a:t>
            </a:r>
          </a:p>
          <a:p>
            <a:pPr lvl="0"/>
            <a:r>
              <a:rPr lang="en-US" sz="3600" dirty="0">
                <a:solidFill>
                  <a:prstClr val="white"/>
                </a:solidFill>
              </a:rPr>
              <a:t>1</a:t>
            </a:r>
            <a:r>
              <a:rPr lang="en-US" sz="3600" dirty="0" smtClean="0">
                <a:solidFill>
                  <a:prstClr val="white"/>
                </a:solidFill>
              </a:rPr>
              <a:t> Week </a:t>
            </a:r>
            <a:r>
              <a:rPr lang="en-US" sz="3600" dirty="0">
                <a:solidFill>
                  <a:prstClr val="white"/>
                </a:solidFill>
              </a:rPr>
              <a:t>Before New Consecration Sunday </a:t>
            </a:r>
          </a:p>
          <a:p>
            <a:pPr lvl="1"/>
            <a:r>
              <a:rPr lang="en-US" sz="3200" dirty="0" smtClean="0">
                <a:solidFill>
                  <a:prstClr val="white"/>
                </a:solidFill>
              </a:rPr>
              <a:t>Announcer # 3 – RSVP </a:t>
            </a:r>
          </a:p>
          <a:p>
            <a:pPr lvl="1"/>
            <a:r>
              <a:rPr lang="en-US" sz="3200" dirty="0" smtClean="0">
                <a:solidFill>
                  <a:prstClr val="white"/>
                </a:solidFill>
              </a:rPr>
              <a:t>Sermon </a:t>
            </a:r>
            <a:r>
              <a:rPr lang="en-US" sz="3200" dirty="0">
                <a:solidFill>
                  <a:prstClr val="white"/>
                </a:solidFill>
              </a:rPr>
              <a:t>on Tithe and Percentage Giving</a:t>
            </a:r>
          </a:p>
          <a:p>
            <a:pPr lvl="1"/>
            <a:r>
              <a:rPr lang="en-US" sz="3200" dirty="0">
                <a:solidFill>
                  <a:prstClr val="white"/>
                </a:solidFill>
              </a:rPr>
              <a:t>Leadership Dinner with Guest Leader</a:t>
            </a:r>
          </a:p>
          <a:p>
            <a:pPr lvl="1"/>
            <a:r>
              <a:rPr lang="en-US" sz="3200" dirty="0">
                <a:solidFill>
                  <a:prstClr val="white"/>
                </a:solidFill>
              </a:rPr>
              <a:t>Follow Up with RSVP</a:t>
            </a:r>
          </a:p>
          <a:p>
            <a:pPr marL="457200" lvl="1" indent="0">
              <a:buNone/>
            </a:pPr>
            <a:endParaRPr lang="en-US" dirty="0" smtClean="0">
              <a:solidFill>
                <a:prstClr val="white"/>
              </a:solidFill>
            </a:endParaRPr>
          </a:p>
          <a:p>
            <a:pPr marL="0" indent="0">
              <a:buNone/>
            </a:pPr>
            <a:endParaRPr lang="en-US" dirty="0">
              <a:solidFill>
                <a:prstClr val="white"/>
              </a:solidFill>
            </a:endParaRPr>
          </a:p>
          <a:p>
            <a:pPr marL="0" indent="0">
              <a:buNone/>
            </a:pPr>
            <a:endParaRPr lang="en-US" dirty="0">
              <a:solidFill>
                <a:prstClr val="white"/>
              </a:solidFill>
            </a:endParaRPr>
          </a:p>
          <a:p>
            <a:pPr marL="457200" lvl="1" indent="0">
              <a:buNone/>
            </a:pPr>
            <a:endParaRPr lang="en-US" dirty="0"/>
          </a:p>
        </p:txBody>
      </p:sp>
    </p:spTree>
    <p:extLst>
      <p:ext uri="{BB962C8B-B14F-4D97-AF65-F5344CB8AC3E}">
        <p14:creationId xmlns:p14="http://schemas.microsoft.com/office/powerpoint/2010/main" val="39383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fade">
                                      <p:cBhvr>
                                        <p:cTn id="3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47106" y="971696"/>
            <a:ext cx="11440094" cy="3447904"/>
          </a:xfrm>
        </p:spPr>
        <p:txBody>
          <a:bodyPr>
            <a:noAutofit/>
          </a:bodyPr>
          <a:lstStyle/>
          <a:p>
            <a:r>
              <a:rPr lang="en-US" sz="3600" dirty="0" smtClean="0"/>
              <a:t>Sermon by Guest Leader</a:t>
            </a:r>
          </a:p>
          <a:p>
            <a:r>
              <a:rPr lang="en-US" sz="3600" dirty="0" smtClean="0"/>
              <a:t>After announcements: Estimate of Giving Cards Distributed</a:t>
            </a:r>
          </a:p>
          <a:p>
            <a:pPr marL="0" indent="0" algn="ctr">
              <a:spcBef>
                <a:spcPts val="0"/>
              </a:spcBef>
              <a:buNone/>
            </a:pPr>
            <a:r>
              <a:rPr lang="en-US" sz="2800" i="1" dirty="0" smtClean="0"/>
              <a:t>Each time we celebrate the Lord’s Supper – Holy Communion – we take in our hands a small piece of bread and a cup with ordinary wine.  During these moments, these common elements symbolize the deepest meanings of our faith.  During the next few minutes when we take an ordinary pencil and a small card, these symbolize the high and holy commitment we make in response to the love God has given each of us.</a:t>
            </a:r>
          </a:p>
          <a:p>
            <a:pPr marL="0" indent="0">
              <a:buNone/>
            </a:pPr>
            <a:endParaRPr lang="en-US" sz="2000" i="1"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9066"/>
          <a:stretch/>
        </p:blipFill>
        <p:spPr>
          <a:xfrm>
            <a:off x="3074641" y="4412535"/>
            <a:ext cx="6042719" cy="2293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66877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100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par>
                                <p:cTn id="16" presetID="10" presetClass="entr" presetSubtype="0" fill="hold" nodeType="withEffect">
                                  <p:stCondLst>
                                    <p:cond delay="150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914400"/>
            <a:ext cx="11430000" cy="5867400"/>
          </a:xfrm>
        </p:spPr>
        <p:txBody>
          <a:bodyPr>
            <a:noAutofit/>
          </a:bodyPr>
          <a:lstStyle/>
          <a:p>
            <a:pPr marL="0" indent="0" algn="ctr">
              <a:spcBef>
                <a:spcPts val="0"/>
              </a:spcBef>
              <a:spcAft>
                <a:spcPts val="600"/>
              </a:spcAft>
              <a:buNone/>
            </a:pPr>
            <a:r>
              <a:rPr lang="en-US" sz="2800" i="1" dirty="0"/>
              <a:t>After we pray together, we are going to have a few minutes of silence for you to meditate and complete your card.  Once you are finished, we ask that you quietly come forward and place your card here in the basket as a worshipful act of dedication.  We know that while some cards are from individuals, many are from families.  If your card is from the family, we encourage the entire family to come forward together to participate – together – in this worshipful act.</a:t>
            </a:r>
          </a:p>
          <a:p>
            <a:pPr>
              <a:spcBef>
                <a:spcPts val="0"/>
              </a:spcBef>
            </a:pPr>
            <a:r>
              <a:rPr lang="en-US" sz="3600" dirty="0" smtClean="0"/>
              <a:t>Prayer</a:t>
            </a:r>
          </a:p>
          <a:p>
            <a:r>
              <a:rPr lang="en-US" sz="3600" dirty="0" smtClean="0"/>
              <a:t>Silence While Cards Are Completed</a:t>
            </a:r>
          </a:p>
          <a:p>
            <a:r>
              <a:rPr lang="en-US" sz="3600" dirty="0" smtClean="0"/>
              <a:t>Cards Are Brought to the Altar As Completed</a:t>
            </a:r>
            <a:endParaRPr lang="en-US" sz="3600" dirty="0"/>
          </a:p>
          <a:p>
            <a:r>
              <a:rPr lang="en-US" sz="3600" dirty="0" smtClean="0"/>
              <a:t>Priests Brings to a Close with Offertory Sentence</a:t>
            </a:r>
          </a:p>
          <a:p>
            <a:r>
              <a:rPr lang="en-US" sz="3600" dirty="0" smtClean="0"/>
              <a:t>Gifts are Consecrated on the Altar</a:t>
            </a:r>
          </a:p>
          <a:p>
            <a:r>
              <a:rPr lang="en-US" sz="3600" dirty="0" smtClean="0"/>
              <a:t>Catered Celebration Meal Following Service</a:t>
            </a:r>
            <a:endParaRPr lang="en-US" sz="3600" dirty="0"/>
          </a:p>
          <a:p>
            <a:pPr marL="0" indent="0" algn="ctr">
              <a:buNone/>
            </a:pPr>
            <a:endParaRPr lang="en-US" sz="2000" i="1" dirty="0"/>
          </a:p>
          <a:p>
            <a:pPr marL="0" indent="0" algn="ctr">
              <a:buNone/>
            </a:pPr>
            <a:endParaRPr lang="en-US" sz="2000" i="1" dirty="0"/>
          </a:p>
          <a:p>
            <a:pPr marL="0" indent="0" algn="ctr">
              <a:buNone/>
            </a:pPr>
            <a:endParaRPr lang="en-US" sz="2000" i="1" dirty="0"/>
          </a:p>
        </p:txBody>
      </p:sp>
    </p:spTree>
    <p:extLst>
      <p:ext uri="{BB962C8B-B14F-4D97-AF65-F5344CB8AC3E}">
        <p14:creationId xmlns:p14="http://schemas.microsoft.com/office/powerpoint/2010/main" val="1669344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990600"/>
            <a:ext cx="11277600" cy="5867400"/>
          </a:xfrm>
        </p:spPr>
        <p:txBody>
          <a:bodyPr>
            <a:noAutofit/>
          </a:bodyPr>
          <a:lstStyle/>
          <a:p>
            <a:pPr marL="0" indent="0" algn="ctr">
              <a:spcAft>
                <a:spcPts val="1200"/>
              </a:spcAft>
              <a:buNone/>
            </a:pPr>
            <a:r>
              <a:rPr lang="en-US" sz="3600" dirty="0" smtClean="0"/>
              <a:t>Results of Giving Announced At Meal</a:t>
            </a:r>
          </a:p>
          <a:p>
            <a:pPr>
              <a:spcBef>
                <a:spcPts val="0"/>
              </a:spcBef>
              <a:spcAft>
                <a:spcPts val="1200"/>
              </a:spcAft>
            </a:pPr>
            <a:r>
              <a:rPr lang="en-US" dirty="0"/>
              <a:t>A total of _____ giving units (husbands and wives or single persons) completed Estimate of Giving Cards this year.</a:t>
            </a:r>
          </a:p>
          <a:p>
            <a:pPr>
              <a:spcBef>
                <a:spcPts val="0"/>
              </a:spcBef>
              <a:spcAft>
                <a:spcPts val="1200"/>
              </a:spcAft>
            </a:pPr>
            <a:r>
              <a:rPr lang="en-US" dirty="0"/>
              <a:t>A total of _____ of these giving units increased their financial commitment above their last year’s amount.</a:t>
            </a:r>
          </a:p>
          <a:p>
            <a:pPr>
              <a:spcBef>
                <a:spcPts val="0"/>
              </a:spcBef>
              <a:spcAft>
                <a:spcPts val="1200"/>
              </a:spcAft>
            </a:pPr>
            <a:r>
              <a:rPr lang="en-US" dirty="0"/>
              <a:t>A total of _____ giving units present to fill out Estimate of Giving Cards today committed a total of </a:t>
            </a:r>
            <a:r>
              <a:rPr lang="en-US" dirty="0" smtClean="0"/>
              <a:t>$_____.</a:t>
            </a:r>
            <a:endParaRPr lang="en-US" dirty="0"/>
          </a:p>
          <a:p>
            <a:pPr>
              <a:spcBef>
                <a:spcPts val="0"/>
              </a:spcBef>
              <a:spcAft>
                <a:spcPts val="1200"/>
              </a:spcAft>
            </a:pPr>
            <a:r>
              <a:rPr lang="en-US" dirty="0"/>
              <a:t>Based on last year’s giving records, we can expect to receive </a:t>
            </a:r>
            <a:r>
              <a:rPr lang="en-US" dirty="0" smtClean="0"/>
              <a:t> $_____ </a:t>
            </a:r>
            <a:r>
              <a:rPr lang="en-US" dirty="0"/>
              <a:t>during the coming year from people who have consistent giving patterns during the past twelve months but are not present today.</a:t>
            </a:r>
            <a:endParaRPr lang="en-US" i="1" dirty="0"/>
          </a:p>
          <a:p>
            <a:pPr marL="0" indent="0" algn="ctr">
              <a:buNone/>
            </a:pPr>
            <a:endParaRPr lang="en-US" sz="2000" i="1" dirty="0"/>
          </a:p>
          <a:p>
            <a:pPr marL="0" indent="0" algn="ctr">
              <a:buNone/>
            </a:pPr>
            <a:endParaRPr lang="en-US" sz="2000" i="1" dirty="0"/>
          </a:p>
        </p:txBody>
      </p:sp>
    </p:spTree>
    <p:extLst>
      <p:ext uri="{BB962C8B-B14F-4D97-AF65-F5344CB8AC3E}">
        <p14:creationId xmlns:p14="http://schemas.microsoft.com/office/powerpoint/2010/main" val="32648063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Festive Meal</a:t>
            </a:r>
            <a:endParaRPr lang="en-US" dirty="0"/>
          </a:p>
        </p:txBody>
      </p:sp>
      <p:sp>
        <p:nvSpPr>
          <p:cNvPr id="3" name="Text Placeholder 2"/>
          <p:cNvSpPr>
            <a:spLocks noGrp="1"/>
          </p:cNvSpPr>
          <p:nvPr>
            <p:ph type="body" sz="quarter" idx="10"/>
          </p:nvPr>
        </p:nvSpPr>
        <p:spPr>
          <a:xfrm>
            <a:off x="508000" y="1295400"/>
            <a:ext cx="7874000" cy="4368888"/>
          </a:xfrm>
        </p:spPr>
        <p:txBody>
          <a:bodyPr/>
          <a:lstStyle/>
          <a:p>
            <a:pPr>
              <a:spcAft>
                <a:spcPts val="600"/>
              </a:spcAft>
            </a:pPr>
            <a:r>
              <a:rPr lang="en-US" sz="3600" dirty="0"/>
              <a:t>All energy focused toward one major event.</a:t>
            </a:r>
          </a:p>
          <a:p>
            <a:pPr>
              <a:spcAft>
                <a:spcPts val="600"/>
              </a:spcAft>
            </a:pPr>
            <a:r>
              <a:rPr lang="en-US" sz="3600" dirty="0"/>
              <a:t>Table Hosts are recruited and trained and assigned members whom they invite to join their dinner table group.</a:t>
            </a:r>
          </a:p>
          <a:p>
            <a:pPr>
              <a:spcBef>
                <a:spcPts val="864"/>
              </a:spcBef>
              <a:spcAft>
                <a:spcPts val="600"/>
              </a:spcAft>
            </a:pPr>
            <a:r>
              <a:rPr lang="en-US" sz="3600" dirty="0"/>
              <a:t>Discussion Leaders, who are matched with Table Hosts, are also recruited and </a:t>
            </a:r>
            <a:r>
              <a:rPr lang="en-US" sz="3600" dirty="0" smtClean="0"/>
              <a:t>trained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171575"/>
            <a:ext cx="3420341" cy="4514850"/>
          </a:xfrm>
          <a:prstGeom prst="rect">
            <a:avLst/>
          </a:prstGeom>
          <a:ln>
            <a:noFill/>
          </a:ln>
          <a:effectLst>
            <a:outerShdw blurRad="292100" dist="139700" dir="2700000" algn="tl" rotWithShape="0">
              <a:srgbClr val="333333">
                <a:alpha val="65000"/>
              </a:srgbClr>
            </a:outerShdw>
          </a:effectLst>
          <a:scene3d>
            <a:camera prst="perspectiveLeft"/>
            <a:lightRig rig="threePt" dir="t"/>
          </a:scene3d>
        </p:spPr>
      </p:pic>
    </p:spTree>
    <p:extLst>
      <p:ext uri="{BB962C8B-B14F-4D97-AF65-F5344CB8AC3E}">
        <p14:creationId xmlns:p14="http://schemas.microsoft.com/office/powerpoint/2010/main" val="31913038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990600"/>
            <a:ext cx="11277600" cy="5867400"/>
          </a:xfrm>
        </p:spPr>
        <p:txBody>
          <a:bodyPr>
            <a:noAutofit/>
          </a:bodyPr>
          <a:lstStyle/>
          <a:p>
            <a:pPr marL="0" indent="0" algn="ctr">
              <a:spcAft>
                <a:spcPts val="1200"/>
              </a:spcAft>
              <a:buNone/>
            </a:pPr>
            <a:r>
              <a:rPr lang="en-US" sz="3600" dirty="0" smtClean="0"/>
              <a:t>Results Continued</a:t>
            </a:r>
          </a:p>
          <a:p>
            <a:pPr>
              <a:spcAft>
                <a:spcPts val="1800"/>
              </a:spcAft>
            </a:pPr>
            <a:r>
              <a:rPr lang="en-US" dirty="0"/>
              <a:t>Based on the average total of loose offerings during the past three years, we can expect to receive $ _____ during the coming year from that source.</a:t>
            </a:r>
          </a:p>
          <a:p>
            <a:pPr>
              <a:spcAft>
                <a:spcPts val="1800"/>
              </a:spcAft>
            </a:pPr>
            <a:r>
              <a:rPr lang="en-US" dirty="0"/>
              <a:t>Church income from non-donor sources such as interest, rentals, and fees $ _____.</a:t>
            </a:r>
          </a:p>
          <a:p>
            <a:pPr>
              <a:spcAft>
                <a:spcPts val="1800"/>
              </a:spcAft>
            </a:pPr>
            <a:r>
              <a:rPr lang="en-US" dirty="0"/>
              <a:t>This gives us a grand total of $ _____ anticipated income for the next twelve months.</a:t>
            </a:r>
          </a:p>
          <a:p>
            <a:pPr marL="0" indent="0">
              <a:spcAft>
                <a:spcPts val="1200"/>
              </a:spcAft>
              <a:buNone/>
            </a:pPr>
            <a:endParaRPr lang="en-US" sz="2800" dirty="0"/>
          </a:p>
          <a:p>
            <a:pPr>
              <a:spcAft>
                <a:spcPts val="1200"/>
              </a:spcAft>
            </a:pPr>
            <a:endParaRPr lang="en-US" sz="2800" dirty="0"/>
          </a:p>
          <a:p>
            <a:pPr marL="0" indent="0" algn="ctr">
              <a:buNone/>
            </a:pPr>
            <a:endParaRPr lang="en-US" sz="2000" i="1" dirty="0"/>
          </a:p>
          <a:p>
            <a:pPr marL="0" indent="0" algn="ctr">
              <a:buNone/>
            </a:pPr>
            <a:endParaRPr lang="en-US" sz="2000" i="1" dirty="0"/>
          </a:p>
        </p:txBody>
      </p:sp>
    </p:spTree>
    <p:extLst>
      <p:ext uri="{BB962C8B-B14F-4D97-AF65-F5344CB8AC3E}">
        <p14:creationId xmlns:p14="http://schemas.microsoft.com/office/powerpoint/2010/main" val="388063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990600"/>
            <a:ext cx="11277600" cy="5867400"/>
          </a:xfrm>
        </p:spPr>
        <p:txBody>
          <a:bodyPr>
            <a:noAutofit/>
          </a:bodyPr>
          <a:lstStyle/>
          <a:p>
            <a:pPr marL="0" indent="0" algn="ctr">
              <a:spcAft>
                <a:spcPts val="1200"/>
              </a:spcAft>
              <a:buNone/>
            </a:pPr>
            <a:r>
              <a:rPr lang="en-US" sz="3600" dirty="0" smtClean="0"/>
              <a:t>Results Continued</a:t>
            </a:r>
          </a:p>
          <a:p>
            <a:pPr>
              <a:spcAft>
                <a:spcPts val="1800"/>
              </a:spcAft>
            </a:pPr>
            <a:r>
              <a:rPr lang="en-US" dirty="0"/>
              <a:t>The total income for our general operating budget during the last twelve months was $ _____.</a:t>
            </a:r>
          </a:p>
          <a:p>
            <a:pPr>
              <a:spcAft>
                <a:spcPts val="1800"/>
              </a:spcAft>
            </a:pPr>
            <a:r>
              <a:rPr lang="en-US" dirty="0"/>
              <a:t>Next year, we can expect our operating budget income to increase by $ _____.</a:t>
            </a:r>
          </a:p>
          <a:p>
            <a:pPr>
              <a:spcAft>
                <a:spcPts val="1800"/>
              </a:spcAft>
            </a:pPr>
            <a:r>
              <a:rPr lang="en-US" dirty="0"/>
              <a:t>This is a _____ percent increase in total giving above last year.</a:t>
            </a:r>
          </a:p>
          <a:p>
            <a:pPr marL="0" indent="0">
              <a:spcAft>
                <a:spcPts val="1200"/>
              </a:spcAft>
              <a:buNone/>
            </a:pPr>
            <a:endParaRPr lang="en-US" sz="2800" dirty="0"/>
          </a:p>
          <a:p>
            <a:pPr marL="0" indent="0">
              <a:spcAft>
                <a:spcPts val="1200"/>
              </a:spcAft>
              <a:buNone/>
            </a:pPr>
            <a:endParaRPr lang="en-US" sz="2800" dirty="0"/>
          </a:p>
          <a:p>
            <a:pPr marL="0" indent="0" algn="ctr">
              <a:buNone/>
            </a:pPr>
            <a:endParaRPr lang="en-US" sz="2000" i="1" dirty="0"/>
          </a:p>
          <a:p>
            <a:pPr marL="0" indent="0" algn="ctr">
              <a:buNone/>
            </a:pPr>
            <a:endParaRPr lang="en-US" sz="2000" i="1" dirty="0"/>
          </a:p>
        </p:txBody>
      </p:sp>
    </p:spTree>
    <p:extLst>
      <p:ext uri="{BB962C8B-B14F-4D97-AF65-F5344CB8AC3E}">
        <p14:creationId xmlns:p14="http://schemas.microsoft.com/office/powerpoint/2010/main" val="247437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New Consecration Sunday</a:t>
            </a:r>
            <a:endParaRPr lang="en-US" dirty="0">
              <a:solidFill>
                <a:schemeClr val="tx2"/>
              </a:solidFill>
            </a:endParaRPr>
          </a:p>
        </p:txBody>
      </p:sp>
      <p:sp>
        <p:nvSpPr>
          <p:cNvPr id="6" name="Text Placeholder 2"/>
          <p:cNvSpPr>
            <a:spLocks noGrp="1"/>
          </p:cNvSpPr>
          <p:nvPr>
            <p:ph type="body" sz="quarter" idx="10"/>
          </p:nvPr>
        </p:nvSpPr>
        <p:spPr>
          <a:xfrm>
            <a:off x="457200" y="1219200"/>
            <a:ext cx="11353800" cy="5638800"/>
          </a:xfrm>
        </p:spPr>
        <p:txBody>
          <a:bodyPr>
            <a:normAutofit/>
          </a:bodyPr>
          <a:lstStyle/>
          <a:p>
            <a:r>
              <a:rPr lang="en-US" sz="3600" dirty="0" smtClean="0"/>
              <a:t>Day After New Consecration Sunday </a:t>
            </a:r>
          </a:p>
          <a:p>
            <a:pPr lvl="1">
              <a:spcAft>
                <a:spcPts val="1800"/>
              </a:spcAft>
            </a:pPr>
            <a:r>
              <a:rPr lang="en-US" sz="3200" dirty="0" smtClean="0"/>
              <a:t>Mail Letter and Estimate of Giving Cards to Those </a:t>
            </a:r>
            <a:r>
              <a:rPr lang="en-US" sz="3200" dirty="0"/>
              <a:t>N</a:t>
            </a:r>
            <a:r>
              <a:rPr lang="en-US" sz="3200" dirty="0" smtClean="0"/>
              <a:t>ot Present for New Consecration Sunday</a:t>
            </a:r>
            <a:endParaRPr lang="en-US" sz="3200" dirty="0"/>
          </a:p>
          <a:p>
            <a:pPr lvl="0"/>
            <a:r>
              <a:rPr lang="en-US" sz="3600" dirty="0" smtClean="0">
                <a:solidFill>
                  <a:prstClr val="white"/>
                </a:solidFill>
              </a:rPr>
              <a:t>1 Week After </a:t>
            </a:r>
            <a:r>
              <a:rPr lang="en-US" sz="3600" dirty="0">
                <a:solidFill>
                  <a:prstClr val="white"/>
                </a:solidFill>
              </a:rPr>
              <a:t>New Consecration Sunday </a:t>
            </a:r>
          </a:p>
          <a:p>
            <a:pPr lvl="1"/>
            <a:r>
              <a:rPr lang="en-US" sz="3200" dirty="0" smtClean="0">
                <a:solidFill>
                  <a:prstClr val="white"/>
                </a:solidFill>
              </a:rPr>
              <a:t>Mail Thank You Letter Confirming Pledge Amount </a:t>
            </a:r>
          </a:p>
          <a:p>
            <a:pPr marL="457200" lvl="1" indent="0">
              <a:buNone/>
            </a:pPr>
            <a:endParaRPr lang="en-US" dirty="0" smtClean="0">
              <a:solidFill>
                <a:prstClr val="white"/>
              </a:solidFill>
            </a:endParaRPr>
          </a:p>
          <a:p>
            <a:pPr marL="0" indent="0">
              <a:buNone/>
            </a:pPr>
            <a:endParaRPr lang="en-US" dirty="0">
              <a:solidFill>
                <a:prstClr val="white"/>
              </a:solidFill>
            </a:endParaRPr>
          </a:p>
          <a:p>
            <a:pPr marL="0" indent="0">
              <a:buNone/>
            </a:pPr>
            <a:endParaRPr lang="en-US" dirty="0">
              <a:solidFill>
                <a:prstClr val="white"/>
              </a:solidFill>
            </a:endParaRPr>
          </a:p>
          <a:p>
            <a:pPr marL="457200" lvl="1" indent="0">
              <a:buNone/>
            </a:pPr>
            <a:endParaRPr lang="en-US" dirty="0"/>
          </a:p>
        </p:txBody>
      </p:sp>
    </p:spTree>
    <p:extLst>
      <p:ext uri="{BB962C8B-B14F-4D97-AF65-F5344CB8AC3E}">
        <p14:creationId xmlns:p14="http://schemas.microsoft.com/office/powerpoint/2010/main" val="3770552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Consecration Sunday</a:t>
            </a:r>
            <a:endParaRPr lang="en-US" dirty="0">
              <a:solidFill>
                <a:schemeClr val="tx2"/>
              </a:solidFill>
            </a:endParaRPr>
          </a:p>
        </p:txBody>
      </p:sp>
      <p:sp>
        <p:nvSpPr>
          <p:cNvPr id="3" name="Text Placeholder 2"/>
          <p:cNvSpPr>
            <a:spLocks noGrp="1"/>
          </p:cNvSpPr>
          <p:nvPr>
            <p:ph type="body" sz="quarter" idx="10"/>
          </p:nvPr>
        </p:nvSpPr>
        <p:spPr>
          <a:xfrm>
            <a:off x="457200" y="762000"/>
            <a:ext cx="11430000" cy="6096000"/>
          </a:xfrm>
        </p:spPr>
        <p:txBody>
          <a:bodyPr>
            <a:noAutofit/>
          </a:bodyPr>
          <a:lstStyle/>
          <a:p>
            <a:r>
              <a:rPr lang="en-US" sz="3600" dirty="0" smtClean="0"/>
              <a:t>Strengths </a:t>
            </a:r>
          </a:p>
          <a:p>
            <a:pPr lvl="1">
              <a:spcBef>
                <a:spcPts val="500"/>
              </a:spcBef>
            </a:pPr>
            <a:r>
              <a:rPr lang="en-US" sz="3200" dirty="0"/>
              <a:t>Faith-based, not budget-based</a:t>
            </a:r>
          </a:p>
          <a:p>
            <a:pPr lvl="1">
              <a:spcBef>
                <a:spcPts val="500"/>
              </a:spcBef>
            </a:pPr>
            <a:r>
              <a:rPr lang="en-US" sz="3200" dirty="0"/>
              <a:t>Central theme is percentage </a:t>
            </a:r>
            <a:r>
              <a:rPr lang="en-US" sz="3200" dirty="0" smtClean="0"/>
              <a:t>giving – </a:t>
            </a:r>
            <a:r>
              <a:rPr lang="en-US" sz="3200" i="1" dirty="0"/>
              <a:t>What is God calling you to do with the gifts entrusted to you?</a:t>
            </a:r>
          </a:p>
          <a:p>
            <a:pPr lvl="1">
              <a:spcBef>
                <a:spcPts val="500"/>
              </a:spcBef>
            </a:pPr>
            <a:r>
              <a:rPr lang="en-US" sz="3200" dirty="0"/>
              <a:t>Participation encouraged</a:t>
            </a:r>
          </a:p>
          <a:p>
            <a:pPr lvl="1">
              <a:spcBef>
                <a:spcPts val="500"/>
              </a:spcBef>
            </a:pPr>
            <a:r>
              <a:rPr lang="en-US" sz="3200" dirty="0"/>
              <a:t>Spiritual growth </a:t>
            </a:r>
            <a:r>
              <a:rPr lang="en-US" sz="3200" dirty="0" smtClean="0"/>
              <a:t>dimension</a:t>
            </a:r>
          </a:p>
          <a:p>
            <a:pPr lvl="1">
              <a:spcBef>
                <a:spcPts val="500"/>
              </a:spcBef>
            </a:pPr>
            <a:r>
              <a:rPr lang="en-US" sz="3200" dirty="0" smtClean="0"/>
              <a:t>Immediate feedback</a:t>
            </a:r>
          </a:p>
          <a:p>
            <a:pPr lvl="1">
              <a:spcBef>
                <a:spcPts val="500"/>
              </a:spcBef>
              <a:spcAft>
                <a:spcPts val="600"/>
              </a:spcAft>
            </a:pPr>
            <a:r>
              <a:rPr lang="en-US" sz="3200" dirty="0" smtClean="0"/>
              <a:t>Easy to execute</a:t>
            </a:r>
            <a:endParaRPr lang="en-US" sz="3200" dirty="0"/>
          </a:p>
          <a:p>
            <a:pPr lvl="0">
              <a:spcBef>
                <a:spcPts val="600"/>
              </a:spcBef>
            </a:pPr>
            <a:r>
              <a:rPr lang="en-US" sz="3600" dirty="0" smtClean="0">
                <a:solidFill>
                  <a:prstClr val="white"/>
                </a:solidFill>
              </a:rPr>
              <a:t>Limitations</a:t>
            </a:r>
            <a:endParaRPr lang="en-US" sz="3600" dirty="0">
              <a:solidFill>
                <a:prstClr val="white"/>
              </a:solidFill>
            </a:endParaRPr>
          </a:p>
          <a:p>
            <a:pPr lvl="1">
              <a:spcBef>
                <a:spcPts val="500"/>
              </a:spcBef>
            </a:pPr>
            <a:r>
              <a:rPr lang="en-US" sz="3200" dirty="0">
                <a:solidFill>
                  <a:prstClr val="white"/>
                </a:solidFill>
              </a:rPr>
              <a:t>Does not reach those members </a:t>
            </a:r>
            <a:r>
              <a:rPr lang="en-US" sz="3200" dirty="0" smtClean="0">
                <a:solidFill>
                  <a:prstClr val="white"/>
                </a:solidFill>
              </a:rPr>
              <a:t>of the </a:t>
            </a:r>
            <a:r>
              <a:rPr lang="en-US" sz="3200" dirty="0">
                <a:solidFill>
                  <a:prstClr val="white"/>
                </a:solidFill>
              </a:rPr>
              <a:t>congregation who choose not to </a:t>
            </a:r>
            <a:r>
              <a:rPr lang="en-US" sz="3200" dirty="0" smtClean="0">
                <a:solidFill>
                  <a:prstClr val="white"/>
                </a:solidFill>
              </a:rPr>
              <a:t>come</a:t>
            </a:r>
          </a:p>
          <a:p>
            <a:pPr lvl="1">
              <a:spcBef>
                <a:spcPts val="500"/>
              </a:spcBef>
            </a:pPr>
            <a:r>
              <a:rPr lang="en-US" sz="3200" dirty="0" smtClean="0">
                <a:solidFill>
                  <a:prstClr val="white"/>
                </a:solidFill>
              </a:rPr>
              <a:t>Expense of catered meal</a:t>
            </a:r>
            <a:endParaRPr lang="en-US" sz="3200" dirty="0">
              <a:solidFill>
                <a:prstClr val="white"/>
              </a:solidFill>
            </a:endParaRPr>
          </a:p>
          <a:p>
            <a:pPr marL="0" indent="0">
              <a:buNone/>
            </a:pPr>
            <a:endParaRPr lang="en-US" dirty="0">
              <a:solidFill>
                <a:prstClr val="white"/>
              </a:solidFill>
            </a:endParaRPr>
          </a:p>
          <a:p>
            <a:pPr marL="457200" lvl="1" indent="0">
              <a:buNone/>
            </a:pPr>
            <a:endParaRPr lang="en-US" dirty="0"/>
          </a:p>
        </p:txBody>
      </p:sp>
    </p:spTree>
    <p:extLst>
      <p:ext uri="{BB962C8B-B14F-4D97-AF65-F5344CB8AC3E}">
        <p14:creationId xmlns:p14="http://schemas.microsoft.com/office/powerpoint/2010/main" val="13662490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Q</a:t>
            </a:r>
            <a:r>
              <a:rPr lang="en-US" dirty="0" smtClean="0"/>
              <a:t>uestions </a:t>
            </a:r>
            <a:endParaRPr lang="en-US" dirty="0"/>
          </a:p>
        </p:txBody>
      </p:sp>
    </p:spTree>
    <p:extLst>
      <p:ext uri="{BB962C8B-B14F-4D97-AF65-F5344CB8AC3E}">
        <p14:creationId xmlns:p14="http://schemas.microsoft.com/office/powerpoint/2010/main" val="667662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Festive Meal</a:t>
            </a:r>
            <a:endParaRPr lang="en-US" dirty="0"/>
          </a:p>
        </p:txBody>
      </p:sp>
      <p:sp>
        <p:nvSpPr>
          <p:cNvPr id="3" name="Text Placeholder 2"/>
          <p:cNvSpPr>
            <a:spLocks noGrp="1"/>
          </p:cNvSpPr>
          <p:nvPr>
            <p:ph type="body" sz="quarter" idx="10"/>
          </p:nvPr>
        </p:nvSpPr>
        <p:spPr>
          <a:xfrm>
            <a:off x="508000" y="1066800"/>
            <a:ext cx="11531600" cy="4969002"/>
          </a:xfrm>
        </p:spPr>
        <p:txBody>
          <a:bodyPr/>
          <a:lstStyle/>
          <a:p>
            <a:pPr>
              <a:spcBef>
                <a:spcPts val="768"/>
              </a:spcBef>
            </a:pPr>
            <a:r>
              <a:rPr lang="en-US" dirty="0" smtClean="0"/>
              <a:t>A </a:t>
            </a:r>
            <a:r>
              <a:rPr lang="en-US" dirty="0"/>
              <a:t>wonderful place for the meal</a:t>
            </a:r>
          </a:p>
          <a:p>
            <a:pPr>
              <a:spcBef>
                <a:spcPts val="768"/>
              </a:spcBef>
            </a:pPr>
            <a:r>
              <a:rPr lang="en-US" dirty="0"/>
              <a:t>Joyful, uplifting entertainment</a:t>
            </a:r>
          </a:p>
          <a:p>
            <a:pPr>
              <a:spcBef>
                <a:spcPts val="768"/>
              </a:spcBef>
            </a:pPr>
            <a:r>
              <a:rPr lang="en-US" dirty="0"/>
              <a:t>A training session for all table hosts/hostesses</a:t>
            </a:r>
          </a:p>
          <a:p>
            <a:pPr>
              <a:spcBef>
                <a:spcPts val="768"/>
              </a:spcBef>
            </a:pPr>
            <a:r>
              <a:rPr lang="en-US" dirty="0" smtClean="0"/>
              <a:t>Trained </a:t>
            </a:r>
            <a:r>
              <a:rPr lang="en-US" dirty="0"/>
              <a:t>table </a:t>
            </a:r>
            <a:r>
              <a:rPr lang="en-US" dirty="0" smtClean="0"/>
              <a:t>hosts </a:t>
            </a:r>
            <a:r>
              <a:rPr lang="en-US" dirty="0"/>
              <a:t>who personally invite </a:t>
            </a:r>
            <a:r>
              <a:rPr lang="en-US" dirty="0" smtClean="0"/>
              <a:t>others </a:t>
            </a:r>
            <a:r>
              <a:rPr lang="en-US" dirty="0"/>
              <a:t>to sit at their table</a:t>
            </a:r>
          </a:p>
          <a:p>
            <a:pPr>
              <a:spcBef>
                <a:spcPts val="768"/>
              </a:spcBef>
            </a:pPr>
            <a:r>
              <a:rPr lang="en-US" dirty="0"/>
              <a:t>Trained discussion leaders</a:t>
            </a:r>
          </a:p>
          <a:p>
            <a:pPr>
              <a:spcBef>
                <a:spcPts val="768"/>
              </a:spcBef>
            </a:pPr>
            <a:r>
              <a:rPr lang="en-US" dirty="0"/>
              <a:t>A brief Bible study</a:t>
            </a:r>
          </a:p>
          <a:p>
            <a:pPr>
              <a:spcBef>
                <a:spcPts val="768"/>
              </a:spcBef>
            </a:pPr>
            <a:r>
              <a:rPr lang="en-US" dirty="0"/>
              <a:t>A brief lay witness, a personal witness and/or statement of vision by the rector and an inspiring keynote speaker</a:t>
            </a:r>
          </a:p>
          <a:p>
            <a:pPr>
              <a:spcBef>
                <a:spcPts val="768"/>
              </a:spcBef>
            </a:pPr>
            <a:r>
              <a:rPr lang="en-US" dirty="0"/>
              <a:t>A signed thank you letter to all pledging households thanking them for their pledge and confirming the amount</a:t>
            </a:r>
            <a:r>
              <a:rPr lang="en-US" dirty="0" smtClean="0"/>
              <a:t>.</a:t>
            </a:r>
            <a:endParaRPr lang="en-US" dirty="0"/>
          </a:p>
        </p:txBody>
      </p:sp>
    </p:spTree>
    <p:extLst>
      <p:ext uri="{BB962C8B-B14F-4D97-AF65-F5344CB8AC3E}">
        <p14:creationId xmlns:p14="http://schemas.microsoft.com/office/powerpoint/2010/main" val="30100634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533400" y="914400"/>
            <a:ext cx="11430000" cy="6019800"/>
          </a:xfrm>
          <a:prstGeom prst="rect">
            <a:avLst/>
          </a:prstGeom>
        </p:spPr>
        <p:txBody>
          <a:bodyPr vert="horz" lIns="0" tIns="0" rIns="0" bIns="0" rtlCol="0">
            <a:normAutofit lnSpcReduction="10000"/>
          </a:bodyPr>
          <a:lstStyle>
            <a:lvl1pPr marL="457200" indent="-457200" algn="l" defTabSz="914363" rtl="0" eaLnBrk="1" latinLnBrk="0" hangingPunct="1">
              <a:lnSpc>
                <a:spcPct val="90000"/>
              </a:lnSpc>
              <a:spcBef>
                <a:spcPct val="20000"/>
              </a:spcBef>
              <a:buFontTx/>
              <a:buBlip>
                <a:blip r:embed="rId2"/>
              </a:buBlip>
              <a:defRPr sz="3200" kern="1200">
                <a:solidFill>
                  <a:schemeClr val="tx1"/>
                </a:solidFill>
                <a:effectLst>
                  <a:outerShdw blurRad="38100" dist="38100" dir="2700000" algn="tl">
                    <a:srgbClr val="000000">
                      <a:alpha val="43137"/>
                    </a:srgbClr>
                  </a:outerShdw>
                </a:effectLst>
                <a:latin typeface="+mn-lt"/>
                <a:ea typeface="+mn-ea"/>
                <a:cs typeface="+mn-cs"/>
              </a:defRPr>
            </a:lvl1pPr>
            <a:lvl2pPr marL="854075" indent="-396875" algn="l" defTabSz="914363" rtl="0" eaLnBrk="1" latinLnBrk="0" hangingPunct="1">
              <a:lnSpc>
                <a:spcPct val="90000"/>
              </a:lnSpc>
              <a:spcBef>
                <a:spcPct val="20000"/>
              </a:spcBef>
              <a:buFontTx/>
              <a:buBlip>
                <a:blip r:embed="rId3"/>
              </a:buBlip>
              <a:defRPr sz="2800" kern="1200">
                <a:solidFill>
                  <a:schemeClr val="tx1"/>
                </a:solidFill>
                <a:effectLst>
                  <a:outerShdw blurRad="38100" dist="38100" dir="2700000" algn="tl">
                    <a:srgbClr val="000000">
                      <a:alpha val="43137"/>
                    </a:srgbClr>
                  </a:outerShdw>
                </a:effectLst>
                <a:latin typeface="+mn-lt"/>
                <a:ea typeface="+mn-ea"/>
                <a:cs typeface="+mn-cs"/>
              </a:defRPr>
            </a:lvl2pPr>
            <a:lvl3pPr marL="1258888" indent="-404813" algn="l" defTabSz="914363" rtl="0" eaLnBrk="1" latinLnBrk="0" hangingPunct="1">
              <a:lnSpc>
                <a:spcPct val="90000"/>
              </a:lnSpc>
              <a:spcBef>
                <a:spcPct val="20000"/>
              </a:spcBef>
              <a:buFontTx/>
              <a:buBlip>
                <a:blip r:embed="rId3"/>
              </a:buBlip>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Strengths</a:t>
            </a:r>
            <a:r>
              <a:rPr lang="en-US" dirty="0" smtClean="0"/>
              <a:t> </a:t>
            </a:r>
          </a:p>
          <a:p>
            <a:pPr lvl="1"/>
            <a:r>
              <a:rPr lang="en-US" sz="3200" dirty="0" smtClean="0"/>
              <a:t>Provides for face-to-face contact with members of the congregation</a:t>
            </a:r>
          </a:p>
          <a:p>
            <a:pPr lvl="1"/>
            <a:r>
              <a:rPr lang="en-US" sz="3200" dirty="0" smtClean="0"/>
              <a:t>Educational materials about stewardship and the mission of the church can be distributed easily</a:t>
            </a:r>
          </a:p>
          <a:p>
            <a:pPr lvl="1"/>
            <a:r>
              <a:rPr lang="en-US" sz="3200" dirty="0" smtClean="0"/>
              <a:t>Everyone hears the same presentation and message</a:t>
            </a:r>
          </a:p>
          <a:p>
            <a:pPr lvl="1"/>
            <a:r>
              <a:rPr lang="en-US" sz="3200" dirty="0" smtClean="0"/>
              <a:t>Strengthens the sense of being the Body of Christ</a:t>
            </a:r>
          </a:p>
          <a:p>
            <a:pPr marL="457200" lvl="1" indent="0">
              <a:buFontTx/>
              <a:buNone/>
            </a:pPr>
            <a:endParaRPr lang="en-US" sz="1600" dirty="0" smtClean="0"/>
          </a:p>
          <a:p>
            <a:r>
              <a:rPr lang="en-US" sz="3600" dirty="0" smtClean="0">
                <a:solidFill>
                  <a:prstClr val="white"/>
                </a:solidFill>
              </a:rPr>
              <a:t>Limitations</a:t>
            </a:r>
          </a:p>
          <a:p>
            <a:pPr lvl="1"/>
            <a:r>
              <a:rPr lang="en-US" sz="3200" dirty="0" smtClean="0">
                <a:solidFill>
                  <a:prstClr val="white"/>
                </a:solidFill>
              </a:rPr>
              <a:t>Does not reach the homebound</a:t>
            </a:r>
          </a:p>
          <a:p>
            <a:pPr lvl="1"/>
            <a:r>
              <a:rPr lang="en-US" sz="3200" dirty="0" smtClean="0">
                <a:solidFill>
                  <a:prstClr val="white"/>
                </a:solidFill>
              </a:rPr>
              <a:t>A large crowd can limit conversation and discussion</a:t>
            </a:r>
          </a:p>
          <a:p>
            <a:pPr lvl="1"/>
            <a:r>
              <a:rPr lang="en-US" sz="3200" dirty="0" smtClean="0">
                <a:solidFill>
                  <a:prstClr val="white"/>
                </a:solidFill>
              </a:rPr>
              <a:t>Does not reach those members of the congregation who choose not to come</a:t>
            </a:r>
          </a:p>
          <a:p>
            <a:pPr marL="0" indent="0">
              <a:buFontTx/>
              <a:buNone/>
            </a:pPr>
            <a:endParaRPr lang="en-US" dirty="0" smtClean="0">
              <a:solidFill>
                <a:prstClr val="white"/>
              </a:solidFill>
            </a:endParaRPr>
          </a:p>
          <a:p>
            <a:pPr marL="457200" lvl="1" indent="0">
              <a:buFontTx/>
              <a:buNone/>
            </a:pPr>
            <a:endParaRPr lang="en-US" dirty="0"/>
          </a:p>
        </p:txBody>
      </p:sp>
      <p:sp>
        <p:nvSpPr>
          <p:cNvPr id="2" name="Title 1"/>
          <p:cNvSpPr>
            <a:spLocks noGrp="1"/>
          </p:cNvSpPr>
          <p:nvPr>
            <p:ph type="title"/>
          </p:nvPr>
        </p:nvSpPr>
        <p:spPr/>
        <p:txBody>
          <a:bodyPr/>
          <a:lstStyle/>
          <a:p>
            <a:r>
              <a:rPr lang="en-US" dirty="0" smtClean="0"/>
              <a:t>Festive Meal</a:t>
            </a:r>
            <a:endParaRPr lang="en-US" dirty="0"/>
          </a:p>
        </p:txBody>
      </p:sp>
    </p:spTree>
    <p:extLst>
      <p:ext uri="{BB962C8B-B14F-4D97-AF65-F5344CB8AC3E}">
        <p14:creationId xmlns:p14="http://schemas.microsoft.com/office/powerpoint/2010/main" val="23797902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500"/>
                                        <p:tgtEl>
                                          <p:spTgt spid="4">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524000" y="4648200"/>
            <a:ext cx="9144000" cy="1073150"/>
          </a:xfrm>
        </p:spPr>
        <p:txBody>
          <a:bodyPr/>
          <a:lstStyle/>
          <a:p>
            <a:pPr algn="ctr"/>
            <a:r>
              <a:rPr lang="en-US" dirty="0" smtClean="0"/>
              <a:t>Cottage Meetings</a:t>
            </a:r>
            <a:endParaRPr lang="en-US" dirty="0"/>
          </a:p>
        </p:txBody>
      </p:sp>
    </p:spTree>
    <p:extLst>
      <p:ext uri="{BB962C8B-B14F-4D97-AF65-F5344CB8AC3E}">
        <p14:creationId xmlns:p14="http://schemas.microsoft.com/office/powerpoint/2010/main" val="329374146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Cottage Meetings</a:t>
            </a:r>
            <a:endParaRPr lang="en-US" dirty="0"/>
          </a:p>
        </p:txBody>
      </p:sp>
      <p:sp>
        <p:nvSpPr>
          <p:cNvPr id="3" name="Text Placeholder 2"/>
          <p:cNvSpPr>
            <a:spLocks noGrp="1"/>
          </p:cNvSpPr>
          <p:nvPr>
            <p:ph type="body" sz="quarter" idx="10"/>
          </p:nvPr>
        </p:nvSpPr>
        <p:spPr>
          <a:xfrm>
            <a:off x="508000" y="1551563"/>
            <a:ext cx="7797800" cy="3754874"/>
          </a:xfrm>
        </p:spPr>
        <p:txBody>
          <a:bodyPr/>
          <a:lstStyle/>
          <a:p>
            <a:pPr>
              <a:spcAft>
                <a:spcPts val="1200"/>
              </a:spcAft>
            </a:pPr>
            <a:r>
              <a:rPr lang="en-US" sz="3600" dirty="0"/>
              <a:t>Each member of the congregation is invited to attend one of many small group gatherings in the homes of Hosts who have been </a:t>
            </a:r>
            <a:r>
              <a:rPr lang="en-US" sz="3600" dirty="0" smtClean="0"/>
              <a:t>recruited</a:t>
            </a:r>
            <a:endParaRPr lang="en-US" sz="3600" dirty="0"/>
          </a:p>
          <a:p>
            <a:r>
              <a:rPr lang="en-US" sz="3600" dirty="0"/>
              <a:t>Trained Discussion leaders and Witnesses, who are matched with Hosts, are also recruited and </a:t>
            </a:r>
            <a:r>
              <a:rPr lang="en-US" sz="3600" dirty="0" smtClean="0"/>
              <a:t>trained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1170432"/>
            <a:ext cx="3493252" cy="4517136"/>
          </a:xfrm>
          <a:prstGeom prst="rect">
            <a:avLst/>
          </a:prstGeom>
          <a:ln>
            <a:noFill/>
          </a:ln>
          <a:effectLst>
            <a:outerShdw blurRad="292100" dist="139700" dir="2700000" algn="tl" rotWithShape="0">
              <a:srgbClr val="333333">
                <a:alpha val="65000"/>
              </a:srgbClr>
            </a:outerShdw>
          </a:effectLst>
          <a:scene3d>
            <a:camera prst="perspectiveLeft"/>
            <a:lightRig rig="threePt" dir="t"/>
          </a:scene3d>
        </p:spPr>
      </p:pic>
    </p:spTree>
    <p:extLst>
      <p:ext uri="{BB962C8B-B14F-4D97-AF65-F5344CB8AC3E}">
        <p14:creationId xmlns:p14="http://schemas.microsoft.com/office/powerpoint/2010/main" val="7279558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1"/>
            <a:ext cx="11176000" cy="742586"/>
          </a:xfrm>
        </p:spPr>
        <p:txBody>
          <a:bodyPr/>
          <a:lstStyle/>
          <a:p>
            <a:pPr algn="ctr"/>
            <a:r>
              <a:rPr lang="en-US" dirty="0" smtClean="0"/>
              <a:t>Cottage Meetings</a:t>
            </a:r>
            <a:endParaRPr lang="en-US" dirty="0"/>
          </a:p>
        </p:txBody>
      </p:sp>
      <p:sp>
        <p:nvSpPr>
          <p:cNvPr id="3" name="Text Placeholder 2"/>
          <p:cNvSpPr>
            <a:spLocks noGrp="1"/>
          </p:cNvSpPr>
          <p:nvPr>
            <p:ph type="body" sz="quarter" idx="10"/>
          </p:nvPr>
        </p:nvSpPr>
        <p:spPr>
          <a:xfrm>
            <a:off x="508000" y="990600"/>
            <a:ext cx="11176000" cy="4892802"/>
          </a:xfrm>
        </p:spPr>
        <p:txBody>
          <a:bodyPr/>
          <a:lstStyle/>
          <a:p>
            <a:r>
              <a:rPr lang="en-US" dirty="0"/>
              <a:t>A host home for every 8 to 10 </a:t>
            </a:r>
            <a:r>
              <a:rPr lang="en-US" dirty="0" smtClean="0"/>
              <a:t>people </a:t>
            </a:r>
            <a:r>
              <a:rPr lang="en-US" dirty="0"/>
              <a:t>in the congregation</a:t>
            </a:r>
          </a:p>
          <a:p>
            <a:r>
              <a:rPr lang="en-US" dirty="0"/>
              <a:t>A training session for all volunteers</a:t>
            </a:r>
          </a:p>
          <a:p>
            <a:r>
              <a:rPr lang="en-US" dirty="0" smtClean="0"/>
              <a:t>A </a:t>
            </a:r>
            <a:r>
              <a:rPr lang="en-US" dirty="0"/>
              <a:t>trained host/hostess for each home who will personally invite people to their home and follow up with them</a:t>
            </a:r>
          </a:p>
          <a:p>
            <a:r>
              <a:rPr lang="en-US" dirty="0"/>
              <a:t>A trained discussion leader for each home</a:t>
            </a:r>
          </a:p>
          <a:p>
            <a:r>
              <a:rPr lang="en-US" dirty="0"/>
              <a:t>A brief Bible study</a:t>
            </a:r>
          </a:p>
          <a:p>
            <a:r>
              <a:rPr lang="en-US" dirty="0"/>
              <a:t>A lay witness about stewardship at each home</a:t>
            </a:r>
          </a:p>
          <a:p>
            <a:r>
              <a:rPr lang="en-US" dirty="0"/>
              <a:t>Dessert</a:t>
            </a:r>
          </a:p>
          <a:p>
            <a:r>
              <a:rPr lang="en-US" dirty="0"/>
              <a:t>A signed thank you letter to all pledging households thanking them for their pledge and confirming the </a:t>
            </a:r>
            <a:r>
              <a:rPr lang="en-US" dirty="0" smtClean="0"/>
              <a:t>amount</a:t>
            </a:r>
            <a:endParaRPr lang="en-US" dirty="0"/>
          </a:p>
        </p:txBody>
      </p:sp>
    </p:spTree>
    <p:extLst>
      <p:ext uri="{BB962C8B-B14F-4D97-AF65-F5344CB8AC3E}">
        <p14:creationId xmlns:p14="http://schemas.microsoft.com/office/powerpoint/2010/main" val="41202441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9"/>
            <a:ext cx="8382000" cy="1163395"/>
          </a:xfrm>
        </p:spPr>
        <p:txBody>
          <a:bodyPr>
            <a:normAutofit/>
          </a:bodyPr>
          <a:lstStyle/>
          <a:p>
            <a:pPr algn="ctr"/>
            <a:r>
              <a:rPr lang="en-US" dirty="0" smtClean="0"/>
              <a:t>Cottage Meetings</a:t>
            </a:r>
            <a:endParaRPr lang="en-US" dirty="0">
              <a:solidFill>
                <a:schemeClr val="tx2"/>
              </a:solidFill>
            </a:endParaRPr>
          </a:p>
        </p:txBody>
      </p:sp>
      <p:sp>
        <p:nvSpPr>
          <p:cNvPr id="3" name="Text Placeholder 2"/>
          <p:cNvSpPr>
            <a:spLocks noGrp="1"/>
          </p:cNvSpPr>
          <p:nvPr>
            <p:ph type="body" sz="quarter" idx="10"/>
          </p:nvPr>
        </p:nvSpPr>
        <p:spPr>
          <a:xfrm>
            <a:off x="457200" y="609600"/>
            <a:ext cx="11734800" cy="6248400"/>
          </a:xfrm>
        </p:spPr>
        <p:txBody>
          <a:bodyPr>
            <a:noAutofit/>
          </a:bodyPr>
          <a:lstStyle/>
          <a:p>
            <a:r>
              <a:rPr lang="en-US" sz="3600" dirty="0" smtClean="0"/>
              <a:t>Strengths </a:t>
            </a:r>
          </a:p>
          <a:p>
            <a:pPr lvl="1"/>
            <a:r>
              <a:rPr lang="en-US" sz="3200" dirty="0"/>
              <a:t>Provides for face-to-face contact with members of the </a:t>
            </a:r>
            <a:r>
              <a:rPr lang="en-US" sz="3200" dirty="0" smtClean="0"/>
              <a:t>church</a:t>
            </a:r>
            <a:endParaRPr lang="en-US" sz="3200" dirty="0"/>
          </a:p>
          <a:p>
            <a:pPr lvl="1"/>
            <a:r>
              <a:rPr lang="en-US" sz="3200" dirty="0"/>
              <a:t>Educational materials about stewardship and the mission of the church can be distributed easily</a:t>
            </a:r>
          </a:p>
          <a:p>
            <a:pPr lvl="1"/>
            <a:r>
              <a:rPr lang="en-US" sz="3200" dirty="0"/>
              <a:t>The presentation and message about stewardship as a conversion issue is delivered by well-trained members of the congregation </a:t>
            </a:r>
          </a:p>
          <a:p>
            <a:pPr lvl="1"/>
            <a:r>
              <a:rPr lang="en-US" sz="3200" dirty="0"/>
              <a:t>Strengthens the sense of being the Body of Christ</a:t>
            </a:r>
          </a:p>
          <a:p>
            <a:pPr lvl="0"/>
            <a:r>
              <a:rPr lang="en-US" sz="3600" dirty="0" smtClean="0">
                <a:solidFill>
                  <a:prstClr val="white"/>
                </a:solidFill>
              </a:rPr>
              <a:t>Limitations</a:t>
            </a:r>
          </a:p>
          <a:p>
            <a:pPr lvl="1"/>
            <a:r>
              <a:rPr lang="en-US" sz="3200" dirty="0">
                <a:solidFill>
                  <a:prstClr val="white"/>
                </a:solidFill>
              </a:rPr>
              <a:t>Does not reach the homebound</a:t>
            </a:r>
          </a:p>
          <a:p>
            <a:pPr lvl="1"/>
            <a:r>
              <a:rPr lang="en-US" sz="3200" dirty="0">
                <a:solidFill>
                  <a:prstClr val="white"/>
                </a:solidFill>
              </a:rPr>
              <a:t>Does not reach those members </a:t>
            </a:r>
            <a:r>
              <a:rPr lang="en-US" sz="3200" dirty="0" smtClean="0">
                <a:solidFill>
                  <a:prstClr val="white"/>
                </a:solidFill>
              </a:rPr>
              <a:t>of the </a:t>
            </a:r>
            <a:r>
              <a:rPr lang="en-US" sz="3200" dirty="0">
                <a:solidFill>
                  <a:prstClr val="white"/>
                </a:solidFill>
              </a:rPr>
              <a:t>congregation who choose not to come</a:t>
            </a:r>
          </a:p>
          <a:p>
            <a:pPr lvl="1"/>
            <a:r>
              <a:rPr lang="en-US" sz="3200" dirty="0">
                <a:solidFill>
                  <a:prstClr val="white"/>
                </a:solidFill>
              </a:rPr>
              <a:t>May be ineffective </a:t>
            </a:r>
            <a:r>
              <a:rPr lang="en-US" sz="3200" dirty="0" smtClean="0">
                <a:solidFill>
                  <a:prstClr val="white"/>
                </a:solidFill>
              </a:rPr>
              <a:t>if there </a:t>
            </a:r>
            <a:r>
              <a:rPr lang="en-US" sz="3200" dirty="0">
                <a:solidFill>
                  <a:prstClr val="white"/>
                </a:solidFill>
              </a:rPr>
              <a:t>is conflict within </a:t>
            </a:r>
            <a:r>
              <a:rPr lang="en-US" sz="3200" dirty="0" smtClean="0">
                <a:solidFill>
                  <a:prstClr val="white"/>
                </a:solidFill>
              </a:rPr>
              <a:t>the congregation</a:t>
            </a:r>
            <a:endParaRPr lang="en-US" sz="3200" dirty="0">
              <a:solidFill>
                <a:prstClr val="white"/>
              </a:solidFill>
            </a:endParaRPr>
          </a:p>
          <a:p>
            <a:pPr marL="0" indent="0">
              <a:buNone/>
            </a:pPr>
            <a:endParaRPr lang="en-US" dirty="0">
              <a:solidFill>
                <a:prstClr val="white"/>
              </a:solidFill>
            </a:endParaRPr>
          </a:p>
          <a:p>
            <a:pPr marL="457200" lvl="1" indent="0">
              <a:buNone/>
            </a:pPr>
            <a:endParaRPr lang="en-US" dirty="0"/>
          </a:p>
        </p:txBody>
      </p:sp>
    </p:spTree>
    <p:extLst>
      <p:ext uri="{BB962C8B-B14F-4D97-AF65-F5344CB8AC3E}">
        <p14:creationId xmlns:p14="http://schemas.microsoft.com/office/powerpoint/2010/main" val="23129732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00353_Cumbre Ejecutiva OEM Latinoamérica">
  <a:themeElements>
    <a:clrScheme name="5-00535_Cumbre Ejecutiva OEM Latinoamérica">
      <a:dk1>
        <a:sysClr val="windowText" lastClr="000000"/>
      </a:dk1>
      <a:lt1>
        <a:sysClr val="window" lastClr="FFFFFF"/>
      </a:lt1>
      <a:dk2>
        <a:srgbClr val="424456"/>
      </a:dk2>
      <a:lt2>
        <a:srgbClr val="DEDEDE"/>
      </a:lt2>
      <a:accent1>
        <a:srgbClr val="16B3D5"/>
      </a:accent1>
      <a:accent2>
        <a:srgbClr val="C4652D"/>
      </a:accent2>
      <a:accent3>
        <a:srgbClr val="13D989"/>
      </a:accent3>
      <a:accent4>
        <a:srgbClr val="FFCC00"/>
      </a:accent4>
      <a:accent5>
        <a:srgbClr val="2868F8"/>
      </a:accent5>
      <a:accent6>
        <a:srgbClr val="A04DA3"/>
      </a:accent6>
      <a:hlink>
        <a:srgbClr val="FFFF00"/>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effectLst>
              <a:outerShdw blurRad="38100" dist="38100" dir="2700000" algn="tl">
                <a:srgbClr val="000000">
                  <a:alpha val="43137"/>
                </a:srgbClr>
              </a:outerShdw>
            </a:effectLst>
          </a:defRPr>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D3A5A8A-A375-404B-A79F-0731F4C89C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streaks design)</Template>
  <TotalTime>830</TotalTime>
  <Words>3657</Words>
  <Application>Microsoft Office PowerPoint</Application>
  <PresentationFormat>Widescreen</PresentationFormat>
  <Paragraphs>279</Paragraphs>
  <Slides>34</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Courier New</vt:lpstr>
      <vt:lpstr>Trebuchet MS</vt:lpstr>
      <vt:lpstr>Wingdings</vt:lpstr>
      <vt:lpstr>5-00353_Cumbre Ejecutiva OEM Latinoamérica</vt:lpstr>
      <vt:lpstr>White with Courier font for code slides</vt:lpstr>
      <vt:lpstr>Commitment Programs</vt:lpstr>
      <vt:lpstr>PowerPoint Presentation</vt:lpstr>
      <vt:lpstr>Festive Meal</vt:lpstr>
      <vt:lpstr>Festive Meal</vt:lpstr>
      <vt:lpstr>Festive Meal</vt:lpstr>
      <vt:lpstr>PowerPoint Presentation</vt:lpstr>
      <vt:lpstr>Cottage Meetings</vt:lpstr>
      <vt:lpstr>Cottage Meetings</vt:lpstr>
      <vt:lpstr>Cottage Meetings</vt:lpstr>
      <vt:lpstr>PowerPoint Presentation</vt:lpstr>
      <vt:lpstr>Personal Notes</vt:lpstr>
      <vt:lpstr>Personal Notes</vt:lpstr>
      <vt:lpstr>Personal Notes</vt:lpstr>
      <vt:lpstr>PowerPoint Presentation</vt:lpstr>
      <vt:lpstr>Journey to Generosity</vt:lpstr>
      <vt:lpstr>PowerPoint Presentation</vt:lpstr>
      <vt:lpstr>Project Resource</vt:lpstr>
      <vt:lpstr>Project Resource</vt:lpstr>
      <vt:lpstr>Project Resource</vt:lpstr>
      <vt:lpstr>Project Resource</vt:lpstr>
      <vt:lpstr>PowerPoint Presentation</vt:lpstr>
      <vt:lpstr>New Consecration Sunday</vt:lpstr>
      <vt:lpstr>New Consecration Sunday</vt:lpstr>
      <vt:lpstr>New Consecration Sunday</vt:lpstr>
      <vt:lpstr>New Consecration Sunday</vt:lpstr>
      <vt:lpstr>New Consecration Sunday</vt:lpstr>
      <vt:lpstr>New Consecration Sunday</vt:lpstr>
      <vt:lpstr>New Consecration Sunday</vt:lpstr>
      <vt:lpstr>New Consecration Sunday</vt:lpstr>
      <vt:lpstr>New Consecration Sunday</vt:lpstr>
      <vt:lpstr>New Consecration Sunday</vt:lpstr>
      <vt:lpstr>New Consecration Sunday</vt:lpstr>
      <vt:lpstr>Consecration Sunday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Tammy Pallot</dc:creator>
  <cp:keywords/>
  <cp:lastModifiedBy>Tammy Pallot</cp:lastModifiedBy>
  <cp:revision>109</cp:revision>
  <dcterms:created xsi:type="dcterms:W3CDTF">2016-09-06T17:20:14Z</dcterms:created>
  <dcterms:modified xsi:type="dcterms:W3CDTF">2017-06-15T19:32:09Z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TC102867149990</vt:lpwstr>
  </property>
</Properties>
</file>