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7" r:id="rId4"/>
    <p:sldId id="268" r:id="rId5"/>
    <p:sldId id="258" r:id="rId6"/>
    <p:sldId id="259" r:id="rId7"/>
    <p:sldId id="270" r:id="rId8"/>
    <p:sldId id="271"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B3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6" autoAdjust="0"/>
    <p:restoredTop sz="66042" autoAdjust="0"/>
  </p:normalViewPr>
  <p:slideViewPr>
    <p:cSldViewPr snapToGrid="0">
      <p:cViewPr varScale="1">
        <p:scale>
          <a:sx n="55" d="100"/>
          <a:sy n="55" d="100"/>
        </p:scale>
        <p:origin x="984"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CEB31-3246-4642-8253-388167307DFC}"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92FAB-A20B-4386-BCC5-875703C1E9BE}" type="slidenum">
              <a:rPr lang="en-US" smtClean="0"/>
              <a:t>‹#›</a:t>
            </a:fld>
            <a:endParaRPr lang="en-US"/>
          </a:p>
        </p:txBody>
      </p:sp>
    </p:spTree>
    <p:extLst>
      <p:ext uri="{BB962C8B-B14F-4D97-AF65-F5344CB8AC3E}">
        <p14:creationId xmlns:p14="http://schemas.microsoft.com/office/powerpoint/2010/main" val="2240471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planned giving? Why should it be a priority for your parish? And how can ECF help you administer legacy gifts that will benefit both your parish and the poor and oppressed throughout our diocese for years to come?</a:t>
            </a:r>
          </a:p>
        </p:txBody>
      </p:sp>
      <p:sp>
        <p:nvSpPr>
          <p:cNvPr id="4" name="Slide Number Placeholder 3"/>
          <p:cNvSpPr>
            <a:spLocks noGrp="1"/>
          </p:cNvSpPr>
          <p:nvPr>
            <p:ph type="sldNum" sz="quarter" idx="10"/>
          </p:nvPr>
        </p:nvSpPr>
        <p:spPr/>
        <p:txBody>
          <a:bodyPr/>
          <a:lstStyle/>
          <a:p>
            <a:fld id="{09492FAB-A20B-4386-BCC5-875703C1E9BE}" type="slidenum">
              <a:rPr lang="en-US" smtClean="0"/>
              <a:t>1</a:t>
            </a:fld>
            <a:endParaRPr lang="en-US"/>
          </a:p>
        </p:txBody>
      </p:sp>
    </p:spTree>
    <p:extLst>
      <p:ext uri="{BB962C8B-B14F-4D97-AF65-F5344CB8AC3E}">
        <p14:creationId xmlns:p14="http://schemas.microsoft.com/office/powerpoint/2010/main" val="98852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9492FAB-A20B-4386-BCC5-875703C1E9BE}" type="slidenum">
              <a:rPr lang="en-US" smtClean="0"/>
              <a:t>3</a:t>
            </a:fld>
            <a:endParaRPr lang="en-US"/>
          </a:p>
        </p:txBody>
      </p:sp>
    </p:spTree>
    <p:extLst>
      <p:ext uri="{BB962C8B-B14F-4D97-AF65-F5344CB8AC3E}">
        <p14:creationId xmlns:p14="http://schemas.microsoft.com/office/powerpoint/2010/main" val="203014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9492FAB-A20B-4386-BCC5-875703C1E9BE}" type="slidenum">
              <a:rPr lang="en-US" smtClean="0"/>
              <a:t>4</a:t>
            </a:fld>
            <a:endParaRPr lang="en-US"/>
          </a:p>
        </p:txBody>
      </p:sp>
    </p:spTree>
    <p:extLst>
      <p:ext uri="{BB962C8B-B14F-4D97-AF65-F5344CB8AC3E}">
        <p14:creationId xmlns:p14="http://schemas.microsoft.com/office/powerpoint/2010/main" val="354345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492FAB-A20B-4386-BCC5-875703C1E9BE}" type="slidenum">
              <a:rPr lang="en-US" smtClean="0"/>
              <a:t>6</a:t>
            </a:fld>
            <a:endParaRPr lang="en-US"/>
          </a:p>
        </p:txBody>
      </p:sp>
    </p:spTree>
    <p:extLst>
      <p:ext uri="{BB962C8B-B14F-4D97-AF65-F5344CB8AC3E}">
        <p14:creationId xmlns:p14="http://schemas.microsoft.com/office/powerpoint/2010/main" val="378116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492FAB-A20B-4386-BCC5-875703C1E9BE}" type="slidenum">
              <a:rPr lang="en-US" smtClean="0"/>
              <a:t>7</a:t>
            </a:fld>
            <a:endParaRPr lang="en-US"/>
          </a:p>
        </p:txBody>
      </p:sp>
    </p:spTree>
    <p:extLst>
      <p:ext uri="{BB962C8B-B14F-4D97-AF65-F5344CB8AC3E}">
        <p14:creationId xmlns:p14="http://schemas.microsoft.com/office/powerpoint/2010/main" val="2967064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9492FAB-A20B-4386-BCC5-875703C1E9BE}" type="slidenum">
              <a:rPr lang="en-US" smtClean="0"/>
              <a:t>9</a:t>
            </a:fld>
            <a:endParaRPr lang="en-US"/>
          </a:p>
        </p:txBody>
      </p:sp>
    </p:spTree>
    <p:extLst>
      <p:ext uri="{BB962C8B-B14F-4D97-AF65-F5344CB8AC3E}">
        <p14:creationId xmlns:p14="http://schemas.microsoft.com/office/powerpoint/2010/main" val="1720170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09492FAB-A20B-4386-BCC5-875703C1E9BE}" type="slidenum">
              <a:rPr lang="en-US" smtClean="0"/>
              <a:t>10</a:t>
            </a:fld>
            <a:endParaRPr lang="en-US"/>
          </a:p>
        </p:txBody>
      </p:sp>
    </p:spTree>
    <p:extLst>
      <p:ext uri="{BB962C8B-B14F-4D97-AF65-F5344CB8AC3E}">
        <p14:creationId xmlns:p14="http://schemas.microsoft.com/office/powerpoint/2010/main" val="1733197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492FAB-A20B-4386-BCC5-875703C1E9BE}" type="slidenum">
              <a:rPr lang="en-US" smtClean="0"/>
              <a:t>11</a:t>
            </a:fld>
            <a:endParaRPr lang="en-US"/>
          </a:p>
        </p:txBody>
      </p:sp>
    </p:spTree>
    <p:extLst>
      <p:ext uri="{BB962C8B-B14F-4D97-AF65-F5344CB8AC3E}">
        <p14:creationId xmlns:p14="http://schemas.microsoft.com/office/powerpoint/2010/main" val="23109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492FAB-A20B-4386-BCC5-875703C1E9BE}" type="slidenum">
              <a:rPr lang="en-US" smtClean="0"/>
              <a:t>13</a:t>
            </a:fld>
            <a:endParaRPr lang="en-US"/>
          </a:p>
        </p:txBody>
      </p:sp>
    </p:spTree>
    <p:extLst>
      <p:ext uri="{BB962C8B-B14F-4D97-AF65-F5344CB8AC3E}">
        <p14:creationId xmlns:p14="http://schemas.microsoft.com/office/powerpoint/2010/main" val="2677086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218" y="5891730"/>
            <a:ext cx="885172" cy="885172"/>
          </a:xfrm>
          <a:prstGeom prst="rect">
            <a:avLst/>
          </a:prstGeom>
        </p:spPr>
      </p:pic>
      <p:sp>
        <p:nvSpPr>
          <p:cNvPr id="11" name="TextBox 10"/>
          <p:cNvSpPr txBox="1"/>
          <p:nvPr userDrawn="1"/>
        </p:nvSpPr>
        <p:spPr>
          <a:xfrm>
            <a:off x="1097280" y="6455578"/>
            <a:ext cx="10058400" cy="369332"/>
          </a:xfrm>
          <a:prstGeom prst="rect">
            <a:avLst/>
          </a:prstGeom>
          <a:noFill/>
        </p:spPr>
        <p:txBody>
          <a:bodyPr wrap="square" rtlCol="0">
            <a:spAutoFit/>
          </a:bodyPr>
          <a:lstStyle/>
          <a:p>
            <a:pPr algn="ctr"/>
            <a:r>
              <a:rPr lang="en-US" dirty="0">
                <a:solidFill>
                  <a:schemeClr val="bg1"/>
                </a:solidFill>
              </a:rPr>
              <a:t>ECFimpact.org                    @ECFimpact                    facebook.com/ECFimpact</a:t>
            </a:r>
          </a:p>
        </p:txBody>
      </p:sp>
    </p:spTree>
    <p:extLst>
      <p:ext uri="{BB962C8B-B14F-4D97-AF65-F5344CB8AC3E}">
        <p14:creationId xmlns:p14="http://schemas.microsoft.com/office/powerpoint/2010/main" val="112159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42CCFD1F-EB82-4DBB-9CC0-C974B9861E2B}" type="slidenum">
              <a:rPr lang="en-US" smtClean="0"/>
              <a:t>‹#›</a:t>
            </a:fld>
            <a:endParaRPr lang="en-US"/>
          </a:p>
        </p:txBody>
      </p:sp>
    </p:spTree>
    <p:extLst>
      <p:ext uri="{BB962C8B-B14F-4D97-AF65-F5344CB8AC3E}">
        <p14:creationId xmlns:p14="http://schemas.microsoft.com/office/powerpoint/2010/main" val="56244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42CCFD1F-EB82-4DBB-9CC0-C974B9861E2B}" type="slidenum">
              <a:rPr lang="en-US" smtClean="0"/>
              <a:t>‹#›</a:t>
            </a:fld>
            <a:endParaRPr lang="en-US"/>
          </a:p>
        </p:txBody>
      </p:sp>
      <p:pic>
        <p:nvPicPr>
          <p:cNvPr id="9" name="Picture 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218" y="5891730"/>
            <a:ext cx="885172" cy="885172"/>
          </a:xfrm>
          <a:prstGeom prst="rect">
            <a:avLst/>
          </a:prstGeom>
        </p:spPr>
      </p:pic>
      <p:sp>
        <p:nvSpPr>
          <p:cNvPr id="10" name="TextBox 9"/>
          <p:cNvSpPr txBox="1"/>
          <p:nvPr userDrawn="1"/>
        </p:nvSpPr>
        <p:spPr>
          <a:xfrm>
            <a:off x="1097280" y="6455578"/>
            <a:ext cx="10058400" cy="369332"/>
          </a:xfrm>
          <a:prstGeom prst="rect">
            <a:avLst/>
          </a:prstGeom>
          <a:noFill/>
        </p:spPr>
        <p:txBody>
          <a:bodyPr wrap="square" rtlCol="0">
            <a:spAutoFit/>
          </a:bodyPr>
          <a:lstStyle/>
          <a:p>
            <a:pPr algn="ctr"/>
            <a:r>
              <a:rPr lang="en-US" dirty="0">
                <a:solidFill>
                  <a:schemeClr val="bg1"/>
                </a:solidFill>
              </a:rPr>
              <a:t>ECFimpact.org                    @ECFimpact                    facebook.com/ECFimpact</a:t>
            </a:r>
          </a:p>
        </p:txBody>
      </p:sp>
    </p:spTree>
    <p:extLst>
      <p:ext uri="{BB962C8B-B14F-4D97-AF65-F5344CB8AC3E}">
        <p14:creationId xmlns:p14="http://schemas.microsoft.com/office/powerpoint/2010/main" val="231746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3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42CCFD1F-EB82-4DBB-9CC0-C974B9861E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218" y="5891730"/>
            <a:ext cx="885172" cy="885172"/>
          </a:xfrm>
          <a:prstGeom prst="rect">
            <a:avLst/>
          </a:prstGeom>
        </p:spPr>
      </p:pic>
      <p:sp>
        <p:nvSpPr>
          <p:cNvPr id="11" name="TextBox 10"/>
          <p:cNvSpPr txBox="1"/>
          <p:nvPr userDrawn="1"/>
        </p:nvSpPr>
        <p:spPr>
          <a:xfrm>
            <a:off x="1097280" y="6455578"/>
            <a:ext cx="10058400" cy="369332"/>
          </a:xfrm>
          <a:prstGeom prst="rect">
            <a:avLst/>
          </a:prstGeom>
          <a:noFill/>
        </p:spPr>
        <p:txBody>
          <a:bodyPr wrap="square" rtlCol="0">
            <a:spAutoFit/>
          </a:bodyPr>
          <a:lstStyle/>
          <a:p>
            <a:pPr algn="ctr"/>
            <a:r>
              <a:rPr lang="en-US" dirty="0">
                <a:solidFill>
                  <a:schemeClr val="bg1"/>
                </a:solidFill>
              </a:rPr>
              <a:t>ECFimpact.org                    @ECFimpact                    facebook.com/ECFimpact</a:t>
            </a:r>
          </a:p>
        </p:txBody>
      </p:sp>
    </p:spTree>
    <p:extLst>
      <p:ext uri="{BB962C8B-B14F-4D97-AF65-F5344CB8AC3E}">
        <p14:creationId xmlns:p14="http://schemas.microsoft.com/office/powerpoint/2010/main" val="46074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42CCFD1F-EB82-4DBB-9CC0-C974B9861E2B}" type="slidenum">
              <a:rPr lang="en-US" smtClean="0"/>
              <a:t>‹#›</a:t>
            </a:fld>
            <a:endParaRPr lang="en-US"/>
          </a:p>
        </p:txBody>
      </p:sp>
    </p:spTree>
    <p:extLst>
      <p:ext uri="{BB962C8B-B14F-4D97-AF65-F5344CB8AC3E}">
        <p14:creationId xmlns:p14="http://schemas.microsoft.com/office/powerpoint/2010/main" val="2817195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42CCFD1F-EB82-4DBB-9CC0-C974B9861E2B}" type="slidenum">
              <a:rPr lang="en-US" smtClean="0"/>
              <a:t>‹#›</a:t>
            </a:fld>
            <a:endParaRPr lang="en-US"/>
          </a:p>
        </p:txBody>
      </p:sp>
    </p:spTree>
    <p:extLst>
      <p:ext uri="{BB962C8B-B14F-4D97-AF65-F5344CB8AC3E}">
        <p14:creationId xmlns:p14="http://schemas.microsoft.com/office/powerpoint/2010/main" val="354893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2CCFD1F-EB82-4DBB-9CC0-C974B9861E2B}" type="slidenum">
              <a:rPr lang="en-US" smtClean="0"/>
              <a:t>‹#›</a:t>
            </a:fld>
            <a:endParaRPr lang="en-US"/>
          </a:p>
        </p:txBody>
      </p:sp>
    </p:spTree>
    <p:extLst>
      <p:ext uri="{BB962C8B-B14F-4D97-AF65-F5344CB8AC3E}">
        <p14:creationId xmlns:p14="http://schemas.microsoft.com/office/powerpoint/2010/main" val="121966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lide Number Placeholder 8"/>
          <p:cNvSpPr>
            <a:spLocks noGrp="1"/>
          </p:cNvSpPr>
          <p:nvPr>
            <p:ph type="sldNum" sz="quarter" idx="12"/>
          </p:nvPr>
        </p:nvSpPr>
        <p:spPr/>
        <p:txBody>
          <a:bodyPr/>
          <a:lstStyle/>
          <a:p>
            <a:fld id="{42CCFD1F-EB82-4DBB-9CC0-C974B9861E2B}" type="slidenum">
              <a:rPr lang="en-US" smtClean="0"/>
              <a:t>‹#›</a:t>
            </a:fld>
            <a:endParaRPr lang="en-US"/>
          </a:p>
        </p:txBody>
      </p:sp>
      <p:pic>
        <p:nvPicPr>
          <p:cNvPr id="10" name="Picture 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218" y="5891730"/>
            <a:ext cx="885172" cy="885172"/>
          </a:xfrm>
          <a:prstGeom prst="rect">
            <a:avLst/>
          </a:prstGeom>
        </p:spPr>
      </p:pic>
      <p:sp>
        <p:nvSpPr>
          <p:cNvPr id="7" name="TextBox 6"/>
          <p:cNvSpPr txBox="1"/>
          <p:nvPr userDrawn="1"/>
        </p:nvSpPr>
        <p:spPr>
          <a:xfrm>
            <a:off x="1097280" y="6455578"/>
            <a:ext cx="10058400" cy="369332"/>
          </a:xfrm>
          <a:prstGeom prst="rect">
            <a:avLst/>
          </a:prstGeom>
          <a:noFill/>
        </p:spPr>
        <p:txBody>
          <a:bodyPr wrap="square" rtlCol="0">
            <a:spAutoFit/>
          </a:bodyPr>
          <a:lstStyle/>
          <a:p>
            <a:pPr algn="ctr"/>
            <a:r>
              <a:rPr lang="en-US" dirty="0">
                <a:solidFill>
                  <a:schemeClr val="bg1"/>
                </a:solidFill>
              </a:rPr>
              <a:t>ECFimpact.org                    @ECFimpact                    facebook.com/ECFimpact</a:t>
            </a:r>
          </a:p>
        </p:txBody>
      </p:sp>
    </p:spTree>
    <p:extLst>
      <p:ext uri="{BB962C8B-B14F-4D97-AF65-F5344CB8AC3E}">
        <p14:creationId xmlns:p14="http://schemas.microsoft.com/office/powerpoint/2010/main" val="12182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CCFD1F-EB82-4DBB-9CC0-C974B9861E2B}" type="slidenum">
              <a:rPr lang="en-US" smtClean="0"/>
              <a:t>‹#›</a:t>
            </a:fld>
            <a:endParaRPr lang="en-US" dirty="0"/>
          </a:p>
        </p:txBody>
      </p:sp>
      <p:pic>
        <p:nvPicPr>
          <p:cNvPr id="10" name="Picture 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74956" y="5939738"/>
            <a:ext cx="885172" cy="885172"/>
          </a:xfrm>
          <a:prstGeom prst="rect">
            <a:avLst/>
          </a:prstGeom>
        </p:spPr>
      </p:pic>
      <p:sp>
        <p:nvSpPr>
          <p:cNvPr id="11" name="TextBox 10"/>
          <p:cNvSpPr txBox="1"/>
          <p:nvPr userDrawn="1"/>
        </p:nvSpPr>
        <p:spPr>
          <a:xfrm>
            <a:off x="4800600" y="6455578"/>
            <a:ext cx="6492240" cy="292388"/>
          </a:xfrm>
          <a:prstGeom prst="rect">
            <a:avLst/>
          </a:prstGeom>
          <a:noFill/>
        </p:spPr>
        <p:txBody>
          <a:bodyPr wrap="square" rtlCol="0">
            <a:spAutoFit/>
          </a:bodyPr>
          <a:lstStyle/>
          <a:p>
            <a:pPr algn="ctr"/>
            <a:r>
              <a:rPr lang="en-US" sz="1300" dirty="0">
                <a:solidFill>
                  <a:schemeClr val="tx2"/>
                </a:solidFill>
              </a:rPr>
              <a:t>ECFimpact.org                    @ECFimpact                    facebook.com/ECFimpact</a:t>
            </a:r>
          </a:p>
        </p:txBody>
      </p:sp>
    </p:spTree>
    <p:extLst>
      <p:ext uri="{BB962C8B-B14F-4D97-AF65-F5344CB8AC3E}">
        <p14:creationId xmlns:p14="http://schemas.microsoft.com/office/powerpoint/2010/main" val="158249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42CCFD1F-EB82-4DBB-9CC0-C974B9861E2B}" type="slidenum">
              <a:rPr lang="en-US" smtClean="0"/>
              <a:t>‹#›</a:t>
            </a:fld>
            <a:endParaRPr lang="en-US"/>
          </a:p>
        </p:txBody>
      </p:sp>
      <p:pic>
        <p:nvPicPr>
          <p:cNvPr id="10" name="Picture 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054" y="4492685"/>
            <a:ext cx="885172" cy="885172"/>
          </a:xfrm>
          <a:prstGeom prst="rect">
            <a:avLst/>
          </a:prstGeom>
        </p:spPr>
      </p:pic>
      <p:sp>
        <p:nvSpPr>
          <p:cNvPr id="11" name="TextBox 10"/>
          <p:cNvSpPr txBox="1"/>
          <p:nvPr userDrawn="1"/>
        </p:nvSpPr>
        <p:spPr>
          <a:xfrm>
            <a:off x="1097280" y="6455578"/>
            <a:ext cx="10058400" cy="369332"/>
          </a:xfrm>
          <a:prstGeom prst="rect">
            <a:avLst/>
          </a:prstGeom>
          <a:noFill/>
        </p:spPr>
        <p:txBody>
          <a:bodyPr wrap="square" rtlCol="0">
            <a:spAutoFit/>
          </a:bodyPr>
          <a:lstStyle/>
          <a:p>
            <a:pPr algn="ctr"/>
            <a:r>
              <a:rPr lang="en-US" dirty="0">
                <a:solidFill>
                  <a:schemeClr val="bg1"/>
                </a:solidFill>
              </a:rPr>
              <a:t>ECFimpact.org                    @ECFimpact                    facebook.com/ECFimpact</a:t>
            </a:r>
          </a:p>
        </p:txBody>
      </p:sp>
    </p:spTree>
    <p:extLst>
      <p:ext uri="{BB962C8B-B14F-4D97-AF65-F5344CB8AC3E}">
        <p14:creationId xmlns:p14="http://schemas.microsoft.com/office/powerpoint/2010/main" val="171480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CCFD1F-EB82-4DBB-9CC0-C974B9861E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02218" y="5891730"/>
            <a:ext cx="885172" cy="885172"/>
          </a:xfrm>
          <a:prstGeom prst="rect">
            <a:avLst/>
          </a:prstGeom>
        </p:spPr>
      </p:pic>
      <p:sp>
        <p:nvSpPr>
          <p:cNvPr id="13" name="TextBox 12"/>
          <p:cNvSpPr txBox="1"/>
          <p:nvPr userDrawn="1"/>
        </p:nvSpPr>
        <p:spPr>
          <a:xfrm>
            <a:off x="1097280" y="6455578"/>
            <a:ext cx="10058400" cy="369332"/>
          </a:xfrm>
          <a:prstGeom prst="rect">
            <a:avLst/>
          </a:prstGeom>
          <a:noFill/>
        </p:spPr>
        <p:txBody>
          <a:bodyPr wrap="square" rtlCol="0">
            <a:spAutoFit/>
          </a:bodyPr>
          <a:lstStyle/>
          <a:p>
            <a:pPr algn="ctr"/>
            <a:r>
              <a:rPr lang="en-US" dirty="0">
                <a:solidFill>
                  <a:schemeClr val="bg1"/>
                </a:solidFill>
              </a:rPr>
              <a:t>ECFimpact.org                    @ECFimpact                    facebook.com/ECFimpact</a:t>
            </a:r>
          </a:p>
        </p:txBody>
      </p:sp>
    </p:spTree>
    <p:extLst>
      <p:ext uri="{BB962C8B-B14F-4D97-AF65-F5344CB8AC3E}">
        <p14:creationId xmlns:p14="http://schemas.microsoft.com/office/powerpoint/2010/main" val="777271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Legacy Giving Made Easy for Your Parish</a:t>
            </a:r>
          </a:p>
        </p:txBody>
      </p:sp>
      <p:sp>
        <p:nvSpPr>
          <p:cNvPr id="3" name="Subtitle 2"/>
          <p:cNvSpPr>
            <a:spLocks noGrp="1"/>
          </p:cNvSpPr>
          <p:nvPr>
            <p:ph type="subTitle" idx="1"/>
          </p:nvPr>
        </p:nvSpPr>
        <p:spPr/>
        <p:txBody>
          <a:bodyPr>
            <a:normAutofit/>
          </a:bodyPr>
          <a:lstStyle/>
          <a:p>
            <a:r>
              <a:rPr lang="en-US" dirty="0"/>
              <a:t>Lindsey E. Hardegree, Executive Director</a:t>
            </a:r>
          </a:p>
          <a:p>
            <a:r>
              <a:rPr lang="en-US" sz="1800" dirty="0"/>
              <a:t>Episcopal Community Foundation for Middle and North Georgia</a:t>
            </a:r>
          </a:p>
        </p:txBody>
      </p:sp>
    </p:spTree>
    <p:extLst>
      <p:ext uri="{BB962C8B-B14F-4D97-AF65-F5344CB8AC3E}">
        <p14:creationId xmlns:p14="http://schemas.microsoft.com/office/powerpoint/2010/main" val="2661289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secure and administer legacy gifts?</a:t>
            </a:r>
          </a:p>
        </p:txBody>
      </p:sp>
      <p:sp>
        <p:nvSpPr>
          <p:cNvPr id="3" name="Content Placeholder 2"/>
          <p:cNvSpPr>
            <a:spLocks noGrp="1"/>
          </p:cNvSpPr>
          <p:nvPr>
            <p:ph idx="1"/>
          </p:nvPr>
        </p:nvSpPr>
        <p:spPr/>
        <p:txBody>
          <a:bodyPr/>
          <a:lstStyle/>
          <a:p>
            <a:pPr lvl="1"/>
            <a:r>
              <a:rPr lang="en-US" sz="2800" dirty="0"/>
              <a:t>Identifying and assessing prospective donors</a:t>
            </a:r>
          </a:p>
          <a:p>
            <a:pPr lvl="1"/>
            <a:r>
              <a:rPr lang="en-US" sz="2800" dirty="0"/>
              <a:t>Creating an individualized strategy for each prospect</a:t>
            </a:r>
          </a:p>
          <a:p>
            <a:pPr lvl="1"/>
            <a:r>
              <a:rPr lang="en-US" sz="2800" dirty="0"/>
              <a:t>Cultivate the donor through education and relationship building</a:t>
            </a:r>
          </a:p>
          <a:p>
            <a:pPr lvl="1"/>
            <a:r>
              <a:rPr lang="en-US" sz="2800" dirty="0"/>
              <a:t>Develop the proposal</a:t>
            </a:r>
          </a:p>
          <a:p>
            <a:pPr lvl="1"/>
            <a:r>
              <a:rPr lang="en-US" sz="2800" dirty="0"/>
              <a:t>Make the ask</a:t>
            </a:r>
          </a:p>
          <a:p>
            <a:pPr lvl="1"/>
            <a:r>
              <a:rPr lang="en-US" sz="2800" dirty="0"/>
              <a:t>Negotiate and close the gift</a:t>
            </a:r>
          </a:p>
          <a:p>
            <a:pPr lvl="1"/>
            <a:r>
              <a:rPr lang="en-US" sz="2800" dirty="0"/>
              <a:t>Create a specific stewardship plan to continue building that relationship until the gift matures</a:t>
            </a:r>
          </a:p>
        </p:txBody>
      </p:sp>
    </p:spTree>
    <p:extLst>
      <p:ext uri="{BB962C8B-B14F-4D97-AF65-F5344CB8AC3E}">
        <p14:creationId xmlns:p14="http://schemas.microsoft.com/office/powerpoint/2010/main" val="404464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ECF’s Role in Legacy Giving</a:t>
            </a:r>
          </a:p>
        </p:txBody>
      </p:sp>
      <p:sp>
        <p:nvSpPr>
          <p:cNvPr id="3" name="Content Placeholder 2"/>
          <p:cNvSpPr>
            <a:spLocks noGrp="1"/>
          </p:cNvSpPr>
          <p:nvPr>
            <p:ph idx="1"/>
          </p:nvPr>
        </p:nvSpPr>
        <p:spPr/>
        <p:txBody>
          <a:bodyPr>
            <a:normAutofit/>
          </a:bodyPr>
          <a:lstStyle/>
          <a:p>
            <a:r>
              <a:rPr lang="en-US" sz="2800" dirty="0"/>
              <a:t>ECF is dedicated to serving the poor and oppressed in our Diocese by </a:t>
            </a:r>
            <a:r>
              <a:rPr lang="en-US" sz="2800" u="sng" dirty="0"/>
              <a:t>partnering with our parishes</a:t>
            </a:r>
            <a:r>
              <a:rPr lang="en-US" sz="2800" dirty="0"/>
              <a:t>. We do this by:</a:t>
            </a:r>
          </a:p>
          <a:p>
            <a:pPr lvl="1"/>
            <a:r>
              <a:rPr lang="en-US" sz="2800" dirty="0"/>
              <a:t>funding grants which support parishes serving their neighbors in need in their local communities as well as providing leadership and best practices around issues in our communities</a:t>
            </a:r>
          </a:p>
          <a:p>
            <a:pPr lvl="1"/>
            <a:r>
              <a:rPr lang="en-US" sz="2800" dirty="0"/>
              <a:t>providing additional resources to parishes through our new legacy giving program</a:t>
            </a:r>
          </a:p>
        </p:txBody>
      </p:sp>
    </p:spTree>
    <p:extLst>
      <p:ext uri="{BB962C8B-B14F-4D97-AF65-F5344CB8AC3E}">
        <p14:creationId xmlns:p14="http://schemas.microsoft.com/office/powerpoint/2010/main" val="321392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ECF’s Role in Legacy Giving</a:t>
            </a:r>
          </a:p>
        </p:txBody>
      </p:sp>
      <p:sp>
        <p:nvSpPr>
          <p:cNvPr id="3" name="Content Placeholder 2"/>
          <p:cNvSpPr>
            <a:spLocks noGrp="1"/>
          </p:cNvSpPr>
          <p:nvPr>
            <p:ph idx="1"/>
          </p:nvPr>
        </p:nvSpPr>
        <p:spPr/>
        <p:txBody>
          <a:bodyPr>
            <a:normAutofit lnSpcReduction="10000"/>
          </a:bodyPr>
          <a:lstStyle/>
          <a:p>
            <a:pPr marL="201168" lvl="1" indent="0">
              <a:buNone/>
            </a:pPr>
            <a:r>
              <a:rPr lang="en-US" sz="2800" dirty="0"/>
              <a:t>ECF is dedicated to help parishes in the Diocese of Atlanta achieve a stream of sustainable funding, for generations to come, by providing:</a:t>
            </a:r>
          </a:p>
          <a:p>
            <a:pPr lvl="1"/>
            <a:r>
              <a:rPr lang="en-US" sz="2800" dirty="0"/>
              <a:t>Administrative and fundraising support for your parishioners to establish a lasting legacy gift that benefits both your parish specifically as well as the poor and oppressed throughout the Diocese.</a:t>
            </a:r>
          </a:p>
          <a:p>
            <a:pPr lvl="1"/>
            <a:r>
              <a:rPr lang="en-US" sz="2800" dirty="0"/>
              <a:t>Planned giving and financial planning experts on our Board of Directors who are specifically charged with creating and managing the tools necessary for legacy giving success.</a:t>
            </a:r>
          </a:p>
        </p:txBody>
      </p:sp>
    </p:spTree>
    <p:extLst>
      <p:ext uri="{BB962C8B-B14F-4D97-AF65-F5344CB8AC3E}">
        <p14:creationId xmlns:p14="http://schemas.microsoft.com/office/powerpoint/2010/main" val="87546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Foundation Model</a:t>
            </a:r>
          </a:p>
        </p:txBody>
      </p:sp>
      <p:sp>
        <p:nvSpPr>
          <p:cNvPr id="3" name="Content Placeholder 2"/>
          <p:cNvSpPr>
            <a:spLocks noGrp="1"/>
          </p:cNvSpPr>
          <p:nvPr>
            <p:ph idx="1"/>
          </p:nvPr>
        </p:nvSpPr>
        <p:spPr/>
        <p:txBody>
          <a:bodyPr>
            <a:noAutofit/>
          </a:bodyPr>
          <a:lstStyle/>
          <a:p>
            <a:r>
              <a:rPr lang="en-US" sz="2100" dirty="0"/>
              <a:t>Community Foundations are:</a:t>
            </a:r>
          </a:p>
          <a:p>
            <a:pPr lvl="1"/>
            <a:r>
              <a:rPr lang="en-US" sz="2100" dirty="0"/>
              <a:t>a tax exempt, non-profit, philanthropic organization with the long term goal of building permanent funds for the broad-based public benefit of the residents in a given area.</a:t>
            </a:r>
          </a:p>
          <a:p>
            <a:pPr lvl="1"/>
            <a:r>
              <a:rPr lang="en-US" sz="2100" dirty="0"/>
              <a:t>designed to pool small and large contributions into a coordinated investment and grant making facility dedicated primarily to the social improvement of a given place. </a:t>
            </a:r>
          </a:p>
          <a:p>
            <a:pPr lvl="1"/>
            <a:r>
              <a:rPr lang="en-US" sz="2100" dirty="0"/>
              <a:t>provides donors with flexible, efficient, and tax-effective ways to ensure their charitable giving achieves the greatest possible impact.  </a:t>
            </a:r>
          </a:p>
          <a:p>
            <a:r>
              <a:rPr lang="en-US" sz="2100" dirty="0"/>
              <a:t>Donors from across the Diocese can contribute their funds to ECF (either in life or upon their passing). When the gift matures, a disbursement(s) will be made back to the donor’s parish based on the donor’s wishes.</a:t>
            </a:r>
          </a:p>
          <a:p>
            <a:pPr algn="ctr"/>
            <a:r>
              <a:rPr lang="en-US" sz="2100" b="1" dirty="0"/>
              <a:t>Greater participation can provide greater investment opportunities and returns.</a:t>
            </a:r>
          </a:p>
        </p:txBody>
      </p:sp>
    </p:spTree>
    <p:extLst>
      <p:ext uri="{BB962C8B-B14F-4D97-AF65-F5344CB8AC3E}">
        <p14:creationId xmlns:p14="http://schemas.microsoft.com/office/powerpoint/2010/main" val="323383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Everyone will leave a legacy. Can ECF help your parishioners expand their impact?</a:t>
            </a:r>
          </a:p>
        </p:txBody>
      </p:sp>
      <p:sp>
        <p:nvSpPr>
          <p:cNvPr id="3" name="Content Placeholder 2"/>
          <p:cNvSpPr>
            <a:spLocks noGrp="1"/>
          </p:cNvSpPr>
          <p:nvPr>
            <p:ph idx="1"/>
          </p:nvPr>
        </p:nvSpPr>
        <p:spPr/>
        <p:txBody>
          <a:bodyPr numCol="2">
            <a:normAutofit fontScale="92500" lnSpcReduction="20000"/>
          </a:bodyPr>
          <a:lstStyle/>
          <a:p>
            <a:pPr algn="ctr"/>
            <a:endParaRPr lang="en-US" sz="3500" dirty="0"/>
          </a:p>
          <a:p>
            <a:pPr algn="ctr"/>
            <a:r>
              <a:rPr lang="en-US" sz="2600" dirty="0"/>
              <a:t>Thank you for your time!</a:t>
            </a:r>
          </a:p>
          <a:p>
            <a:endParaRPr lang="en-US" sz="2600" dirty="0"/>
          </a:p>
          <a:p>
            <a:pPr algn="ctr">
              <a:lnSpc>
                <a:spcPct val="100000"/>
              </a:lnSpc>
              <a:spcBef>
                <a:spcPts val="200"/>
              </a:spcBef>
            </a:pPr>
            <a:r>
              <a:rPr lang="en-US" sz="2600" dirty="0"/>
              <a:t>Lindsey E. Hardegree</a:t>
            </a:r>
          </a:p>
          <a:p>
            <a:pPr algn="ctr">
              <a:lnSpc>
                <a:spcPct val="100000"/>
              </a:lnSpc>
              <a:spcBef>
                <a:spcPts val="200"/>
              </a:spcBef>
            </a:pPr>
            <a:r>
              <a:rPr lang="en-US" sz="2600" dirty="0"/>
              <a:t>Executive Director</a:t>
            </a:r>
          </a:p>
          <a:p>
            <a:pPr algn="ctr">
              <a:lnSpc>
                <a:spcPct val="100000"/>
              </a:lnSpc>
              <a:spcBef>
                <a:spcPts val="200"/>
              </a:spcBef>
            </a:pPr>
            <a:r>
              <a:rPr lang="en-US" sz="2600" dirty="0"/>
              <a:t>Episcopal Community Foundation for Middle and North Georgia</a:t>
            </a:r>
          </a:p>
          <a:p>
            <a:pPr algn="ctr">
              <a:lnSpc>
                <a:spcPct val="100000"/>
              </a:lnSpc>
              <a:spcBef>
                <a:spcPts val="200"/>
              </a:spcBef>
            </a:pPr>
            <a:endParaRPr lang="en-US" sz="2600" b="1" dirty="0"/>
          </a:p>
          <a:p>
            <a:pPr algn="ctr">
              <a:lnSpc>
                <a:spcPct val="100000"/>
              </a:lnSpc>
              <a:spcBef>
                <a:spcPts val="200"/>
              </a:spcBef>
            </a:pPr>
            <a:r>
              <a:rPr lang="en-US" sz="2600" b="1" dirty="0"/>
              <a:t>ECFimpact.org</a:t>
            </a:r>
          </a:p>
          <a:p>
            <a:pPr algn="ctr">
              <a:lnSpc>
                <a:spcPct val="100000"/>
              </a:lnSpc>
              <a:spcBef>
                <a:spcPts val="200"/>
              </a:spcBef>
            </a:pPr>
            <a:r>
              <a:rPr lang="en-US" sz="2600" dirty="0"/>
              <a:t>LHardegree@episcopalatlanta.org</a:t>
            </a:r>
          </a:p>
          <a:p>
            <a:pPr marL="0" indent="0" algn="ctr">
              <a:buNone/>
            </a:pPr>
            <a:endParaRPr lang="en-US" sz="2800" dirty="0"/>
          </a:p>
          <a:p>
            <a:pPr algn="ctr">
              <a:lnSpc>
                <a:spcPct val="100000"/>
              </a:lnSpc>
              <a:spcBef>
                <a:spcPts val="200"/>
              </a:spcBef>
            </a:pPr>
            <a:endParaRPr lang="en-US" sz="4000" b="1" i="1" dirty="0"/>
          </a:p>
          <a:p>
            <a:pPr algn="ctr">
              <a:lnSpc>
                <a:spcPct val="100000"/>
              </a:lnSpc>
              <a:spcBef>
                <a:spcPts val="200"/>
              </a:spcBef>
            </a:pPr>
            <a:r>
              <a:rPr lang="en-US" sz="3500" b="1" i="1" dirty="0"/>
              <a:t>“It takes a noble man to plan a seed for a tree that will someday give shade to people he may never meet.” </a:t>
            </a:r>
          </a:p>
          <a:p>
            <a:pPr algn="ctr">
              <a:lnSpc>
                <a:spcPct val="100000"/>
              </a:lnSpc>
              <a:spcBef>
                <a:spcPts val="200"/>
              </a:spcBef>
            </a:pPr>
            <a:r>
              <a:rPr lang="en-US" sz="3500" i="1" dirty="0"/>
              <a:t>D. Elton </a:t>
            </a:r>
            <a:r>
              <a:rPr lang="en-US" sz="3500" i="1" dirty="0" err="1"/>
              <a:t>Trueblood</a:t>
            </a:r>
            <a:endParaRPr lang="en-US" sz="3500" i="1" dirty="0"/>
          </a:p>
          <a:p>
            <a:pPr marL="0" indent="0" algn="ctr">
              <a:buNone/>
            </a:pPr>
            <a:endParaRPr lang="en-US" sz="2800" dirty="0"/>
          </a:p>
        </p:txBody>
      </p:sp>
    </p:spTree>
    <p:extLst>
      <p:ext uri="{BB962C8B-B14F-4D97-AF65-F5344CB8AC3E}">
        <p14:creationId xmlns:p14="http://schemas.microsoft.com/office/powerpoint/2010/main" val="317411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10" name="Content Placeholder 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969630" y="1978995"/>
            <a:ext cx="3193377" cy="4022725"/>
          </a:xfrm>
        </p:spPr>
      </p:pic>
      <p:sp>
        <p:nvSpPr>
          <p:cNvPr id="8" name="Content Placeholder 7"/>
          <p:cNvSpPr>
            <a:spLocks noGrp="1"/>
          </p:cNvSpPr>
          <p:nvPr>
            <p:ph sz="half" idx="2"/>
          </p:nvPr>
        </p:nvSpPr>
        <p:spPr>
          <a:xfrm>
            <a:off x="5291945" y="1984883"/>
            <a:ext cx="4937760" cy="4023360"/>
          </a:xfrm>
        </p:spPr>
        <p:txBody>
          <a:bodyPr/>
          <a:lstStyle/>
          <a:p>
            <a:pPr algn="ctr">
              <a:lnSpc>
                <a:spcPct val="100000"/>
              </a:lnSpc>
              <a:spcBef>
                <a:spcPts val="200"/>
              </a:spcBef>
            </a:pPr>
            <a:endParaRPr lang="en-US" dirty="0"/>
          </a:p>
          <a:p>
            <a:pPr algn="ctr">
              <a:lnSpc>
                <a:spcPct val="100000"/>
              </a:lnSpc>
              <a:spcBef>
                <a:spcPts val="200"/>
              </a:spcBef>
            </a:pPr>
            <a:endParaRPr lang="en-US" dirty="0"/>
          </a:p>
          <a:p>
            <a:pPr algn="ctr">
              <a:lnSpc>
                <a:spcPct val="100000"/>
              </a:lnSpc>
              <a:spcBef>
                <a:spcPts val="200"/>
              </a:spcBef>
            </a:pPr>
            <a:r>
              <a:rPr lang="en-US" dirty="0"/>
              <a:t>Lindsey E. Hardegree</a:t>
            </a:r>
          </a:p>
          <a:p>
            <a:pPr algn="ctr">
              <a:lnSpc>
                <a:spcPct val="100000"/>
              </a:lnSpc>
              <a:spcBef>
                <a:spcPts val="200"/>
              </a:spcBef>
            </a:pPr>
            <a:r>
              <a:rPr lang="en-US" dirty="0"/>
              <a:t>Executive Director</a:t>
            </a:r>
          </a:p>
          <a:p>
            <a:pPr algn="ctr">
              <a:lnSpc>
                <a:spcPct val="100000"/>
              </a:lnSpc>
              <a:spcBef>
                <a:spcPts val="200"/>
              </a:spcBef>
            </a:pPr>
            <a:endParaRPr lang="en-US" dirty="0"/>
          </a:p>
          <a:p>
            <a:pPr algn="ctr">
              <a:lnSpc>
                <a:spcPct val="100000"/>
              </a:lnSpc>
              <a:spcBef>
                <a:spcPts val="200"/>
              </a:spcBef>
            </a:pPr>
            <a:r>
              <a:rPr lang="en-US" dirty="0"/>
              <a:t>Episcopal Community Foundation </a:t>
            </a:r>
          </a:p>
          <a:p>
            <a:pPr algn="ctr">
              <a:lnSpc>
                <a:spcPct val="100000"/>
              </a:lnSpc>
              <a:spcBef>
                <a:spcPts val="200"/>
              </a:spcBef>
            </a:pPr>
            <a:r>
              <a:rPr lang="en-US" dirty="0"/>
              <a:t>for Middle and North Georgia</a:t>
            </a:r>
          </a:p>
          <a:p>
            <a:pPr algn="ctr">
              <a:lnSpc>
                <a:spcPct val="100000"/>
              </a:lnSpc>
              <a:spcBef>
                <a:spcPts val="200"/>
              </a:spcBef>
            </a:pPr>
            <a:endParaRPr lang="en-US" dirty="0"/>
          </a:p>
          <a:p>
            <a:pPr algn="ctr">
              <a:lnSpc>
                <a:spcPct val="100000"/>
              </a:lnSpc>
              <a:spcBef>
                <a:spcPts val="200"/>
              </a:spcBef>
            </a:pPr>
            <a:r>
              <a:rPr lang="en-US" b="1" dirty="0"/>
              <a:t>ECFimpact.org</a:t>
            </a:r>
          </a:p>
        </p:txBody>
      </p:sp>
    </p:spTree>
    <p:extLst>
      <p:ext uri="{BB962C8B-B14F-4D97-AF65-F5344CB8AC3E}">
        <p14:creationId xmlns:p14="http://schemas.microsoft.com/office/powerpoint/2010/main" val="121142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727D-5658-423B-8A42-98C2A08434D4}"/>
              </a:ext>
            </a:extLst>
          </p:cNvPr>
          <p:cNvSpPr>
            <a:spLocks noGrp="1"/>
          </p:cNvSpPr>
          <p:nvPr>
            <p:ph type="title"/>
          </p:nvPr>
        </p:nvSpPr>
        <p:spPr>
          <a:xfrm>
            <a:off x="1097280" y="286604"/>
            <a:ext cx="10058400" cy="789162"/>
          </a:xfrm>
        </p:spPr>
        <p:txBody>
          <a:bodyPr/>
          <a:lstStyle/>
          <a:p>
            <a:r>
              <a:rPr lang="en-US" dirty="0"/>
              <a:t>First Church of the Holy Signers</a:t>
            </a:r>
          </a:p>
        </p:txBody>
      </p:sp>
      <p:pic>
        <p:nvPicPr>
          <p:cNvPr id="6" name="Content Placeholder 5">
            <a:extLst>
              <a:ext uri="{FF2B5EF4-FFF2-40B4-BE49-F238E27FC236}">
                <a16:creationId xmlns:a16="http://schemas.microsoft.com/office/drawing/2014/main" id="{052617B9-1530-4AB0-A719-F71AA833A59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97280" y="1075766"/>
            <a:ext cx="10058399" cy="5087103"/>
          </a:xfrm>
        </p:spPr>
      </p:pic>
    </p:spTree>
    <p:extLst>
      <p:ext uri="{BB962C8B-B14F-4D97-AF65-F5344CB8AC3E}">
        <p14:creationId xmlns:p14="http://schemas.microsoft.com/office/powerpoint/2010/main" val="394743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7449-6474-412E-BFF8-71A20E0ADCE6}"/>
              </a:ext>
            </a:extLst>
          </p:cNvPr>
          <p:cNvSpPr>
            <a:spLocks noGrp="1"/>
          </p:cNvSpPr>
          <p:nvPr>
            <p:ph type="title"/>
          </p:nvPr>
        </p:nvSpPr>
        <p:spPr/>
        <p:txBody>
          <a:bodyPr/>
          <a:lstStyle/>
          <a:p>
            <a:r>
              <a:rPr lang="en-US" dirty="0"/>
              <a:t>Are we asking parishioners to think about legacy or the annual budget?</a:t>
            </a:r>
          </a:p>
        </p:txBody>
      </p:sp>
      <p:pic>
        <p:nvPicPr>
          <p:cNvPr id="6" name="Content Placeholder 5">
            <a:extLst>
              <a:ext uri="{FF2B5EF4-FFF2-40B4-BE49-F238E27FC236}">
                <a16:creationId xmlns:a16="http://schemas.microsoft.com/office/drawing/2014/main" id="{6A8B34DD-6064-4327-943A-AE0EEA1B3EA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97280" y="1922089"/>
            <a:ext cx="4066391" cy="4209071"/>
          </a:xfrm>
        </p:spPr>
      </p:pic>
      <p:pic>
        <p:nvPicPr>
          <p:cNvPr id="8" name="Content Placeholder 7">
            <a:extLst>
              <a:ext uri="{FF2B5EF4-FFF2-40B4-BE49-F238E27FC236}">
                <a16:creationId xmlns:a16="http://schemas.microsoft.com/office/drawing/2014/main" id="{5B780C0D-AC79-4723-BC27-A302FF177D2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307106" y="2191030"/>
            <a:ext cx="5848574" cy="3681469"/>
          </a:xfrm>
        </p:spPr>
      </p:pic>
    </p:spTree>
    <p:extLst>
      <p:ext uri="{BB962C8B-B14F-4D97-AF65-F5344CB8AC3E}">
        <p14:creationId xmlns:p14="http://schemas.microsoft.com/office/powerpoint/2010/main" val="250181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legacy giving?</a:t>
            </a:r>
          </a:p>
        </p:txBody>
      </p:sp>
      <p:sp>
        <p:nvSpPr>
          <p:cNvPr id="3" name="Content Placeholder 2"/>
          <p:cNvSpPr>
            <a:spLocks noGrp="1"/>
          </p:cNvSpPr>
          <p:nvPr>
            <p:ph idx="1"/>
          </p:nvPr>
        </p:nvSpPr>
        <p:spPr>
          <a:xfrm>
            <a:off x="1097280" y="1845733"/>
            <a:ext cx="10058400" cy="4339913"/>
          </a:xfrm>
        </p:spPr>
        <p:txBody>
          <a:bodyPr>
            <a:noAutofit/>
          </a:bodyPr>
          <a:lstStyle/>
          <a:p>
            <a:r>
              <a:rPr lang="en-US" sz="2200" i="1" dirty="0"/>
              <a:t>Also known as “planned giving” or “testamentary giving”</a:t>
            </a:r>
          </a:p>
          <a:p>
            <a:r>
              <a:rPr lang="en-US" sz="2200" dirty="0"/>
              <a:t>Legacy giving is a way to support nonprofits and churches through estate wealth:</a:t>
            </a:r>
          </a:p>
          <a:p>
            <a:pPr lvl="1"/>
            <a:r>
              <a:rPr lang="en-US" sz="2200" dirty="0"/>
              <a:t>may include tax tools which are available during a donor’s lifetime</a:t>
            </a:r>
          </a:p>
          <a:p>
            <a:pPr lvl="1"/>
            <a:r>
              <a:rPr lang="en-US" sz="2200" dirty="0"/>
              <a:t>may be gifts given using estate and tax planning techniques after the donor’s death</a:t>
            </a:r>
          </a:p>
          <a:p>
            <a:r>
              <a:rPr lang="en-US" sz="2200" dirty="0"/>
              <a:t>Legacy gifts are often used to fund an endowment (which ensures that the gifts support the long-term success of the charity) and/or for designated purposes of interest to the donor in their lifetime.</a:t>
            </a:r>
          </a:p>
          <a:p>
            <a:r>
              <a:rPr lang="en-US" sz="2200" dirty="0"/>
              <a:t>Legacy gifts are the individual’s highest form of praise, and demonstrate their deepest passion.</a:t>
            </a:r>
          </a:p>
          <a:p>
            <a:pPr algn="ctr"/>
            <a:r>
              <a:rPr lang="en-US" sz="2200" b="1" dirty="0"/>
              <a:t>“In my last words, I leave this for . . . “ </a:t>
            </a:r>
          </a:p>
        </p:txBody>
      </p:sp>
    </p:spTree>
    <p:extLst>
      <p:ext uri="{BB962C8B-B14F-4D97-AF65-F5344CB8AC3E}">
        <p14:creationId xmlns:p14="http://schemas.microsoft.com/office/powerpoint/2010/main" val="120686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legacy giving important?</a:t>
            </a:r>
          </a:p>
        </p:txBody>
      </p:sp>
      <p:sp>
        <p:nvSpPr>
          <p:cNvPr id="3" name="Content Placeholder 2"/>
          <p:cNvSpPr>
            <a:spLocks noGrp="1"/>
          </p:cNvSpPr>
          <p:nvPr>
            <p:ph idx="1"/>
          </p:nvPr>
        </p:nvSpPr>
        <p:spPr/>
        <p:txBody>
          <a:bodyPr>
            <a:noAutofit/>
          </a:bodyPr>
          <a:lstStyle/>
          <a:p>
            <a:r>
              <a:rPr lang="en-US" sz="2400" dirty="0"/>
              <a:t>Future gifts ensure an organization or church’s legacy is secure and sustainable for many years to come, even in future times of economic or other difficulties.</a:t>
            </a:r>
          </a:p>
          <a:p>
            <a:r>
              <a:rPr lang="en-US" sz="2400" dirty="0"/>
              <a:t>Planned gifts are often the largest contribution that a donor will ever make.</a:t>
            </a:r>
          </a:p>
          <a:p>
            <a:pPr lvl="1"/>
            <a:r>
              <a:rPr lang="en-US" sz="2400" dirty="0"/>
              <a:t>Americans gave $373.25 billion to charitable causes in 2015</a:t>
            </a:r>
          </a:p>
          <a:p>
            <a:pPr lvl="1"/>
            <a:r>
              <a:rPr lang="en-US" sz="2400" dirty="0"/>
              <a:t>$264.58 billion (71%) came from individuals</a:t>
            </a:r>
          </a:p>
          <a:p>
            <a:pPr lvl="1"/>
            <a:r>
              <a:rPr lang="en-US" sz="2400" dirty="0"/>
              <a:t>Of these individual gifts, 12% ($31.76 billion) were charitable bequests (legacy giving)</a:t>
            </a:r>
          </a:p>
          <a:p>
            <a:pPr lvl="1"/>
            <a:r>
              <a:rPr lang="en-US" sz="2400" dirty="0"/>
              <a:t>32% of all donations are to religious organizations (the top category for giving)</a:t>
            </a:r>
          </a:p>
          <a:p>
            <a:r>
              <a:rPr lang="en-US" sz="1600" i="1" dirty="0"/>
              <a:t>Statistics from 2015 Giving USA report, http://givingusa.org</a:t>
            </a:r>
          </a:p>
        </p:txBody>
      </p:sp>
    </p:spTree>
    <p:extLst>
      <p:ext uri="{BB962C8B-B14F-4D97-AF65-F5344CB8AC3E}">
        <p14:creationId xmlns:p14="http://schemas.microsoft.com/office/powerpoint/2010/main" val="146094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D688B0-78FA-4D4E-ACD4-9C9751573B5A}"/>
              </a:ext>
            </a:extLst>
          </p:cNvPr>
          <p:cNvSpPr>
            <a:spLocks noGrp="1"/>
          </p:cNvSpPr>
          <p:nvPr>
            <p:ph type="title"/>
          </p:nvPr>
        </p:nvSpPr>
        <p:spPr/>
        <p:txBody>
          <a:bodyPr/>
          <a:lstStyle/>
          <a:p>
            <a:r>
              <a:rPr lang="en-US" dirty="0"/>
              <a:t>Ye who ask not, receives not!</a:t>
            </a:r>
          </a:p>
        </p:txBody>
      </p:sp>
      <p:sp>
        <p:nvSpPr>
          <p:cNvPr id="5" name="Content Placeholder 4">
            <a:extLst>
              <a:ext uri="{FF2B5EF4-FFF2-40B4-BE49-F238E27FC236}">
                <a16:creationId xmlns:a16="http://schemas.microsoft.com/office/drawing/2014/main" id="{251E3ED6-CA90-47DB-861B-B0565504A375}"/>
              </a:ext>
            </a:extLst>
          </p:cNvPr>
          <p:cNvSpPr>
            <a:spLocks noGrp="1"/>
          </p:cNvSpPr>
          <p:nvPr>
            <p:ph sz="half" idx="1"/>
          </p:nvPr>
        </p:nvSpPr>
        <p:spPr>
          <a:xfrm>
            <a:off x="1097280" y="1987826"/>
            <a:ext cx="3689873" cy="4240696"/>
          </a:xfrm>
        </p:spPr>
        <p:txBody>
          <a:bodyPr>
            <a:normAutofit lnSpcReduction="10000"/>
          </a:bodyPr>
          <a:lstStyle/>
          <a:p>
            <a:endParaRPr lang="en-US" dirty="0"/>
          </a:p>
          <a:p>
            <a:r>
              <a:rPr lang="en-US" dirty="0"/>
              <a:t>In just 12 years, more than 20% of the US population will be over the age of 65.*</a:t>
            </a:r>
          </a:p>
          <a:p>
            <a:r>
              <a:rPr lang="en-US" dirty="0"/>
              <a:t>If we are not asking these individuals for charitable estate gifts, other charities are! </a:t>
            </a:r>
          </a:p>
          <a:p>
            <a:endParaRPr lang="en-US" dirty="0"/>
          </a:p>
          <a:p>
            <a:endParaRPr lang="en-US" dirty="0"/>
          </a:p>
          <a:p>
            <a:endParaRPr lang="en-US" dirty="0"/>
          </a:p>
          <a:p>
            <a:r>
              <a:rPr lang="en-US" sz="1600" i="1" dirty="0"/>
              <a:t>*The Baby Boom Cohort in the United States: 2012 to 2060, US Census Bureau, May 2014</a:t>
            </a:r>
          </a:p>
          <a:p>
            <a:endParaRPr lang="en-US" dirty="0"/>
          </a:p>
        </p:txBody>
      </p:sp>
      <p:pic>
        <p:nvPicPr>
          <p:cNvPr id="8" name="Content Placeholder 7">
            <a:extLst>
              <a:ext uri="{FF2B5EF4-FFF2-40B4-BE49-F238E27FC236}">
                <a16:creationId xmlns:a16="http://schemas.microsoft.com/office/drawing/2014/main" id="{2D4A27C0-7FAC-4453-9327-3FF39627BEC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74025" y="2099222"/>
            <a:ext cx="6081655" cy="3872624"/>
          </a:xfrm>
        </p:spPr>
      </p:pic>
    </p:spTree>
    <p:extLst>
      <p:ext uri="{BB962C8B-B14F-4D97-AF65-F5344CB8AC3E}">
        <p14:creationId xmlns:p14="http://schemas.microsoft.com/office/powerpoint/2010/main" val="103966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553A-C870-4FFC-AFCA-9D6C0164B0CF}"/>
              </a:ext>
            </a:extLst>
          </p:cNvPr>
          <p:cNvSpPr>
            <a:spLocks noGrp="1"/>
          </p:cNvSpPr>
          <p:nvPr>
            <p:ph type="title"/>
          </p:nvPr>
        </p:nvSpPr>
        <p:spPr/>
        <p:txBody>
          <a:bodyPr/>
          <a:lstStyle/>
          <a:p>
            <a:r>
              <a:rPr lang="en-US" dirty="0"/>
              <a:t>Who are legacy giving donors?</a:t>
            </a:r>
          </a:p>
        </p:txBody>
      </p:sp>
      <p:sp>
        <p:nvSpPr>
          <p:cNvPr id="5" name="Content Placeholder 4">
            <a:extLst>
              <a:ext uri="{FF2B5EF4-FFF2-40B4-BE49-F238E27FC236}">
                <a16:creationId xmlns:a16="http://schemas.microsoft.com/office/drawing/2014/main" id="{8FA98056-9F67-4340-8AA9-FFC4907FFB21}"/>
              </a:ext>
            </a:extLst>
          </p:cNvPr>
          <p:cNvSpPr>
            <a:spLocks noGrp="1"/>
          </p:cNvSpPr>
          <p:nvPr>
            <p:ph idx="1"/>
          </p:nvPr>
        </p:nvSpPr>
        <p:spPr>
          <a:xfrm>
            <a:off x="1097280" y="1845734"/>
            <a:ext cx="10058400" cy="4473786"/>
          </a:xfrm>
        </p:spPr>
        <p:txBody>
          <a:bodyPr>
            <a:normAutofit/>
          </a:bodyPr>
          <a:lstStyle/>
          <a:p>
            <a:pPr lvl="1"/>
            <a:r>
              <a:rPr lang="en-US" sz="2800" dirty="0"/>
              <a:t>Loyal annual givers (of any amount) have a current ongoing interest in the future success of your parish.</a:t>
            </a:r>
          </a:p>
          <a:p>
            <a:pPr lvl="1"/>
            <a:r>
              <a:rPr lang="en-US" sz="2800" dirty="0"/>
              <a:t>Average age of first bequest: 49*</a:t>
            </a:r>
          </a:p>
          <a:p>
            <a:pPr lvl="1"/>
            <a:r>
              <a:rPr lang="en-US" sz="2800" dirty="0"/>
              <a:t>Individuals and couples with no children</a:t>
            </a:r>
          </a:p>
          <a:p>
            <a:pPr lvl="1"/>
            <a:r>
              <a:rPr lang="en-US" sz="2800" dirty="0"/>
              <a:t>Women (who often live longer than men, and who more often tend to make charitable decisions than male partners)</a:t>
            </a:r>
          </a:p>
          <a:p>
            <a:pPr lvl="1"/>
            <a:r>
              <a:rPr lang="en-US" sz="2800" dirty="0"/>
              <a:t>Life events (death, divorce, retirement, empty-nest) tend to emotionally stir individuals to rethink people/causes they care about and support</a:t>
            </a:r>
          </a:p>
          <a:p>
            <a:pPr marL="201168" lvl="1" indent="0">
              <a:buNone/>
            </a:pPr>
            <a:endParaRPr lang="en-US" sz="1700" i="1" dirty="0"/>
          </a:p>
          <a:p>
            <a:pPr marL="201168" lvl="1" indent="0">
              <a:buNone/>
            </a:pPr>
            <a:r>
              <a:rPr lang="en-US" sz="1700" i="1" dirty="0"/>
              <a:t>*Identification, Death and Bequest Giving, Association of Fundraising Professionals, September 2008</a:t>
            </a:r>
          </a:p>
        </p:txBody>
      </p:sp>
    </p:spTree>
    <p:extLst>
      <p:ext uri="{BB962C8B-B14F-4D97-AF65-F5344CB8AC3E}">
        <p14:creationId xmlns:p14="http://schemas.microsoft.com/office/powerpoint/2010/main" val="260066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Legacy Giving</a:t>
            </a:r>
          </a:p>
        </p:txBody>
      </p:sp>
      <p:sp>
        <p:nvSpPr>
          <p:cNvPr id="3" name="Content Placeholder 2"/>
          <p:cNvSpPr>
            <a:spLocks noGrp="1"/>
          </p:cNvSpPr>
          <p:nvPr>
            <p:ph idx="1"/>
          </p:nvPr>
        </p:nvSpPr>
        <p:spPr/>
        <p:txBody>
          <a:bodyPr>
            <a:normAutofit/>
          </a:bodyPr>
          <a:lstStyle/>
          <a:p>
            <a:pPr lvl="1"/>
            <a:r>
              <a:rPr lang="en-US" sz="2800" dirty="0"/>
              <a:t>Will Inclusion/Bequests</a:t>
            </a:r>
          </a:p>
          <a:p>
            <a:pPr lvl="2"/>
            <a:r>
              <a:rPr lang="en-US" sz="2400" dirty="0"/>
              <a:t>Endowed Pledges</a:t>
            </a:r>
          </a:p>
          <a:p>
            <a:pPr lvl="1"/>
            <a:r>
              <a:rPr lang="en-US" sz="2800" dirty="0"/>
              <a:t>Retirement Plans </a:t>
            </a:r>
          </a:p>
          <a:p>
            <a:pPr lvl="1"/>
            <a:r>
              <a:rPr lang="en-US" sz="2800" dirty="0"/>
              <a:t>Life Insurance Contributions </a:t>
            </a:r>
          </a:p>
          <a:p>
            <a:pPr lvl="1"/>
            <a:r>
              <a:rPr lang="en-US" sz="2800" dirty="0"/>
              <a:t>Gifts of Property</a:t>
            </a:r>
          </a:p>
          <a:p>
            <a:pPr lvl="1"/>
            <a:r>
              <a:rPr lang="en-US" sz="2800" dirty="0"/>
              <a:t>Life Income Gifts – charitable gift annuities and charitable remainder trusts</a:t>
            </a:r>
          </a:p>
        </p:txBody>
      </p:sp>
    </p:spTree>
    <p:extLst>
      <p:ext uri="{BB962C8B-B14F-4D97-AF65-F5344CB8AC3E}">
        <p14:creationId xmlns:p14="http://schemas.microsoft.com/office/powerpoint/2010/main" val="1066461244"/>
      </p:ext>
    </p:extLst>
  </p:cSld>
  <p:clrMapOvr>
    <a:masterClrMapping/>
  </p:clrMapOvr>
</p:sld>
</file>

<file path=ppt/theme/theme1.xml><?xml version="1.0" encoding="utf-8"?>
<a:theme xmlns:a="http://schemas.openxmlformats.org/drawingml/2006/main" name="ECF">
  <a:themeElements>
    <a:clrScheme name="ECF">
      <a:dk1>
        <a:sysClr val="windowText" lastClr="000000"/>
      </a:dk1>
      <a:lt1>
        <a:sysClr val="window" lastClr="FFFFFF"/>
      </a:lt1>
      <a:dk2>
        <a:srgbClr val="196529"/>
      </a:dk2>
      <a:lt2>
        <a:srgbClr val="FEF6E2"/>
      </a:lt2>
      <a:accent1>
        <a:srgbClr val="2CB34A"/>
      </a:accent1>
      <a:accent2>
        <a:srgbClr val="48206E"/>
      </a:accent2>
      <a:accent3>
        <a:srgbClr val="B8232F"/>
      </a:accent3>
      <a:accent4>
        <a:srgbClr val="F9B606"/>
      </a:accent4>
      <a:accent5>
        <a:srgbClr val="80E095"/>
      </a:accent5>
      <a:accent6>
        <a:srgbClr val="8D4ACA"/>
      </a:accent6>
      <a:hlink>
        <a:srgbClr val="F9B606"/>
      </a:hlink>
      <a:folHlink>
        <a:srgbClr val="B8232F"/>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ECF" id="{FB258492-5864-4D34-BDA6-5BE21E1874C1}" vid="{E6EA276E-7342-4CF7-9EAA-A422304119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ECF</Template>
  <TotalTime>199</TotalTime>
  <Words>894</Words>
  <Application>Microsoft Office PowerPoint</Application>
  <PresentationFormat>Widescreen</PresentationFormat>
  <Paragraphs>101</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Constantia</vt:lpstr>
      <vt:lpstr>Franklin Gothic Book</vt:lpstr>
      <vt:lpstr>ECF</vt:lpstr>
      <vt:lpstr>Legacy Giving Made Easy for Your Parish</vt:lpstr>
      <vt:lpstr>Introduction</vt:lpstr>
      <vt:lpstr>First Church of the Holy Signers</vt:lpstr>
      <vt:lpstr>Are we asking parishioners to think about legacy or the annual budget?</vt:lpstr>
      <vt:lpstr>What is legacy giving?</vt:lpstr>
      <vt:lpstr>Why is legacy giving important?</vt:lpstr>
      <vt:lpstr>Ye who ask not, receives not!</vt:lpstr>
      <vt:lpstr>Who are legacy giving donors?</vt:lpstr>
      <vt:lpstr>Tools for Legacy Giving</vt:lpstr>
      <vt:lpstr>How do we secure and administer legacy gifts?</vt:lpstr>
      <vt:lpstr>ECF’s Role in Legacy Giving</vt:lpstr>
      <vt:lpstr>ECF’s Role in Legacy Giving</vt:lpstr>
      <vt:lpstr>Community Foundation Model</vt:lpstr>
      <vt:lpstr>Everyone will leave a legacy. Can ECF help your parishioners expand their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What, Why, and How of Planned Giving for Your Parish</dc:title>
  <dc:creator>Lindsey Hardegree</dc:creator>
  <cp:lastModifiedBy>Tammy Pallot</cp:lastModifiedBy>
  <cp:revision>20</cp:revision>
  <dcterms:created xsi:type="dcterms:W3CDTF">2017-04-18T17:03:57Z</dcterms:created>
  <dcterms:modified xsi:type="dcterms:W3CDTF">2017-06-15T16:55:32Z</dcterms:modified>
</cp:coreProperties>
</file>