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85" r:id="rId2"/>
    <p:sldMasterId id="2147483687" r:id="rId3"/>
    <p:sldMasterId id="2147483700" r:id="rId4"/>
    <p:sldMasterId id="2147483702" r:id="rId5"/>
    <p:sldMasterId id="2147483715" r:id="rId6"/>
  </p:sldMasterIdLst>
  <p:notesMasterIdLst>
    <p:notesMasterId r:id="rId29"/>
  </p:notesMasterIdLst>
  <p:handoutMasterIdLst>
    <p:handoutMasterId r:id="rId30"/>
  </p:handoutMasterIdLst>
  <p:sldIdLst>
    <p:sldId id="256" r:id="rId7"/>
    <p:sldId id="290" r:id="rId8"/>
    <p:sldId id="279" r:id="rId9"/>
    <p:sldId id="268" r:id="rId10"/>
    <p:sldId id="269" r:id="rId11"/>
    <p:sldId id="261" r:id="rId12"/>
    <p:sldId id="270" r:id="rId13"/>
    <p:sldId id="271" r:id="rId14"/>
    <p:sldId id="280" r:id="rId15"/>
    <p:sldId id="281" r:id="rId16"/>
    <p:sldId id="272" r:id="rId17"/>
    <p:sldId id="273" r:id="rId18"/>
    <p:sldId id="274" r:id="rId19"/>
    <p:sldId id="275" r:id="rId20"/>
    <p:sldId id="276" r:id="rId21"/>
    <p:sldId id="282" r:id="rId22"/>
    <p:sldId id="283" r:id="rId23"/>
    <p:sldId id="285" r:id="rId24"/>
    <p:sldId id="287" r:id="rId25"/>
    <p:sldId id="288" r:id="rId26"/>
    <p:sldId id="289" r:id="rId27"/>
    <p:sldId id="291" r:id="rId28"/>
  </p:sldIdLst>
  <p:sldSz cx="9144000" cy="6858000" type="screen4x3"/>
  <p:notesSz cx="6858000" cy="9117013"/>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7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850" autoAdjust="0"/>
  </p:normalViewPr>
  <p:slideViewPr>
    <p:cSldViewPr>
      <p:cViewPr varScale="1">
        <p:scale>
          <a:sx n="53" d="100"/>
          <a:sy n="53" d="100"/>
        </p:scale>
        <p:origin x="1736"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2131" y="-1792"/>
      </p:cViewPr>
      <p:guideLst>
        <p:guide orient="horz" pos="2872"/>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30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307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307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4BA7636-51A1-4A66-BCC9-5623FB9AC359}" type="slidenum">
              <a:rPr lang="en-US" altLang="en-US"/>
              <a:pPr>
                <a:defRPr/>
              </a:pPr>
              <a:t>‹#›</a:t>
            </a:fld>
            <a:endParaRPr lang="en-US" altLang="en-US"/>
          </a:p>
        </p:txBody>
      </p:sp>
    </p:spTree>
    <p:extLst>
      <p:ext uri="{BB962C8B-B14F-4D97-AF65-F5344CB8AC3E}">
        <p14:creationId xmlns:p14="http://schemas.microsoft.com/office/powerpoint/2010/main" val="3635856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3075" name="Rectangle 3"/>
          <p:cNvSpPr>
            <a:spLocks noGrp="1" noChangeArrowheads="1"/>
          </p:cNvSpPr>
          <p:nvPr>
            <p:ph type="dt" idx="1"/>
          </p:nvPr>
        </p:nvSpPr>
        <p:spPr bwMode="auto">
          <a:xfrm>
            <a:off x="388620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13316" name="Rectangle 4"/>
          <p:cNvSpPr>
            <a:spLocks noGrp="1" noRot="1" noChangeAspect="1" noChangeArrowheads="1" noTextEdit="1"/>
          </p:cNvSpPr>
          <p:nvPr>
            <p:ph type="sldImg" idx="2"/>
          </p:nvPr>
        </p:nvSpPr>
        <p:spPr bwMode="auto">
          <a:xfrm>
            <a:off x="1150938" y="684213"/>
            <a:ext cx="4557712" cy="34178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30700"/>
            <a:ext cx="5029200" cy="410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078" name="Rectangle 6"/>
          <p:cNvSpPr>
            <a:spLocks noGrp="1" noChangeArrowheads="1"/>
          </p:cNvSpPr>
          <p:nvPr>
            <p:ph type="ftr" sz="quarter" idx="4"/>
          </p:nvPr>
        </p:nvSpPr>
        <p:spPr bwMode="auto">
          <a:xfrm>
            <a:off x="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3079" name="Rectangle 7"/>
          <p:cNvSpPr>
            <a:spLocks noGrp="1" noChangeArrowheads="1"/>
          </p:cNvSpPr>
          <p:nvPr>
            <p:ph type="sldNum" sz="quarter" idx="5"/>
          </p:nvPr>
        </p:nvSpPr>
        <p:spPr bwMode="auto">
          <a:xfrm>
            <a:off x="388620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0065711-1026-4FDD-8833-B200842B4036}" type="slidenum">
              <a:rPr lang="en-US" altLang="en-US"/>
              <a:pPr>
                <a:defRPr/>
              </a:pPr>
              <a:t>‹#›</a:t>
            </a:fld>
            <a:endParaRPr lang="en-US" altLang="en-US"/>
          </a:p>
        </p:txBody>
      </p:sp>
    </p:spTree>
    <p:extLst>
      <p:ext uri="{BB962C8B-B14F-4D97-AF65-F5344CB8AC3E}">
        <p14:creationId xmlns:p14="http://schemas.microsoft.com/office/powerpoint/2010/main" val="16783915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4E318C2-A9BD-49A9-87F7-7824A03754FD}" type="slidenum">
              <a:rPr lang="en-US" altLang="en-US" sz="1200" smtClean="0"/>
              <a:pPr/>
              <a:t>1</a:t>
            </a:fld>
            <a:endParaRPr lang="en-US" altLang="en-US" sz="1200" smtClean="0"/>
          </a:p>
        </p:txBody>
      </p:sp>
      <p:sp>
        <p:nvSpPr>
          <p:cNvPr id="16387" name="Rectangle 3"/>
          <p:cNvSpPr>
            <a:spLocks noGrp="1" noChangeArrowheads="1"/>
          </p:cNvSpPr>
          <p:nvPr>
            <p:ph type="body" idx="1"/>
          </p:nvPr>
        </p:nvSpPr>
        <p:spPr>
          <a:xfrm>
            <a:off x="152400" y="4330700"/>
            <a:ext cx="6553200" cy="4508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300" dirty="0" smtClean="0">
                <a:latin typeface="Times New Roman" panose="02020603050405020304" pitchFamily="18" charset="0"/>
              </a:rPr>
              <a:t>  </a:t>
            </a:r>
            <a:r>
              <a:rPr lang="en-US" altLang="en-US" dirty="0" smtClean="0">
                <a:latin typeface="Times New Roman" panose="02020603050405020304" pitchFamily="18" charset="0"/>
              </a:rPr>
              <a:t>The following chart is based on East Texas research: we asked people why they gave. What we have discovered is tied to "The Statistical Church" and to internal and external motivations. </a:t>
            </a:r>
            <a:r>
              <a:rPr lang="en-US" altLang="en-US" b="1" dirty="0" smtClean="0">
                <a:latin typeface="Times New Roman" panose="02020603050405020304" pitchFamily="18" charset="0"/>
              </a:rPr>
              <a:t>Understanding these motivations is the key to any good stewardship education program.</a:t>
            </a:r>
            <a:endParaRPr lang="en-US" altLang="en-US" dirty="0" smtClean="0">
              <a:latin typeface="Times New Roman" panose="02020603050405020304" pitchFamily="18" charset="0"/>
            </a:endParaRPr>
          </a:p>
          <a:p>
            <a:pPr>
              <a:buFontTx/>
              <a:buChar char="•"/>
            </a:pPr>
            <a:r>
              <a:rPr lang="en-US" altLang="en-US" sz="1300" dirty="0" smtClean="0">
                <a:latin typeface="Times New Roman" panose="02020603050405020304" pitchFamily="18" charset="0"/>
              </a:rPr>
              <a:t>  People are normally not motivated by “</a:t>
            </a:r>
            <a:r>
              <a:rPr lang="en-US" altLang="en-US" sz="1300" dirty="0" err="1" smtClean="0">
                <a:latin typeface="Times New Roman" panose="02020603050405020304" pitchFamily="18" charset="0"/>
              </a:rPr>
              <a:t>shoulds</a:t>
            </a:r>
            <a:r>
              <a:rPr lang="en-US" altLang="en-US" sz="1300" dirty="0" smtClean="0">
                <a:latin typeface="Times New Roman" panose="02020603050405020304" pitchFamily="18" charset="0"/>
              </a:rPr>
              <a:t>” and “</a:t>
            </a:r>
            <a:r>
              <a:rPr lang="en-US" altLang="en-US" sz="1300" dirty="0" err="1" smtClean="0">
                <a:latin typeface="Times New Roman" panose="02020603050405020304" pitchFamily="18" charset="0"/>
              </a:rPr>
              <a:t>oughts</a:t>
            </a:r>
            <a:r>
              <a:rPr lang="en-US" altLang="en-US" sz="1300" dirty="0" smtClean="0">
                <a:latin typeface="Times New Roman" panose="02020603050405020304" pitchFamily="18" charset="0"/>
              </a:rPr>
              <a:t>.”  </a:t>
            </a:r>
            <a:r>
              <a:rPr lang="en-US" altLang="en-US" dirty="0" smtClean="0">
                <a:latin typeface="Times New Roman" panose="02020603050405020304" pitchFamily="18" charset="0"/>
              </a:rPr>
              <a:t>Most of us know what we "should" and "ought" to do, whether it is lose weight, exercise or study harder. Teaching people they should tithe does not set them free to do so. Stewardship education programs that tell people what they should do, i.e., tithe, are as helpful as parents who tell their children to study more: a few might, most won't and some will do just the opposite. Discovering "why" people give is useful in preparing the way for new motivations.</a:t>
            </a:r>
          </a:p>
          <a:p>
            <a:pPr>
              <a:buFontTx/>
              <a:buChar char="•"/>
            </a:pPr>
            <a:endParaRPr lang="en-US" altLang="en-US" sz="1300" dirty="0" smtClean="0">
              <a:latin typeface="Times New Roman" panose="02020603050405020304" pitchFamily="18" charset="0"/>
            </a:endParaRPr>
          </a:p>
        </p:txBody>
      </p:sp>
    </p:spTree>
    <p:extLst>
      <p:ext uri="{BB962C8B-B14F-4D97-AF65-F5344CB8AC3E}">
        <p14:creationId xmlns:p14="http://schemas.microsoft.com/office/powerpoint/2010/main" val="3139037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56ADA94-AAEF-4F4C-9048-517E70A534AD}" type="slidenum">
              <a:rPr lang="en-US" altLang="en-US" sz="1200" smtClean="0"/>
              <a:pPr/>
              <a:t>10</a:t>
            </a:fld>
            <a:endParaRPr lang="en-US" altLang="en-US" sz="120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228600" y="4330700"/>
            <a:ext cx="66294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400" b="1" dirty="0" smtClean="0">
                <a:solidFill>
                  <a:srgbClr val="000000"/>
                </a:solidFill>
                <a:latin typeface="Times New Roman" panose="02020603050405020304" pitchFamily="18" charset="0"/>
              </a:rPr>
              <a:t>External Motivations for Giving:</a:t>
            </a:r>
          </a:p>
          <a:p>
            <a:pPr>
              <a:buFontTx/>
              <a:buChar char="•"/>
            </a:pPr>
            <a:r>
              <a:rPr lang="en-US" altLang="en-US" sz="1400" b="1" dirty="0" smtClean="0">
                <a:solidFill>
                  <a:srgbClr val="000000"/>
                </a:solidFill>
                <a:latin typeface="Times New Roman" panose="02020603050405020304" pitchFamily="18" charset="0"/>
              </a:rPr>
              <a:t>  </a:t>
            </a:r>
            <a:r>
              <a:rPr lang="en-US" altLang="en-US" sz="1400" b="1" i="1" dirty="0" smtClean="0">
                <a:solidFill>
                  <a:srgbClr val="000000"/>
                </a:solidFill>
                <a:latin typeface="Times New Roman" panose="02020603050405020304" pitchFamily="18" charset="0"/>
              </a:rPr>
              <a:t>What are some other external motivations for giving? Not giving?</a:t>
            </a:r>
            <a:endParaRPr lang="en-US" altLang="en-US" sz="1400" dirty="0" smtClean="0">
              <a:solidFill>
                <a:srgbClr val="000000"/>
              </a:solidFill>
              <a:latin typeface="Times New Roman" panose="02020603050405020304" pitchFamily="18" charset="0"/>
            </a:endParaRPr>
          </a:p>
          <a:p>
            <a:pPr marL="228600" lvl="2"/>
            <a:r>
              <a:rPr lang="en-US" altLang="en-US" sz="1400" b="1" dirty="0" smtClean="0">
                <a:solidFill>
                  <a:srgbClr val="000000"/>
                </a:solidFill>
                <a:latin typeface="Times New Roman" panose="02020603050405020304" pitchFamily="18" charset="0"/>
                <a:ea typeface="ＭＳ Ｐゴシック" panose="020B0600070205080204" pitchFamily="34" charset="-128"/>
              </a:rPr>
              <a:t>Church needs	Duty		Example of Others</a:t>
            </a:r>
          </a:p>
          <a:p>
            <a:pPr marL="228600" lvl="2"/>
            <a:r>
              <a:rPr lang="en-US" altLang="en-US" sz="1400" b="1" dirty="0" smtClean="0">
                <a:solidFill>
                  <a:srgbClr val="000000"/>
                </a:solidFill>
                <a:latin typeface="Times New Roman" panose="02020603050405020304" pitchFamily="18" charset="0"/>
                <a:ea typeface="ＭＳ Ｐゴシック" panose="020B0600070205080204" pitchFamily="34" charset="-128"/>
              </a:rPr>
              <a:t>Budget		Obligated		Maintenance</a:t>
            </a:r>
          </a:p>
          <a:p>
            <a:pPr>
              <a:buFontTx/>
              <a:buChar char="•"/>
            </a:pPr>
            <a:r>
              <a:rPr lang="en-US" altLang="en-US" sz="1400" dirty="0" smtClean="0">
                <a:solidFill>
                  <a:srgbClr val="000000"/>
                </a:solidFill>
                <a:latin typeface="Times New Roman" panose="02020603050405020304" pitchFamily="18" charset="0"/>
              </a:rPr>
              <a:t>The critical issue for Patrons is their motivation for giving.  Patrons tend to be motivated by external factors: Bills to be paid, payroll to be met and budgets to be honored.  Their pledges can change from one year to the next and are often tied to how well they like the clergy.  If they like the rector, they give more.  If the rector expresses a disliked political view, they cut their pledge.</a:t>
            </a:r>
          </a:p>
          <a:p>
            <a:pPr>
              <a:buFontTx/>
              <a:buChar char="•"/>
            </a:pPr>
            <a:r>
              <a:rPr lang="en-US" altLang="en-US" sz="1400" dirty="0" smtClean="0">
                <a:solidFill>
                  <a:srgbClr val="000000"/>
                </a:solidFill>
                <a:latin typeface="Times New Roman" panose="02020603050405020304" pitchFamily="18" charset="0"/>
              </a:rPr>
              <a:t>When giving is motivated by external factors, the Church is left vulnerable to shifting feelings and opinions.  Even more important, external factors leave the Church in a maintenance mode, unable to move beyond the status quo to vision, mission and action.</a:t>
            </a:r>
          </a:p>
          <a:p>
            <a:pPr>
              <a:buFontTx/>
              <a:buChar char="•"/>
            </a:pPr>
            <a:r>
              <a:rPr lang="en-US" altLang="en-US" sz="1400" dirty="0" smtClean="0">
                <a:solidFill>
                  <a:srgbClr val="000000"/>
                </a:solidFill>
                <a:latin typeface="Times New Roman" panose="02020603050405020304" pitchFamily="18" charset="0"/>
              </a:rPr>
              <a:t>  </a:t>
            </a:r>
            <a:r>
              <a:rPr lang="en-US" altLang="en-US" sz="1400" b="1" dirty="0" smtClean="0">
                <a:solidFill>
                  <a:srgbClr val="000000"/>
                </a:solidFill>
                <a:latin typeface="Times New Roman" panose="02020603050405020304" pitchFamily="18" charset="0"/>
              </a:rPr>
              <a:t>Changing behavior</a:t>
            </a:r>
            <a:r>
              <a:rPr lang="en-US" altLang="en-US" sz="1400" dirty="0" smtClean="0">
                <a:solidFill>
                  <a:srgbClr val="000000"/>
                </a:solidFill>
                <a:latin typeface="Times New Roman" panose="02020603050405020304" pitchFamily="18" charset="0"/>
              </a:rPr>
              <a:t> requires far more than telling people they “ought” to give more.  Real change occurs only when motivations are shifted from the external to the internal.  This shift is part of the mystery of God working in our lives.  When doing stewardship education, information is helpful, but only up to a point.  Our hopes and desires often exceed our ability to perform.  As Paul so honestly put it, we do not do what we ought to do.</a:t>
            </a:r>
          </a:p>
          <a:p>
            <a:pPr>
              <a:buFontTx/>
              <a:buChar char="•"/>
            </a:pPr>
            <a:r>
              <a:rPr lang="en-US" altLang="en-US" dirty="0" smtClean="0">
                <a:solidFill>
                  <a:srgbClr val="000000"/>
                </a:solidFill>
                <a:latin typeface="Times New Roman" panose="02020603050405020304" pitchFamily="18" charset="0"/>
              </a:rPr>
              <a:t>This description of motivations leads us to the next step. To move from maintenance to mission or to move from external motivations to internal ones requires stepping out in faith, crossing the Red Sea of conversion.</a:t>
            </a:r>
          </a:p>
          <a:p>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2032911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3C892E2-D529-4A40-9B00-E024267FA328}" type="slidenum">
              <a:rPr lang="en-US" altLang="en-US" sz="1200" smtClean="0"/>
              <a:pPr/>
              <a:t>11</a:t>
            </a:fld>
            <a:endParaRPr lang="en-US" altLang="en-US"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228600" y="4330700"/>
            <a:ext cx="64770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400" b="1" u="sng" dirty="0" smtClean="0">
                <a:latin typeface="Times New Roman" panose="02020603050405020304" pitchFamily="18" charset="0"/>
              </a:rPr>
              <a:t>Percentage Givers and Tithers:</a:t>
            </a:r>
            <a:r>
              <a:rPr lang="en-US" altLang="en-US" sz="1400" dirty="0" smtClean="0">
                <a:latin typeface="Times New Roman" panose="02020603050405020304" pitchFamily="18" charset="0"/>
              </a:rPr>
              <a:t>   Changed giving methodology begins with percentage giving.  The tithe is the standard; amounts are irrelevant.</a:t>
            </a:r>
            <a:br>
              <a:rPr lang="en-US" altLang="en-US" sz="1400" dirty="0" smtClean="0">
                <a:latin typeface="Times New Roman" panose="02020603050405020304" pitchFamily="18" charset="0"/>
              </a:rPr>
            </a:br>
            <a:r>
              <a:rPr lang="en-US" altLang="en-US" sz="1400" dirty="0" smtClean="0">
                <a:latin typeface="Times New Roman" panose="02020603050405020304" pitchFamily="18" charset="0"/>
              </a:rPr>
              <a:t>   When individuals begin to see themselves as stewards, they often begin to think of their giving in new ways.  They are motivated internally by the need to give in thankful response to the abundance God showers on them.  They seek to work with God for the mission of the Church.  This internal shift changes they way they view mission.  The view tends to be future-oriented:  What is our vision?  What is God calling us to do and be?</a:t>
            </a:r>
          </a:p>
          <a:p>
            <a:pPr>
              <a:buFontTx/>
              <a:buChar char="•"/>
            </a:pPr>
            <a:r>
              <a:rPr lang="en-US" altLang="en-US" sz="1400" dirty="0" smtClean="0">
                <a:solidFill>
                  <a:srgbClr val="000000"/>
                </a:solidFill>
                <a:latin typeface="Times New Roman" panose="02020603050405020304" pitchFamily="18" charset="0"/>
              </a:rPr>
              <a:t> </a:t>
            </a:r>
            <a:r>
              <a:rPr lang="en-US" altLang="en-US" sz="1400" b="1" u="sng" dirty="0" smtClean="0">
                <a:solidFill>
                  <a:srgbClr val="000000"/>
                </a:solidFill>
                <a:latin typeface="Times New Roman" panose="02020603050405020304" pitchFamily="18" charset="0"/>
              </a:rPr>
              <a:t>Tithers</a:t>
            </a:r>
            <a:r>
              <a:rPr lang="en-US" altLang="en-US" sz="1400" dirty="0" smtClean="0">
                <a:solidFill>
                  <a:srgbClr val="000000"/>
                </a:solidFill>
                <a:latin typeface="Times New Roman" panose="02020603050405020304" pitchFamily="18" charset="0"/>
              </a:rPr>
              <a:t> intentionally give at least 10% of their annual income for God’s work in the world.  The word tithe is mentioned 67 times in the Bible (65 times in the Old Testament and twice in the New Testament.)</a:t>
            </a:r>
            <a:endParaRPr lang="en-US" altLang="en-US" sz="1400" dirty="0" smtClean="0">
              <a:latin typeface="Times New Roman" panose="02020603050405020304" pitchFamily="18" charset="0"/>
            </a:endParaRPr>
          </a:p>
        </p:txBody>
      </p:sp>
    </p:spTree>
    <p:extLst>
      <p:ext uri="{BB962C8B-B14F-4D97-AF65-F5344CB8AC3E}">
        <p14:creationId xmlns:p14="http://schemas.microsoft.com/office/powerpoint/2010/main" val="3768762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B6E5184-8F8A-4AE3-8BA4-101CDF5DC705}" type="slidenum">
              <a:rPr lang="en-US" altLang="en-US" sz="1200" smtClean="0"/>
              <a:pPr/>
              <a:t>12</a:t>
            </a:fld>
            <a:endParaRPr lang="en-US" alt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228600" y="4330700"/>
            <a:ext cx="64770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400" smtClean="0">
                <a:latin typeface="Times New Roman" panose="02020603050405020304" pitchFamily="18" charset="0"/>
              </a:rPr>
              <a:t>We affectionately refer to </a:t>
            </a:r>
            <a:r>
              <a:rPr lang="en-US" altLang="en-US" sz="1400" b="1" smtClean="0">
                <a:latin typeface="Times New Roman" panose="02020603050405020304" pitchFamily="18" charset="0"/>
              </a:rPr>
              <a:t>Percentage Givers</a:t>
            </a:r>
            <a:r>
              <a:rPr lang="en-US" altLang="en-US" sz="1400" smtClean="0">
                <a:latin typeface="Times New Roman" panose="02020603050405020304" pitchFamily="18" charset="0"/>
              </a:rPr>
              <a:t> and </a:t>
            </a:r>
            <a:r>
              <a:rPr lang="en-US" altLang="en-US" sz="1400" b="1" smtClean="0">
                <a:latin typeface="Times New Roman" panose="02020603050405020304" pitchFamily="18" charset="0"/>
              </a:rPr>
              <a:t>Tithers</a:t>
            </a:r>
            <a:r>
              <a:rPr lang="en-US" altLang="en-US" sz="1400" smtClean="0">
                <a:latin typeface="Times New Roman" panose="02020603050405020304" pitchFamily="18" charset="0"/>
              </a:rPr>
              <a:t> as </a:t>
            </a:r>
            <a:r>
              <a:rPr lang="en-US" altLang="en-US" sz="1400" b="1" smtClean="0">
                <a:latin typeface="Times New Roman" panose="02020603050405020304" pitchFamily="18" charset="0"/>
              </a:rPr>
              <a:t>Partners -- </a:t>
            </a:r>
            <a:r>
              <a:rPr lang="en-US" altLang="en-US" sz="1400" smtClean="0">
                <a:latin typeface="Times New Roman" panose="02020603050405020304" pitchFamily="18" charset="0"/>
              </a:rPr>
              <a:t>because they are “partners with Christ” in the mission of the Church.</a:t>
            </a:r>
          </a:p>
        </p:txBody>
      </p:sp>
    </p:spTree>
    <p:extLst>
      <p:ext uri="{BB962C8B-B14F-4D97-AF65-F5344CB8AC3E}">
        <p14:creationId xmlns:p14="http://schemas.microsoft.com/office/powerpoint/2010/main" val="53446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C50F8FD-E249-4CA2-9604-6B1F3467D4CB}" type="slidenum">
              <a:rPr lang="en-US" altLang="en-US" sz="1200" smtClean="0"/>
              <a:pPr/>
              <a:t>13</a:t>
            </a:fld>
            <a:endParaRPr lang="en-US" alt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228600" y="4330700"/>
            <a:ext cx="64770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buFontTx/>
              <a:buChar char="•"/>
            </a:pPr>
            <a:r>
              <a:rPr lang="en-US" altLang="en-US" sz="1400" smtClean="0">
                <a:solidFill>
                  <a:srgbClr val="000000"/>
                </a:solidFill>
                <a:latin typeface="Times New Roman" panose="02020603050405020304" pitchFamily="18" charset="0"/>
              </a:rPr>
              <a:t> </a:t>
            </a:r>
            <a:r>
              <a:rPr lang="en-US" altLang="en-US" sz="1400" b="1" u="sng" smtClean="0">
                <a:solidFill>
                  <a:srgbClr val="000000"/>
                </a:solidFill>
                <a:latin typeface="Times New Roman" panose="02020603050405020304" pitchFamily="18" charset="0"/>
              </a:rPr>
              <a:t>Joyful Givers:</a:t>
            </a:r>
            <a:r>
              <a:rPr lang="en-US" altLang="en-US" sz="1400" smtClean="0">
                <a:solidFill>
                  <a:srgbClr val="000000"/>
                </a:solidFill>
                <a:latin typeface="Times New Roman" panose="02020603050405020304" pitchFamily="18" charset="0"/>
              </a:rPr>
              <a:t>  Although all giving can be joyful, some receive the spiritual gift of generosity.  These people understand the unity of the body and spirit and tend to live their lives with lavish abandonment.  </a:t>
            </a:r>
          </a:p>
          <a:p>
            <a:pPr>
              <a:spcBef>
                <a:spcPct val="0"/>
              </a:spcBef>
              <a:buFontTx/>
              <a:buChar char="•"/>
            </a:pPr>
            <a:r>
              <a:rPr lang="en-US" altLang="en-US" sz="1400" smtClean="0">
                <a:solidFill>
                  <a:srgbClr val="000000"/>
                </a:solidFill>
                <a:latin typeface="Times New Roman" panose="02020603050405020304" pitchFamily="18" charset="0"/>
              </a:rPr>
              <a:t>Joyful giving extends to every area of life.  The idea of two worlds, sacred and secular, falls away and the world becomes one.  In looking for ways to give, the </a:t>
            </a:r>
            <a:r>
              <a:rPr lang="en-US" altLang="en-US" sz="1400" b="1" smtClean="0">
                <a:solidFill>
                  <a:srgbClr val="000000"/>
                </a:solidFill>
                <a:latin typeface="Times New Roman" panose="02020603050405020304" pitchFamily="18" charset="0"/>
              </a:rPr>
              <a:t>Joyful Giver</a:t>
            </a:r>
            <a:r>
              <a:rPr lang="en-US" altLang="en-US" sz="1400" smtClean="0">
                <a:solidFill>
                  <a:srgbClr val="000000"/>
                </a:solidFill>
                <a:latin typeface="Times New Roman" panose="02020603050405020304" pitchFamily="18" charset="0"/>
              </a:rPr>
              <a:t> feels like a grandparent wanting to give gifts to grandchildren.</a:t>
            </a:r>
          </a:p>
          <a:p>
            <a:pPr>
              <a:spcBef>
                <a:spcPct val="0"/>
              </a:spcBef>
              <a:buFontTx/>
              <a:buChar char="•"/>
            </a:pPr>
            <a:r>
              <a:rPr lang="en-US" altLang="en-US" sz="1400" smtClean="0">
                <a:solidFill>
                  <a:srgbClr val="000000"/>
                </a:solidFill>
                <a:latin typeface="Times New Roman" panose="02020603050405020304" pitchFamily="18" charset="0"/>
              </a:rPr>
              <a:t>  Joyful Givers typically give more than 10% of their annual income.  Another way to think of the Joyful Giver is found in the passage from Paul’s second letter to the Corinthians.  In 2 Cor. 9.7, Paul writes “God loves a cheerful giver.”  The Greek word translated as “cheerful” is hilaron meaning </a:t>
            </a:r>
            <a:r>
              <a:rPr lang="en-US" altLang="en-US" sz="1400" i="1" smtClean="0">
                <a:solidFill>
                  <a:srgbClr val="000000"/>
                </a:solidFill>
                <a:latin typeface="Times New Roman" panose="02020603050405020304" pitchFamily="18" charset="0"/>
              </a:rPr>
              <a:t>hilarious, joyful</a:t>
            </a:r>
            <a:r>
              <a:rPr lang="en-US" altLang="en-US" sz="1400" smtClean="0">
                <a:solidFill>
                  <a:srgbClr val="000000"/>
                </a:solidFill>
                <a:latin typeface="Times New Roman" panose="02020603050405020304" pitchFamily="18" charset="0"/>
              </a:rPr>
              <a:t>.  So the scripture could be translated  “God loves an hilarious giver.”</a:t>
            </a:r>
            <a:endParaRPr lang="en-US" altLang="en-US" sz="1400" smtClean="0">
              <a:latin typeface="Times New Roman" panose="02020603050405020304" pitchFamily="18" charset="0"/>
            </a:endParaRPr>
          </a:p>
        </p:txBody>
      </p:sp>
    </p:spTree>
    <p:extLst>
      <p:ext uri="{BB962C8B-B14F-4D97-AF65-F5344CB8AC3E}">
        <p14:creationId xmlns:p14="http://schemas.microsoft.com/office/powerpoint/2010/main" val="2376669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F2CBD70-8AD6-4F09-99F2-A172CF677B05}" type="slidenum">
              <a:rPr lang="en-US" altLang="en-US" sz="1200" smtClean="0"/>
              <a:pPr/>
              <a:t>14</a:t>
            </a:fld>
            <a:endParaRPr lang="en-US" altLang="en-US" sz="120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228600" y="4330700"/>
            <a:ext cx="64770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b="1" u="sng" smtClean="0">
                <a:latin typeface="Times New Roman" panose="02020603050405020304" pitchFamily="18" charset="0"/>
              </a:rPr>
              <a:t> </a:t>
            </a:r>
            <a:r>
              <a:rPr lang="en-US" altLang="en-US" sz="1400" b="1" u="sng" smtClean="0">
                <a:latin typeface="Times New Roman" panose="02020603050405020304" pitchFamily="18" charset="0"/>
              </a:rPr>
              <a:t>Family:</a:t>
            </a:r>
            <a:r>
              <a:rPr lang="en-US" altLang="en-US" sz="1400" smtClean="0">
                <a:latin typeface="Times New Roman" panose="02020603050405020304" pitchFamily="18" charset="0"/>
              </a:rPr>
              <a:t>  We call this group Family.</a:t>
            </a:r>
          </a:p>
          <a:p>
            <a:pPr>
              <a:buFontTx/>
              <a:buChar char="•"/>
            </a:pPr>
            <a:endParaRPr lang="en-US" altLang="en-US" sz="1400" smtClean="0">
              <a:latin typeface="Times New Roman" panose="02020603050405020304" pitchFamily="18" charset="0"/>
            </a:endParaRPr>
          </a:p>
          <a:p>
            <a:endParaRPr lang="en-US" altLang="en-US" sz="1400" smtClean="0">
              <a:latin typeface="Times New Roman" panose="02020603050405020304" pitchFamily="18" charset="0"/>
            </a:endParaRPr>
          </a:p>
        </p:txBody>
      </p:sp>
    </p:spTree>
    <p:extLst>
      <p:ext uri="{BB962C8B-B14F-4D97-AF65-F5344CB8AC3E}">
        <p14:creationId xmlns:p14="http://schemas.microsoft.com/office/powerpoint/2010/main" val="137223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38D2F588-B28F-4945-B80A-826B276EA00B}" type="slidenum">
              <a:rPr lang="en-US" altLang="en-US" sz="1200" smtClean="0"/>
              <a:pPr/>
              <a:t>15</a:t>
            </a:fld>
            <a:endParaRPr lang="en-US" altLang="en-US" sz="120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228600" y="4330700"/>
            <a:ext cx="64770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400" dirty="0" smtClean="0">
                <a:latin typeface="Times New Roman" panose="02020603050405020304" pitchFamily="18" charset="0"/>
              </a:rPr>
              <a:t>According to George Gallup, these two groups of</a:t>
            </a:r>
            <a:r>
              <a:rPr lang="en-US" altLang="en-US" sz="1400" b="1" dirty="0" smtClean="0">
                <a:latin typeface="Times New Roman" panose="02020603050405020304" pitchFamily="18" charset="0"/>
              </a:rPr>
              <a:t> </a:t>
            </a:r>
            <a:r>
              <a:rPr lang="en-US" altLang="en-US" sz="1400" dirty="0" smtClean="0">
                <a:latin typeface="Times New Roman" panose="02020603050405020304" pitchFamily="18" charset="0"/>
              </a:rPr>
              <a:t>givers make up 10 - 15 % of the Episcopal Church, and give as much as 65 - 75 % of the Church’s income.  The amount they give is </a:t>
            </a:r>
            <a:r>
              <a:rPr lang="en-US" altLang="en-US" sz="1400" u="sng" dirty="0" smtClean="0">
                <a:latin typeface="Times New Roman" panose="02020603050405020304" pitchFamily="18" charset="0"/>
              </a:rPr>
              <a:t>an intentional percentage of income.</a:t>
            </a:r>
            <a:r>
              <a:rPr lang="en-US" altLang="en-US" sz="1400" dirty="0" smtClean="0">
                <a:latin typeface="Times New Roman" panose="02020603050405020304" pitchFamily="18" charset="0"/>
              </a:rPr>
              <a:t> ( In reality, everyone who pledges is a percentage giver; but if the motivation to give is not an intentional percentage, they are not considered “Percentage Givers.”  Random givers maybe, but not percentage givers.)</a:t>
            </a:r>
          </a:p>
          <a:p>
            <a:pPr>
              <a:buFontTx/>
              <a:buChar char="•"/>
            </a:pPr>
            <a:endParaRPr lang="en-US" altLang="en-US" sz="1400" dirty="0" smtClean="0">
              <a:latin typeface="Times New Roman" panose="02020603050405020304" pitchFamily="18" charset="0"/>
            </a:endParaRPr>
          </a:p>
          <a:p>
            <a:pPr>
              <a:buFontTx/>
              <a:buChar char="•"/>
            </a:pPr>
            <a:r>
              <a:rPr lang="en-US" altLang="en-US" sz="1400" dirty="0" smtClean="0">
                <a:latin typeface="Times New Roman" panose="02020603050405020304" pitchFamily="18" charset="0"/>
              </a:rPr>
              <a:t>Leaders, 20%: Give 80% of the money and 100% of the leadership. These are the folks who are the backbone of the congregation. Their giving patterns match their patterns of worship attendance.</a:t>
            </a:r>
          </a:p>
          <a:p>
            <a:pPr>
              <a:buFontTx/>
              <a:buChar char="•"/>
            </a:pPr>
            <a:endParaRPr lang="en-US" altLang="en-US" sz="1400" dirty="0" smtClean="0">
              <a:latin typeface="Times New Roman" panose="02020603050405020304" pitchFamily="18" charset="0"/>
            </a:endParaRPr>
          </a:p>
        </p:txBody>
      </p:sp>
    </p:spTree>
    <p:extLst>
      <p:ext uri="{BB962C8B-B14F-4D97-AF65-F5344CB8AC3E}">
        <p14:creationId xmlns:p14="http://schemas.microsoft.com/office/powerpoint/2010/main" val="1767872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320A385-2B38-4618-A406-38EA183FC203}" type="slidenum">
              <a:rPr lang="en-US" altLang="en-US" sz="1200" smtClean="0"/>
              <a:pPr/>
              <a:t>16</a:t>
            </a:fld>
            <a:endParaRPr lang="en-US" altLang="en-US"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228600" y="4330700"/>
            <a:ext cx="64770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300" smtClean="0">
                <a:solidFill>
                  <a:srgbClr val="000000"/>
                </a:solidFill>
                <a:latin typeface="Times New Roman" panose="02020603050405020304" pitchFamily="18" charset="0"/>
              </a:rPr>
              <a:t> </a:t>
            </a:r>
            <a:r>
              <a:rPr lang="en-US" altLang="en-US" sz="1400" b="1" u="sng" smtClean="0">
                <a:solidFill>
                  <a:srgbClr val="000000"/>
                </a:solidFill>
                <a:latin typeface="Times New Roman" panose="02020603050405020304" pitchFamily="18" charset="0"/>
              </a:rPr>
              <a:t>What are some Internal Motivations:</a:t>
            </a:r>
          </a:p>
          <a:p>
            <a:pPr lvl="1">
              <a:buFontTx/>
              <a:buChar char="•"/>
            </a:pPr>
            <a:r>
              <a:rPr lang="en-US" altLang="en-US" sz="1400" smtClean="0">
                <a:solidFill>
                  <a:srgbClr val="000000"/>
                </a:solidFill>
                <a:latin typeface="Times New Roman" panose="02020603050405020304" pitchFamily="18" charset="0"/>
                <a:ea typeface="ＭＳ Ｐゴシック" panose="020B0600070205080204" pitchFamily="34" charset="-128"/>
              </a:rPr>
              <a:t>  </a:t>
            </a:r>
            <a:r>
              <a:rPr lang="en-US" altLang="en-US" sz="1400" b="1" smtClean="0">
                <a:solidFill>
                  <a:srgbClr val="000000"/>
                </a:solidFill>
                <a:latin typeface="Times New Roman" panose="02020603050405020304" pitchFamily="18" charset="0"/>
                <a:ea typeface="ＭＳ Ｐゴシック" panose="020B0600070205080204" pitchFamily="34" charset="-128"/>
              </a:rPr>
              <a:t>My need to give			Love</a:t>
            </a:r>
          </a:p>
          <a:p>
            <a:pPr lvl="1">
              <a:buFontTx/>
              <a:buChar char="•"/>
            </a:pPr>
            <a:r>
              <a:rPr lang="en-US" altLang="en-US" sz="1400" b="1" smtClean="0">
                <a:solidFill>
                  <a:srgbClr val="000000"/>
                </a:solidFill>
                <a:latin typeface="Times New Roman" panose="02020603050405020304" pitchFamily="18" charset="0"/>
                <a:ea typeface="ＭＳ Ｐゴシック" panose="020B0600070205080204" pitchFamily="34" charset="-128"/>
              </a:rPr>
              <a:t>  Response to God’s blessings		Mission of the Church</a:t>
            </a:r>
          </a:p>
          <a:p>
            <a:pPr lvl="1">
              <a:buFontTx/>
              <a:buChar char="•"/>
            </a:pPr>
            <a:r>
              <a:rPr lang="en-US" altLang="en-US" sz="1400" b="1" smtClean="0">
                <a:solidFill>
                  <a:srgbClr val="000000"/>
                </a:solidFill>
                <a:latin typeface="Times New Roman" panose="02020603050405020304" pitchFamily="18" charset="0"/>
                <a:ea typeface="ＭＳ Ｐゴシック" panose="020B0600070205080204" pitchFamily="34" charset="-128"/>
              </a:rPr>
              <a:t>  Anticipation of the future		Grace driven</a:t>
            </a:r>
          </a:p>
          <a:p>
            <a:pPr lvl="1">
              <a:buFontTx/>
              <a:buChar char="•"/>
            </a:pPr>
            <a:r>
              <a:rPr lang="en-US" altLang="en-US" sz="1400" b="1" smtClean="0">
                <a:solidFill>
                  <a:srgbClr val="000000"/>
                </a:solidFill>
                <a:latin typeface="Times New Roman" panose="02020603050405020304" pitchFamily="18" charset="0"/>
                <a:ea typeface="ＭＳ Ｐゴシック" panose="020B0600070205080204" pitchFamily="34" charset="-128"/>
              </a:rPr>
              <a:t>  Gratitude			Thanks-giving</a:t>
            </a:r>
            <a:endParaRPr lang="en-US" altLang="en-US" sz="1400"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31304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5B640A8-C34F-49C5-926F-9BFFC7294A72}" type="slidenum">
              <a:rPr lang="en-US" altLang="en-US" sz="1200" smtClean="0"/>
              <a:pPr/>
              <a:t>17</a:t>
            </a:fld>
            <a:endParaRPr lang="en-US" altLang="en-US"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228600" y="4330700"/>
            <a:ext cx="64770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smtClean="0">
                <a:solidFill>
                  <a:srgbClr val="000000"/>
                </a:solidFill>
                <a:latin typeface="Times New Roman" panose="02020603050405020304" pitchFamily="18" charset="0"/>
              </a:rPr>
              <a:t> </a:t>
            </a:r>
            <a:r>
              <a:rPr lang="en-US" altLang="en-US" sz="1300" b="1" u="sng" dirty="0" smtClean="0">
                <a:solidFill>
                  <a:srgbClr val="000000"/>
                </a:solidFill>
                <a:latin typeface="Times New Roman" panose="02020603050405020304" pitchFamily="18" charset="0"/>
              </a:rPr>
              <a:t>Conversion:</a:t>
            </a:r>
            <a:r>
              <a:rPr lang="en-US" altLang="en-US" sz="1300" dirty="0" smtClean="0">
                <a:solidFill>
                  <a:srgbClr val="000000"/>
                </a:solidFill>
                <a:latin typeface="Times New Roman" panose="02020603050405020304" pitchFamily="18" charset="0"/>
              </a:rPr>
              <a:t>  Conversion is a step that calls for risk and surrender.  For each of us on this journey into the mystery of Christ, there are moments when we see things differently, reach a turning point and come to a new understanding.  In the New Testament there are two Greek words that are translated into </a:t>
            </a:r>
            <a:r>
              <a:rPr lang="en-US" altLang="en-US" sz="1300" i="1" dirty="0" smtClean="0">
                <a:solidFill>
                  <a:srgbClr val="000000"/>
                </a:solidFill>
                <a:latin typeface="Times New Roman" panose="02020603050405020304" pitchFamily="18" charset="0"/>
              </a:rPr>
              <a:t>conversion.</a:t>
            </a:r>
            <a:r>
              <a:rPr lang="en-US" altLang="en-US" sz="1300" dirty="0" smtClean="0">
                <a:solidFill>
                  <a:srgbClr val="000000"/>
                </a:solidFill>
                <a:latin typeface="Times New Roman" panose="02020603050405020304" pitchFamily="18" charset="0"/>
              </a:rPr>
              <a:t>  They are </a:t>
            </a:r>
            <a:r>
              <a:rPr lang="en-US" altLang="en-US" sz="1300" i="1" dirty="0" err="1" smtClean="0">
                <a:solidFill>
                  <a:srgbClr val="000000"/>
                </a:solidFill>
                <a:latin typeface="Times New Roman" panose="02020603050405020304" pitchFamily="18" charset="0"/>
              </a:rPr>
              <a:t>Epistrophe</a:t>
            </a:r>
            <a:r>
              <a:rPr lang="en-US" altLang="en-US" sz="1300" i="1" dirty="0" smtClean="0">
                <a:solidFill>
                  <a:srgbClr val="000000"/>
                </a:solidFill>
                <a:latin typeface="Times New Roman" panose="02020603050405020304" pitchFamily="18" charset="0"/>
              </a:rPr>
              <a:t> </a:t>
            </a:r>
            <a:r>
              <a:rPr lang="en-US" altLang="en-US" sz="1300" dirty="0" smtClean="0">
                <a:solidFill>
                  <a:srgbClr val="000000"/>
                </a:solidFill>
                <a:latin typeface="Times New Roman" panose="02020603050405020304" pitchFamily="18" charset="0"/>
              </a:rPr>
              <a:t>and </a:t>
            </a:r>
            <a:r>
              <a:rPr lang="en-US" altLang="en-US" sz="1300" i="1" dirty="0" err="1" smtClean="0">
                <a:solidFill>
                  <a:srgbClr val="000000"/>
                </a:solidFill>
                <a:latin typeface="Times New Roman" panose="02020603050405020304" pitchFamily="18" charset="0"/>
              </a:rPr>
              <a:t>Metanoia</a:t>
            </a:r>
            <a:r>
              <a:rPr lang="en-US" altLang="en-US" sz="1300" i="1" dirty="0" smtClean="0">
                <a:solidFill>
                  <a:srgbClr val="000000"/>
                </a:solidFill>
                <a:latin typeface="Times New Roman" panose="02020603050405020304" pitchFamily="18" charset="0"/>
              </a:rPr>
              <a:t>.</a:t>
            </a:r>
            <a:endParaRPr lang="en-US" altLang="en-US" sz="1300" dirty="0" smtClean="0">
              <a:solidFill>
                <a:srgbClr val="000000"/>
              </a:solidFill>
              <a:latin typeface="Times New Roman" panose="02020603050405020304" pitchFamily="18" charset="0"/>
            </a:endParaRPr>
          </a:p>
          <a:p>
            <a:pPr lvl="1"/>
            <a:r>
              <a:rPr lang="en-US" altLang="en-US" sz="1300" b="1" dirty="0" err="1" smtClean="0">
                <a:solidFill>
                  <a:srgbClr val="000000"/>
                </a:solidFill>
                <a:latin typeface="Times New Roman" panose="02020603050405020304" pitchFamily="18" charset="0"/>
                <a:ea typeface="ＭＳ Ｐゴシック" panose="020B0600070205080204" pitchFamily="34" charset="-128"/>
              </a:rPr>
              <a:t>Epistrophe</a:t>
            </a:r>
            <a:r>
              <a:rPr lang="en-US" altLang="en-US" sz="1300" dirty="0" smtClean="0">
                <a:solidFill>
                  <a:srgbClr val="000000"/>
                </a:solidFill>
                <a:latin typeface="Times New Roman" panose="02020603050405020304" pitchFamily="18" charset="0"/>
                <a:ea typeface="ＭＳ Ｐゴシック" panose="020B0600070205080204" pitchFamily="34" charset="-128"/>
              </a:rPr>
              <a:t> has to do with turning around or a change in direction.</a:t>
            </a:r>
          </a:p>
          <a:p>
            <a:pPr lvl="1"/>
            <a:r>
              <a:rPr lang="en-US" altLang="en-US" sz="1300" b="1" dirty="0" err="1" smtClean="0">
                <a:solidFill>
                  <a:srgbClr val="000000"/>
                </a:solidFill>
                <a:latin typeface="Times New Roman" panose="02020603050405020304" pitchFamily="18" charset="0"/>
                <a:ea typeface="ＭＳ Ｐゴシック" panose="020B0600070205080204" pitchFamily="34" charset="-128"/>
              </a:rPr>
              <a:t>Metanoia</a:t>
            </a:r>
            <a:r>
              <a:rPr lang="en-US" altLang="en-US" sz="1300" dirty="0" smtClean="0">
                <a:solidFill>
                  <a:srgbClr val="000000"/>
                </a:solidFill>
                <a:latin typeface="Times New Roman" panose="02020603050405020304" pitchFamily="18" charset="0"/>
                <a:ea typeface="ＭＳ Ｐゴシック" panose="020B0600070205080204" pitchFamily="34" charset="-128"/>
              </a:rPr>
              <a:t> has to do with coming to wholeness of mind or having a new insight.  (The opposite of </a:t>
            </a:r>
            <a:r>
              <a:rPr lang="en-US" altLang="en-US" sz="1300" i="1" dirty="0" err="1" smtClean="0">
                <a:solidFill>
                  <a:srgbClr val="000000"/>
                </a:solidFill>
                <a:latin typeface="Times New Roman" panose="02020603050405020304" pitchFamily="18" charset="0"/>
                <a:ea typeface="ＭＳ Ｐゴシック" panose="020B0600070205080204" pitchFamily="34" charset="-128"/>
              </a:rPr>
              <a:t>metanoia</a:t>
            </a:r>
            <a:r>
              <a:rPr lang="en-US" altLang="en-US" sz="1300" dirty="0" smtClean="0">
                <a:solidFill>
                  <a:srgbClr val="000000"/>
                </a:solidFill>
                <a:latin typeface="Times New Roman" panose="02020603050405020304" pitchFamily="18" charset="0"/>
                <a:ea typeface="ＭＳ Ｐゴシック" panose="020B0600070205080204" pitchFamily="34" charset="-128"/>
              </a:rPr>
              <a:t> is </a:t>
            </a:r>
            <a:r>
              <a:rPr lang="en-US" altLang="en-US" sz="1300" i="1" dirty="0" smtClean="0">
                <a:solidFill>
                  <a:srgbClr val="000000"/>
                </a:solidFill>
                <a:latin typeface="Times New Roman" panose="02020603050405020304" pitchFamily="18" charset="0"/>
                <a:ea typeface="ＭＳ Ｐゴシック" panose="020B0600070205080204" pitchFamily="34" charset="-128"/>
              </a:rPr>
              <a:t>paranoia.)</a:t>
            </a:r>
            <a:endParaRPr lang="en-US" altLang="en-US" sz="1300" dirty="0" smtClean="0">
              <a:solidFill>
                <a:srgbClr val="000000"/>
              </a:solidFill>
              <a:latin typeface="Times New Roman" panose="02020603050405020304" pitchFamily="18" charset="0"/>
              <a:ea typeface="ＭＳ Ｐゴシック" panose="020B0600070205080204" pitchFamily="34" charset="-128"/>
            </a:endParaRPr>
          </a:p>
          <a:p>
            <a:pPr>
              <a:buFontTx/>
              <a:buChar char="•"/>
            </a:pPr>
            <a:r>
              <a:rPr lang="en-US" altLang="en-US" sz="1300" dirty="0" smtClean="0">
                <a:solidFill>
                  <a:srgbClr val="000000"/>
                </a:solidFill>
                <a:latin typeface="Times New Roman" panose="02020603050405020304" pitchFamily="18" charset="0"/>
              </a:rPr>
              <a:t>  These experiences of change come to us no matter where we find ourselves in our journey.  They are God’s work; we provide the opportunity.  This change of mind and change of heart leads to new ways of seeing our lives as stewards.  When the shift occurs, we can never go back.  We know that we are stewards of God’s grace and bounty, called to seek and to serve.</a:t>
            </a:r>
          </a:p>
          <a:p>
            <a:pPr>
              <a:buFontTx/>
              <a:buChar char="•"/>
            </a:pPr>
            <a:r>
              <a:rPr lang="en-US" altLang="en-US" sz="1300" dirty="0" smtClean="0">
                <a:solidFill>
                  <a:srgbClr val="000000"/>
                </a:solidFill>
                <a:latin typeface="Times New Roman" panose="02020603050405020304" pitchFamily="18" charset="0"/>
              </a:rPr>
              <a:t>  These experiences are often associated with retreats, a </a:t>
            </a:r>
            <a:r>
              <a:rPr lang="en-US" altLang="en-US" sz="1300" dirty="0" err="1" smtClean="0">
                <a:solidFill>
                  <a:srgbClr val="000000"/>
                </a:solidFill>
                <a:latin typeface="Times New Roman" panose="02020603050405020304" pitchFamily="18" charset="0"/>
              </a:rPr>
              <a:t>Cursillo</a:t>
            </a:r>
            <a:r>
              <a:rPr lang="en-US" altLang="en-US" sz="1300" dirty="0" smtClean="0">
                <a:solidFill>
                  <a:srgbClr val="000000"/>
                </a:solidFill>
                <a:latin typeface="Times New Roman" panose="02020603050405020304" pitchFamily="18" charset="0"/>
              </a:rPr>
              <a:t> weekend, EFM, the Alpha Program -- community is important.</a:t>
            </a:r>
          </a:p>
          <a:p>
            <a:pPr>
              <a:buFontTx/>
              <a:buChar char="•"/>
            </a:pPr>
            <a:r>
              <a:rPr lang="en-US" altLang="en-US" sz="1300" dirty="0" smtClean="0">
                <a:solidFill>
                  <a:srgbClr val="000000"/>
                </a:solidFill>
                <a:latin typeface="Times New Roman" panose="02020603050405020304" pitchFamily="18" charset="0"/>
              </a:rPr>
              <a:t>We call this </a:t>
            </a:r>
            <a:r>
              <a:rPr lang="en-US" altLang="en-US" sz="1300" b="1" dirty="0" smtClean="0">
                <a:solidFill>
                  <a:srgbClr val="000000"/>
                </a:solidFill>
                <a:latin typeface="Times New Roman" panose="02020603050405020304" pitchFamily="18" charset="0"/>
              </a:rPr>
              <a:t>conversion.  </a:t>
            </a:r>
            <a:r>
              <a:rPr lang="en-US" altLang="en-US" sz="1300" dirty="0" smtClean="0">
                <a:solidFill>
                  <a:srgbClr val="000000"/>
                </a:solidFill>
                <a:latin typeface="Times New Roman" panose="02020603050405020304" pitchFamily="18" charset="0"/>
              </a:rPr>
              <a:t>Although this is uncommon language for many of us, it is part of becoming God’s holy people.  Again, we are not responsible for conversion…we cannot cause a conversion….what we do is provide opportunities for conversion – God does the rest.</a:t>
            </a:r>
          </a:p>
        </p:txBody>
      </p:sp>
    </p:spTree>
    <p:extLst>
      <p:ext uri="{BB962C8B-B14F-4D97-AF65-F5344CB8AC3E}">
        <p14:creationId xmlns:p14="http://schemas.microsoft.com/office/powerpoint/2010/main" val="495647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C420954-F100-4BD0-9134-B4185967E90C}" type="slidenum">
              <a:rPr lang="en-US" altLang="en-US" sz="1200" smtClean="0"/>
              <a:pPr/>
              <a:t>18</a:t>
            </a:fld>
            <a:endParaRPr lang="en-US" altLang="en-US" sz="12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228600" y="4330700"/>
            <a:ext cx="64770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300" b="1" smtClean="0">
                <a:solidFill>
                  <a:srgbClr val="000000"/>
                </a:solidFill>
                <a:latin typeface="Times New Roman" panose="02020603050405020304" pitchFamily="18" charset="0"/>
              </a:rPr>
              <a:t>We must not be judgmental about where people find themselves on this chart.  We are all on a journey and all are somewhere on the chart.</a:t>
            </a:r>
          </a:p>
          <a:p>
            <a:pPr>
              <a:buFontTx/>
              <a:buChar char="•"/>
            </a:pPr>
            <a:r>
              <a:rPr lang="en-US" altLang="en-US" sz="1300" b="1" smtClean="0">
                <a:solidFill>
                  <a:srgbClr val="000000"/>
                </a:solidFill>
                <a:latin typeface="Times New Roman" panose="02020603050405020304" pitchFamily="18" charset="0"/>
              </a:rPr>
              <a:t>God loves each and every one of us no matter where we are in our journey.  And God doesn’t want us to stay there.</a:t>
            </a:r>
            <a:endParaRPr lang="en-US" altLang="en-US" sz="1400" smtClean="0">
              <a:latin typeface="Times New Roman" panose="02020603050405020304" pitchFamily="18" charset="0"/>
            </a:endParaRPr>
          </a:p>
        </p:txBody>
      </p:sp>
    </p:spTree>
    <p:extLst>
      <p:ext uri="{BB962C8B-B14F-4D97-AF65-F5344CB8AC3E}">
        <p14:creationId xmlns:p14="http://schemas.microsoft.com/office/powerpoint/2010/main" val="3674518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4E318C2-A9BD-49A9-87F7-7824A03754FD}" type="slidenum">
              <a:rPr lang="en-US" altLang="en-US" sz="1200" smtClean="0"/>
              <a:pPr/>
              <a:t>22</a:t>
            </a:fld>
            <a:endParaRPr lang="en-US" altLang="en-US" sz="1200" smtClean="0"/>
          </a:p>
        </p:txBody>
      </p:sp>
      <p:sp>
        <p:nvSpPr>
          <p:cNvPr id="16387" name="Rectangle 3"/>
          <p:cNvSpPr>
            <a:spLocks noGrp="1" noChangeArrowheads="1"/>
          </p:cNvSpPr>
          <p:nvPr>
            <p:ph type="body" idx="1"/>
          </p:nvPr>
        </p:nvSpPr>
        <p:spPr>
          <a:xfrm>
            <a:off x="152400" y="4330700"/>
            <a:ext cx="6553200" cy="4508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300" dirty="0" smtClean="0">
                <a:latin typeface="Times New Roman" panose="02020603050405020304" pitchFamily="18" charset="0"/>
              </a:rPr>
              <a:t>  </a:t>
            </a:r>
            <a:r>
              <a:rPr lang="en-US" altLang="en-US" dirty="0" smtClean="0">
                <a:latin typeface="Times New Roman" panose="02020603050405020304" pitchFamily="18" charset="0"/>
              </a:rPr>
              <a:t>The following chart is based on East Texas research: we asked people why they gave. What we have discovered is tied to "The Statistical Church" and to internal and external motivations. </a:t>
            </a:r>
            <a:r>
              <a:rPr lang="en-US" altLang="en-US" b="1" dirty="0" smtClean="0">
                <a:latin typeface="Times New Roman" panose="02020603050405020304" pitchFamily="18" charset="0"/>
              </a:rPr>
              <a:t>Understanding these motivations is the key to any good stewardship education program.</a:t>
            </a:r>
            <a:endParaRPr lang="en-US" altLang="en-US" dirty="0" smtClean="0">
              <a:latin typeface="Times New Roman" panose="02020603050405020304" pitchFamily="18" charset="0"/>
            </a:endParaRPr>
          </a:p>
          <a:p>
            <a:pPr>
              <a:buFontTx/>
              <a:buChar char="•"/>
            </a:pPr>
            <a:r>
              <a:rPr lang="en-US" altLang="en-US" sz="1300" dirty="0" smtClean="0">
                <a:latin typeface="Times New Roman" panose="02020603050405020304" pitchFamily="18" charset="0"/>
              </a:rPr>
              <a:t>  People are normally not motivated by “</a:t>
            </a:r>
            <a:r>
              <a:rPr lang="en-US" altLang="en-US" sz="1300" dirty="0" err="1" smtClean="0">
                <a:latin typeface="Times New Roman" panose="02020603050405020304" pitchFamily="18" charset="0"/>
              </a:rPr>
              <a:t>shoulds</a:t>
            </a:r>
            <a:r>
              <a:rPr lang="en-US" altLang="en-US" sz="1300" dirty="0" smtClean="0">
                <a:latin typeface="Times New Roman" panose="02020603050405020304" pitchFamily="18" charset="0"/>
              </a:rPr>
              <a:t>” and “</a:t>
            </a:r>
            <a:r>
              <a:rPr lang="en-US" altLang="en-US" sz="1300" dirty="0" err="1" smtClean="0">
                <a:latin typeface="Times New Roman" panose="02020603050405020304" pitchFamily="18" charset="0"/>
              </a:rPr>
              <a:t>oughts</a:t>
            </a:r>
            <a:r>
              <a:rPr lang="en-US" altLang="en-US" sz="1300" dirty="0" smtClean="0">
                <a:latin typeface="Times New Roman" panose="02020603050405020304" pitchFamily="18" charset="0"/>
              </a:rPr>
              <a:t>.”  </a:t>
            </a:r>
            <a:r>
              <a:rPr lang="en-US" altLang="en-US" dirty="0" smtClean="0">
                <a:latin typeface="Times New Roman" panose="02020603050405020304" pitchFamily="18" charset="0"/>
              </a:rPr>
              <a:t>Most of us know what we "should" and "ought" to do, whether it is lose weight, exercise or study harder. Teaching people they should tithe does not set them free to do so. Stewardship education programs that tell people what they should do, i.e., tithe, are as helpful as parents who tell their children to study more: a few might, most won't and some will do just the opposite. Discovering "why" people give is useful in preparing the way for new motivations.</a:t>
            </a:r>
          </a:p>
          <a:p>
            <a:pPr>
              <a:buFontTx/>
              <a:buChar char="•"/>
            </a:pPr>
            <a:endParaRPr lang="en-US" altLang="en-US" sz="1300" dirty="0" smtClean="0">
              <a:latin typeface="Times New Roman" panose="02020603050405020304" pitchFamily="18" charset="0"/>
            </a:endParaRPr>
          </a:p>
        </p:txBody>
      </p:sp>
    </p:spTree>
    <p:extLst>
      <p:ext uri="{BB962C8B-B14F-4D97-AF65-F5344CB8AC3E}">
        <p14:creationId xmlns:p14="http://schemas.microsoft.com/office/powerpoint/2010/main" val="753385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4E318C2-A9BD-49A9-87F7-7824A03754FD}" type="slidenum">
              <a:rPr lang="en-US" altLang="en-US" sz="1200" smtClean="0"/>
              <a:pPr/>
              <a:t>2</a:t>
            </a:fld>
            <a:endParaRPr lang="en-US" altLang="en-US" sz="1200" smtClean="0"/>
          </a:p>
        </p:txBody>
      </p:sp>
      <p:sp>
        <p:nvSpPr>
          <p:cNvPr id="16387" name="Rectangle 3"/>
          <p:cNvSpPr>
            <a:spLocks noGrp="1" noChangeArrowheads="1"/>
          </p:cNvSpPr>
          <p:nvPr>
            <p:ph type="body" idx="1"/>
          </p:nvPr>
        </p:nvSpPr>
        <p:spPr>
          <a:xfrm>
            <a:off x="152400" y="4330700"/>
            <a:ext cx="6553200" cy="4508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300" dirty="0" smtClean="0">
                <a:latin typeface="Times New Roman" panose="02020603050405020304" pitchFamily="18" charset="0"/>
              </a:rPr>
              <a:t>  </a:t>
            </a:r>
            <a:r>
              <a:rPr lang="en-US" altLang="en-US" dirty="0" smtClean="0">
                <a:latin typeface="Times New Roman" panose="02020603050405020304" pitchFamily="18" charset="0"/>
              </a:rPr>
              <a:t>The following chart is based on East Texas research: we asked people why they gave. What we have discovered is tied to "The Statistical Church" and to internal and external motivations. </a:t>
            </a:r>
            <a:r>
              <a:rPr lang="en-US" altLang="en-US" b="1" dirty="0" smtClean="0">
                <a:latin typeface="Times New Roman" panose="02020603050405020304" pitchFamily="18" charset="0"/>
              </a:rPr>
              <a:t>Understanding these motivations is the key to any good stewardship education program.</a:t>
            </a:r>
            <a:endParaRPr lang="en-US" altLang="en-US" dirty="0" smtClean="0">
              <a:latin typeface="Times New Roman" panose="02020603050405020304" pitchFamily="18" charset="0"/>
            </a:endParaRPr>
          </a:p>
          <a:p>
            <a:pPr>
              <a:buFontTx/>
              <a:buChar char="•"/>
            </a:pPr>
            <a:r>
              <a:rPr lang="en-US" altLang="en-US" sz="1300" dirty="0" smtClean="0">
                <a:latin typeface="Times New Roman" panose="02020603050405020304" pitchFamily="18" charset="0"/>
              </a:rPr>
              <a:t>  People are normally not motivated by “</a:t>
            </a:r>
            <a:r>
              <a:rPr lang="en-US" altLang="en-US" sz="1300" dirty="0" err="1" smtClean="0">
                <a:latin typeface="Times New Roman" panose="02020603050405020304" pitchFamily="18" charset="0"/>
              </a:rPr>
              <a:t>shoulds</a:t>
            </a:r>
            <a:r>
              <a:rPr lang="en-US" altLang="en-US" sz="1300" dirty="0" smtClean="0">
                <a:latin typeface="Times New Roman" panose="02020603050405020304" pitchFamily="18" charset="0"/>
              </a:rPr>
              <a:t>” and “</a:t>
            </a:r>
            <a:r>
              <a:rPr lang="en-US" altLang="en-US" sz="1300" dirty="0" err="1" smtClean="0">
                <a:latin typeface="Times New Roman" panose="02020603050405020304" pitchFamily="18" charset="0"/>
              </a:rPr>
              <a:t>oughts</a:t>
            </a:r>
            <a:r>
              <a:rPr lang="en-US" altLang="en-US" sz="1300" dirty="0" smtClean="0">
                <a:latin typeface="Times New Roman" panose="02020603050405020304" pitchFamily="18" charset="0"/>
              </a:rPr>
              <a:t>.”  </a:t>
            </a:r>
            <a:r>
              <a:rPr lang="en-US" altLang="en-US" dirty="0" smtClean="0">
                <a:latin typeface="Times New Roman" panose="02020603050405020304" pitchFamily="18" charset="0"/>
              </a:rPr>
              <a:t>Most of us know what we "should" and "ought" to do, whether it is lose weight, exercise or study harder. Teaching people they should tithe does not set them free to do so. Stewardship education programs that tell people what they should do, i.e., tithe, are as helpful as parents who tell their children to study more: a few might, most won't and some will do just the opposite. Discovering "why" people give is useful in preparing the way for new motivations.</a:t>
            </a:r>
          </a:p>
          <a:p>
            <a:pPr>
              <a:buFontTx/>
              <a:buChar char="•"/>
            </a:pPr>
            <a:endParaRPr lang="en-US" altLang="en-US" sz="1300" dirty="0" smtClean="0">
              <a:latin typeface="Times New Roman" panose="02020603050405020304" pitchFamily="18" charset="0"/>
            </a:endParaRPr>
          </a:p>
        </p:txBody>
      </p:sp>
    </p:spTree>
    <p:extLst>
      <p:ext uri="{BB962C8B-B14F-4D97-AF65-F5344CB8AC3E}">
        <p14:creationId xmlns:p14="http://schemas.microsoft.com/office/powerpoint/2010/main" val="3090962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F28D87A-60ED-4426-B78B-ADF92F0CFEA5}" type="slidenum">
              <a:rPr lang="en-US" altLang="en-US" sz="1200" smtClean="0"/>
              <a:pPr/>
              <a:t>3</a:t>
            </a:fld>
            <a:endParaRPr lang="en-US" altLang="en-US" sz="1200" smtClean="0"/>
          </a:p>
        </p:txBody>
      </p:sp>
      <p:sp>
        <p:nvSpPr>
          <p:cNvPr id="18435" name="Rectangle 3"/>
          <p:cNvSpPr>
            <a:spLocks noGrp="1" noChangeArrowheads="1"/>
          </p:cNvSpPr>
          <p:nvPr>
            <p:ph type="body" idx="1"/>
          </p:nvPr>
        </p:nvSpPr>
        <p:spPr>
          <a:xfrm>
            <a:off x="152400" y="4330700"/>
            <a:ext cx="6553200" cy="4508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300" b="1" u="sng" dirty="0" smtClean="0">
                <a:latin typeface="Times New Roman" panose="02020603050405020304" pitchFamily="18" charset="0"/>
              </a:rPr>
              <a:t>Give Nothing</a:t>
            </a:r>
            <a:r>
              <a:rPr lang="en-US" altLang="en-US" sz="1300" u="sng" dirty="0" smtClean="0">
                <a:latin typeface="Times New Roman" panose="02020603050405020304" pitchFamily="18" charset="0"/>
              </a:rPr>
              <a:t>:</a:t>
            </a:r>
            <a:r>
              <a:rPr lang="en-US" altLang="en-US" sz="1300" dirty="0" smtClean="0">
                <a:latin typeface="Times New Roman" panose="02020603050405020304" pitchFamily="18" charset="0"/>
              </a:rPr>
              <a:t>  They all have reasons for not giving:  “Nobody asked  me.”  “The Church doesn’t need my money.”  They look around and see the lights are on, the building is heated,  the organist is there, and the preacher is preaching.  They make of 10-20% of the people on your “rolls”.  If you look at your list of members in ACS, 10-20% of them fall into this category.  They are frequently angry, often about something that happened long ago.  They are on the rolls and attend service occasionally.</a:t>
            </a:r>
          </a:p>
          <a:p>
            <a:endParaRPr lang="en-US" altLang="en-US" dirty="0" smtClean="0">
              <a:latin typeface="Times New Roman" panose="02020603050405020304" pitchFamily="18" charset="0"/>
            </a:endParaRPr>
          </a:p>
          <a:p>
            <a:pPr>
              <a:buFontTx/>
              <a:buChar char="•"/>
            </a:pPr>
            <a:r>
              <a:rPr lang="en-US" altLang="en-US" sz="1400" dirty="0" smtClean="0">
                <a:latin typeface="Times New Roman" panose="02020603050405020304" pitchFamily="18" charset="0"/>
              </a:rPr>
              <a:t>This group is the most problematic for any congregation. Often we refer to this group as the “</a:t>
            </a:r>
            <a:r>
              <a:rPr lang="en-US" altLang="en-US" sz="1400" b="1" dirty="0" smtClean="0">
                <a:latin typeface="Times New Roman" panose="02020603050405020304" pitchFamily="18" charset="0"/>
              </a:rPr>
              <a:t>hatched, patched and dispatched</a:t>
            </a:r>
            <a:r>
              <a:rPr lang="en-US" altLang="en-US" sz="1400" dirty="0" smtClean="0">
                <a:latin typeface="Times New Roman" panose="02020603050405020304" pitchFamily="18" charset="0"/>
              </a:rPr>
              <a:t>” folks who only seem to make it to church for the liturgies of </a:t>
            </a:r>
            <a:r>
              <a:rPr lang="en-US" altLang="en-US" sz="1400" b="1" dirty="0" smtClean="0">
                <a:latin typeface="Times New Roman" panose="02020603050405020304" pitchFamily="18" charset="0"/>
              </a:rPr>
              <a:t>water, rice and dirt</a:t>
            </a:r>
            <a:r>
              <a:rPr lang="en-US" altLang="en-US" sz="1400" dirty="0" smtClean="0">
                <a:latin typeface="Times New Roman" panose="02020603050405020304" pitchFamily="18" charset="0"/>
              </a:rPr>
              <a:t>. The Church of England classifies these folks as those who </a:t>
            </a:r>
            <a:r>
              <a:rPr lang="en-US" altLang="en-US" sz="1400" b="1" dirty="0" smtClean="0">
                <a:latin typeface="Times New Roman" panose="02020603050405020304" pitchFamily="18" charset="0"/>
              </a:rPr>
              <a:t>come to church three times in their lives: twice they are carried, and the third they are dragged. </a:t>
            </a:r>
          </a:p>
          <a:p>
            <a:pPr>
              <a:buFontTx/>
              <a:buChar char="•"/>
            </a:pPr>
            <a:r>
              <a:rPr lang="en-US" altLang="en-US" sz="1400" dirty="0" smtClean="0">
                <a:latin typeface="Times New Roman" panose="02020603050405020304" pitchFamily="18" charset="0"/>
              </a:rPr>
              <a:t>Gallup found that there were some people who actually consider themselves members of a church, but who did not believe in God. They maintain their membership for a variety of reasons, including family or status. Others in this group suffer from emotional problems and feel that the church is a safe place to act out their pathology, which can be very destructive to the life of the congregation. Often, well-meaning Christians believe that it is their responsibility to fix what is broken. This can create a very unhealthy dynamic, one which becomes destructive when unhealthy folks are allowed to set the agenda for the congregation. While their pathology cannot be allowed to drive the mission of the congregation, many members have difficulty untangling the gospel from the culture that says</a:t>
            </a:r>
          </a:p>
          <a:p>
            <a:r>
              <a:rPr lang="en-US" altLang="en-US" sz="1400" dirty="0" smtClean="0">
                <a:latin typeface="Times New Roman" panose="02020603050405020304" pitchFamily="18" charset="0"/>
              </a:rPr>
              <a:t>we, as Christians, are supposed to be “nice.” Thus, unhealthy persons drain the energy of the clergy with incessant demands and confuse the active members with their neediness. A system is created which, if positively reinforced, can drive away strong leaders as the congregation spirals downward into an extremely dysfunctional place. These folks are not givers of record. In every member canvasses (commitment programs) they are the most difficult group. </a:t>
            </a:r>
            <a:r>
              <a:rPr lang="en-US" altLang="en-US" sz="1400" b="1" dirty="0" smtClean="0">
                <a:latin typeface="Times New Roman" panose="02020603050405020304" pitchFamily="18" charset="0"/>
              </a:rPr>
              <a:t>The key is that we do not send our precious volunteers to call on people who are angry and disgruntled.</a:t>
            </a:r>
          </a:p>
          <a:p>
            <a:pPr>
              <a:buFontTx/>
              <a:buChar char="•"/>
            </a:pPr>
            <a:endParaRPr lang="en-US" altLang="en-US" sz="1400" dirty="0" smtClean="0">
              <a:latin typeface="Times New Roman" panose="02020603050405020304" pitchFamily="18" charset="0"/>
            </a:endParaRPr>
          </a:p>
          <a:p>
            <a:pPr>
              <a:buFontTx/>
              <a:buChar char="•"/>
            </a:pPr>
            <a:endParaRPr lang="en-US" altLang="en-US" sz="1300" dirty="0" smtClean="0">
              <a:latin typeface="Times New Roman" panose="02020603050405020304" pitchFamily="18" charset="0"/>
            </a:endParaRPr>
          </a:p>
        </p:txBody>
      </p:sp>
    </p:spTree>
    <p:extLst>
      <p:ext uri="{BB962C8B-B14F-4D97-AF65-F5344CB8AC3E}">
        <p14:creationId xmlns:p14="http://schemas.microsoft.com/office/powerpoint/2010/main" val="865452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0C55D6D-A64C-4DBE-AB7E-894F6079D072}" type="slidenum">
              <a:rPr lang="en-US" altLang="en-US" sz="1200" smtClean="0"/>
              <a:pPr/>
              <a:t>4</a:t>
            </a:fld>
            <a:endParaRPr lang="en-US" altLang="en-US" sz="1200" smtClean="0"/>
          </a:p>
        </p:txBody>
      </p:sp>
      <p:sp>
        <p:nvSpPr>
          <p:cNvPr id="20483" name="Rectangle 3"/>
          <p:cNvSpPr>
            <a:spLocks noGrp="1" noChangeArrowheads="1"/>
          </p:cNvSpPr>
          <p:nvPr>
            <p:ph type="body" idx="1"/>
          </p:nvPr>
        </p:nvSpPr>
        <p:spPr>
          <a:xfrm>
            <a:off x="152400" y="4330700"/>
            <a:ext cx="6553200" cy="4508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300" b="1" u="sng" dirty="0" smtClean="0">
                <a:latin typeface="Times New Roman" panose="02020603050405020304" pitchFamily="18" charset="0"/>
              </a:rPr>
              <a:t>Give When They Come</a:t>
            </a:r>
            <a:r>
              <a:rPr lang="en-US" altLang="en-US" sz="1300" u="sng" dirty="0" smtClean="0">
                <a:latin typeface="Times New Roman" panose="02020603050405020304" pitchFamily="18" charset="0"/>
              </a:rPr>
              <a:t>:</a:t>
            </a:r>
            <a:r>
              <a:rPr lang="en-US" altLang="en-US" sz="1300" dirty="0" smtClean="0">
                <a:latin typeface="Times New Roman" panose="02020603050405020304" pitchFamily="18" charset="0"/>
              </a:rPr>
              <a:t>  These people give the $5, $10 and $20 bills in the offering plate.</a:t>
            </a:r>
            <a:br>
              <a:rPr lang="en-US" altLang="en-US" sz="1300" dirty="0" smtClean="0">
                <a:latin typeface="Times New Roman" panose="02020603050405020304" pitchFamily="18" charset="0"/>
              </a:rPr>
            </a:br>
            <a:r>
              <a:rPr lang="en-US" altLang="en-US" sz="1300" dirty="0" smtClean="0">
                <a:latin typeface="Times New Roman" panose="02020603050405020304" pitchFamily="18" charset="0"/>
              </a:rPr>
              <a:t>The $1 bills are from those who pay by check and just can’t stand to see the offering plate go by without putting something in it.  Essentially, those who give when they come are paying  the price of admission: paying for the music, sermon, liturgy, program, etc. </a:t>
            </a:r>
            <a:r>
              <a:rPr lang="en-US" altLang="en-US" sz="1300" b="1" dirty="0" smtClean="0">
                <a:latin typeface="Times New Roman" panose="02020603050405020304" pitchFamily="18" charset="0"/>
              </a:rPr>
              <a:t> Pledge cards marked “when I come” written over “weekly, monthly, yearly.”</a:t>
            </a:r>
          </a:p>
          <a:p>
            <a:pPr>
              <a:buFontTx/>
              <a:buChar char="•"/>
            </a:pPr>
            <a:r>
              <a:rPr lang="en-US" altLang="en-US" sz="1300" dirty="0" smtClean="0">
                <a:latin typeface="Times New Roman" panose="02020603050405020304" pitchFamily="18" charset="0"/>
              </a:rPr>
              <a:t>This group makes up 15-25% of the people in the church.</a:t>
            </a:r>
          </a:p>
          <a:p>
            <a:pPr>
              <a:buFontTx/>
              <a:buChar char="•"/>
            </a:pPr>
            <a:endParaRPr lang="en-US" altLang="en-US" sz="1300" dirty="0" smtClean="0">
              <a:latin typeface="Times New Roman" panose="02020603050405020304" pitchFamily="18" charset="0"/>
            </a:endParaRPr>
          </a:p>
          <a:p>
            <a:pPr>
              <a:buFontTx/>
              <a:buChar char="•"/>
            </a:pPr>
            <a:r>
              <a:rPr lang="en-US" altLang="en-US" sz="1400" dirty="0" smtClean="0">
                <a:latin typeface="Times New Roman" panose="02020603050405020304" pitchFamily="18" charset="0"/>
              </a:rPr>
              <a:t>They consider themselves members, yet their attendance and giving reflect only marginal involvement. They are often among the "if only" group mentioned by active members. The rector/vicar is told, "If only you would call on __________, they would come." They seek the church for baptisms, weddings and funerals and are sometimes in attendance on special days. They are not givers of record, so there is no way to measure their giving. Often they see the clergy as "firemen," i.e., in a crisis they call the clergy for help. Casuals are to be cared for when they need it, but are usually not good prospects for deeper involvement. Rarely will a crisis bring them into active church involvement. Many stewardship programs target this group in an effort to increase their commitment, but this is an ineffective use of time and talent.</a:t>
            </a:r>
          </a:p>
          <a:p>
            <a:pPr>
              <a:buFontTx/>
              <a:buChar char="•"/>
            </a:pPr>
            <a:endParaRPr lang="en-US" altLang="en-US" sz="1300" dirty="0" smtClean="0">
              <a:latin typeface="Times New Roman" panose="02020603050405020304" pitchFamily="18" charset="0"/>
            </a:endParaRPr>
          </a:p>
          <a:p>
            <a:pPr>
              <a:buFontTx/>
              <a:buChar char="•"/>
            </a:pPr>
            <a:endParaRPr lang="en-US" altLang="en-US" sz="1300" dirty="0" smtClean="0">
              <a:latin typeface="Times New Roman" panose="02020603050405020304" pitchFamily="18" charset="0"/>
            </a:endParaRPr>
          </a:p>
        </p:txBody>
      </p:sp>
    </p:spTree>
    <p:extLst>
      <p:ext uri="{BB962C8B-B14F-4D97-AF65-F5344CB8AC3E}">
        <p14:creationId xmlns:p14="http://schemas.microsoft.com/office/powerpoint/2010/main" val="3855744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5DB4D9B-2A3B-4AD6-B8FA-3DF1231B53F4}" type="slidenum">
              <a:rPr lang="en-US" altLang="en-US" sz="1200" smtClean="0"/>
              <a:pPr/>
              <a:t>5</a:t>
            </a:fld>
            <a:endParaRPr lang="en-US" alt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152400" y="4330700"/>
            <a:ext cx="6553200" cy="4508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300" b="1" u="sng" dirty="0" smtClean="0">
                <a:latin typeface="Times New Roman" panose="02020603050405020304" pitchFamily="18" charset="0"/>
              </a:rPr>
              <a:t>Customers</a:t>
            </a:r>
            <a:r>
              <a:rPr lang="en-US" altLang="en-US" sz="1300" dirty="0" smtClean="0">
                <a:latin typeface="Times New Roman" panose="02020603050405020304" pitchFamily="18" charset="0"/>
              </a:rPr>
              <a:t>:  </a:t>
            </a:r>
            <a:r>
              <a:rPr lang="en-US" altLang="en-US" dirty="0" smtClean="0">
                <a:latin typeface="Times New Roman" panose="02020603050405020304" pitchFamily="18" charset="0"/>
              </a:rPr>
              <a:t>The attitude among this group is characterized by the word "customer." The Church is seen to exist in order to provide service. Although servant ministry is what we are about, the customer is not engaged in the community to serve, but to be served. If that service isn't up to par, then complaints are forthcoming. Common complaints are: "The sermon was too long." "The music was boring." "The people weren't friendly." Our consumer society spills into the church.  Customers come in two forms:</a:t>
            </a:r>
            <a:r>
              <a:rPr lang="en-US" altLang="en-US" baseline="0" dirty="0" smtClean="0">
                <a:latin typeface="Times New Roman" panose="02020603050405020304" pitchFamily="18" charset="0"/>
              </a:rPr>
              <a:t> </a:t>
            </a:r>
            <a:r>
              <a:rPr lang="en-US" altLang="en-US" dirty="0" smtClean="0">
                <a:latin typeface="Times New Roman" panose="02020603050405020304" pitchFamily="18" charset="0"/>
              </a:rPr>
              <a:t>those who give nothing and those who give when they</a:t>
            </a:r>
            <a:r>
              <a:rPr lang="en-US" altLang="en-US" baseline="0" dirty="0" smtClean="0">
                <a:latin typeface="Times New Roman" panose="02020603050405020304" pitchFamily="18" charset="0"/>
              </a:rPr>
              <a:t> come.</a:t>
            </a:r>
            <a:endParaRPr lang="en-US" altLang="en-US" dirty="0" smtClean="0">
              <a:latin typeface="Times New Roman" panose="02020603050405020304" pitchFamily="18" charset="0"/>
            </a:endParaRPr>
          </a:p>
          <a:p>
            <a:pPr>
              <a:buFontTx/>
              <a:buChar char="•"/>
            </a:pPr>
            <a:endParaRPr lang="en-US" altLang="en-US" sz="1300" dirty="0" smtClean="0">
              <a:latin typeface="Times New Roman" panose="02020603050405020304" pitchFamily="18" charset="0"/>
            </a:endParaRPr>
          </a:p>
          <a:p>
            <a:pPr>
              <a:buFontTx/>
              <a:buChar char="•"/>
            </a:pPr>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2501274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7B6FAB6-13A0-4D20-8D37-667C2719028A}" type="slidenum">
              <a:rPr lang="en-US" altLang="en-US" sz="1200" smtClean="0"/>
              <a:pPr/>
              <a:t>6</a:t>
            </a:fld>
            <a:endParaRPr lang="en-US" altLang="en-US" sz="1200"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xfrm>
            <a:off x="228600" y="4330700"/>
            <a:ext cx="66294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400" b="1" u="sng" smtClean="0">
                <a:latin typeface="Times New Roman" panose="02020603050405020304" pitchFamily="18" charset="0"/>
              </a:rPr>
              <a:t>Dues Payers:</a:t>
            </a:r>
            <a:r>
              <a:rPr lang="en-US" altLang="en-US" sz="1400" smtClean="0">
                <a:latin typeface="Times New Roman" panose="02020603050405020304" pitchFamily="18" charset="0"/>
              </a:rPr>
              <a:t>  Dues Payers are those who, in searching for an analogy for giving, have latched on to the concept of dues.  The Church, in their minds, is an organization, and organizations collect dues to be able to function.  Their pledge to the Church translates into dues, although few, if any, congregations actually publish dues. This group’s issue is “What does it cost to belong”? Dues Payer pledges tend to be in the range of $150 to $600 per year, which are similar to membership fees in Kiwanis, Rotary or the health club.  $50 per month seems to be a cap on the “dues paying” attitude.</a:t>
            </a:r>
          </a:p>
        </p:txBody>
      </p:sp>
    </p:spTree>
    <p:extLst>
      <p:ext uri="{BB962C8B-B14F-4D97-AF65-F5344CB8AC3E}">
        <p14:creationId xmlns:p14="http://schemas.microsoft.com/office/powerpoint/2010/main" val="4235446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0710BBA-31C0-4551-B322-CF1562C4A5CD}" type="slidenum">
              <a:rPr lang="en-US" altLang="en-US" sz="1200" smtClean="0"/>
              <a:pPr/>
              <a:t>7</a:t>
            </a:fld>
            <a:endParaRPr lang="en-US" altLang="en-US" sz="1200"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228600" y="4330700"/>
            <a:ext cx="66294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400" b="1" u="sng" smtClean="0">
                <a:latin typeface="Times New Roman" panose="02020603050405020304" pitchFamily="18" charset="0"/>
              </a:rPr>
              <a:t>Fair Share Givers:</a:t>
            </a:r>
            <a:r>
              <a:rPr lang="en-US" altLang="en-US" sz="1400" smtClean="0">
                <a:latin typeface="Times New Roman" panose="02020603050405020304" pitchFamily="18" charset="0"/>
              </a:rPr>
              <a:t>  These folks use another familiar secular non-profit notion called “My Fair Share.”  Take the budget, divide it by the number of members and you get a fair share amount.</a:t>
            </a:r>
            <a:br>
              <a:rPr lang="en-US" altLang="en-US" sz="1400" smtClean="0">
                <a:latin typeface="Times New Roman" panose="02020603050405020304" pitchFamily="18" charset="0"/>
              </a:rPr>
            </a:br>
            <a:r>
              <a:rPr lang="en-US" altLang="en-US" sz="1400" smtClean="0">
                <a:latin typeface="Times New Roman" panose="02020603050405020304" pitchFamily="18" charset="0"/>
              </a:rPr>
              <a:t>Fair Share gifts will range from $400-$1,200 per year.  They seldom give more than $100 per month.</a:t>
            </a:r>
            <a:br>
              <a:rPr lang="en-US" altLang="en-US" sz="1400" smtClean="0">
                <a:latin typeface="Times New Roman" panose="02020603050405020304" pitchFamily="18" charset="0"/>
              </a:rPr>
            </a:br>
            <a:r>
              <a:rPr lang="en-US" altLang="en-US" sz="1400" u="sng" smtClean="0">
                <a:latin typeface="Times New Roman" panose="02020603050405020304" pitchFamily="18" charset="0"/>
              </a:rPr>
              <a:t>Fair share is not scriptural.  God is not fair, God is merciful and loving.</a:t>
            </a:r>
          </a:p>
          <a:p>
            <a:pPr>
              <a:buFontTx/>
              <a:buChar char="•"/>
            </a:pPr>
            <a:endParaRPr lang="en-US" altLang="en-US" smtClean="0">
              <a:latin typeface="Times New Roman" panose="02020603050405020304" pitchFamily="18" charset="0"/>
            </a:endParaRPr>
          </a:p>
          <a:p>
            <a:pPr>
              <a:buFontTx/>
              <a:buChar char="•"/>
            </a:pPr>
            <a:r>
              <a:rPr lang="en-US" altLang="en-US" smtClean="0">
                <a:latin typeface="Times New Roman" panose="02020603050405020304" pitchFamily="18" charset="0"/>
              </a:rPr>
              <a:t>Give 20% of the money and none of the leadership, but are responsive when asked to participate and become involved. Often these people are new to the</a:t>
            </a:r>
          </a:p>
          <a:p>
            <a:r>
              <a:rPr lang="en-US" altLang="en-US" smtClean="0">
                <a:latin typeface="Times New Roman" panose="02020603050405020304" pitchFamily="18" charset="0"/>
              </a:rPr>
              <a:t>congregation and have never been asked to do anything. Sometimes they simply want to worship and give. Our stewardship programs are designed to draw persons into deeper commitment to God and the Church.</a:t>
            </a:r>
          </a:p>
          <a:p>
            <a:pPr>
              <a:buFontTx/>
              <a:buChar char="•"/>
            </a:pPr>
            <a:endParaRPr lang="en-US" altLang="en-US" smtClean="0">
              <a:latin typeface="Times New Roman" panose="02020603050405020304" pitchFamily="18" charset="0"/>
            </a:endParaRP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654924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1B61A91-039B-479C-820C-2DBA48B02B8F}" type="slidenum">
              <a:rPr lang="en-US" altLang="en-US" sz="1200" smtClean="0"/>
              <a:pPr/>
              <a:t>8</a:t>
            </a:fld>
            <a:endParaRPr lang="en-US" altLang="en-US" sz="120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228600" y="4330700"/>
            <a:ext cx="66294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400" b="1" u="sng" smtClean="0">
                <a:latin typeface="Times New Roman" panose="02020603050405020304" pitchFamily="18" charset="0"/>
              </a:rPr>
              <a:t>Patrons:</a:t>
            </a:r>
            <a:r>
              <a:rPr lang="en-US" altLang="en-US" sz="1400" smtClean="0">
                <a:latin typeface="Times New Roman" panose="02020603050405020304" pitchFamily="18" charset="0"/>
              </a:rPr>
              <a:t>  We call the Dues Payers and Fair Share Givers Patrons.  </a:t>
            </a:r>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3577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0A4AFC4-9034-43FB-A516-93A8F35F1109}" type="slidenum">
              <a:rPr lang="en-US" altLang="en-US" sz="1200" smtClean="0"/>
              <a:pPr/>
              <a:t>9</a:t>
            </a:fld>
            <a:endParaRPr lang="en-US" altLang="en-US" sz="1200"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xfrm>
            <a:off x="228600" y="4330700"/>
            <a:ext cx="66294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400" b="1" u="sng" smtClean="0">
                <a:latin typeface="Times New Roman" panose="02020603050405020304" pitchFamily="18" charset="0"/>
              </a:rPr>
              <a:t>Patrons:</a:t>
            </a:r>
            <a:r>
              <a:rPr lang="en-US" altLang="en-US" sz="1400" smtClean="0">
                <a:latin typeface="Times New Roman" panose="02020603050405020304" pitchFamily="18" charset="0"/>
              </a:rPr>
              <a:t>  Patrons make up the core of givers in the Church.  They make up 25-35% of giving.  They are all “Becomers” and “Casuals” who care for the Church and seek to serve.  Again, there seem to be two kinds of Patrons: Dues Payers and Fair Share Givers.  Both care deeply for the programs of the Church and are committed to the future.</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32496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461329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992067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69075472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79901176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26144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5002029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4218689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517559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745557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289327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942771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51869723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5592178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591297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28134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305892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124814537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408932536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355382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89300049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71113170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594315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807324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05330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036534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112256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47639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3387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713571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883519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19337613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2443611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79907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799661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792817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150930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508970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43715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55673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5.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4.xml"/><Relationship Id="rId1" Type="http://schemas.openxmlformats.org/officeDocument/2006/relationships/slideLayout" Target="../slideLayouts/slideLayout26.xml"/><Relationship Id="rId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5.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7.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2.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6.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6.xml"/><Relationship Id="rId1" Type="http://schemas.openxmlformats.org/officeDocument/2006/relationships/slideLayout" Target="../slideLayouts/slideLayout39.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56" r:id="rId10"/>
    <p:sldLayoutId id="2147483757" r:id="rId11"/>
    <p:sldLayoutId id="2147483732" r:id="rId12"/>
  </p:sldLayoutIdLst>
  <p:transition>
    <p:fade/>
  </p:transition>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2pPr>
      <a:lvl3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3pPr>
      <a:lvl4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4pPr>
      <a:lvl5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5pPr>
      <a:lvl6pPr marL="4572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6pPr>
      <a:lvl7pPr marL="9144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7pPr>
      <a:lvl8pPr marL="13716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8pPr>
      <a:lvl9pPr marL="18288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9pPr>
    </p:titleStyle>
    <p:bodyStyle>
      <a:lvl1pPr marL="396875" indent="-396875" algn="l" defTabSz="912813" rtl="0" fontAlgn="base">
        <a:lnSpc>
          <a:spcPct val="90000"/>
        </a:lnSpc>
        <a:spcBef>
          <a:spcPct val="20000"/>
        </a:spcBef>
        <a:spcAft>
          <a:spcPct val="0"/>
        </a:spcAft>
        <a:buBlip>
          <a:blip r:embed="rId15"/>
        </a:buBlip>
        <a:defRPr sz="3200" kern="1200">
          <a:solidFill>
            <a:schemeClr val="tx1"/>
          </a:solidFill>
          <a:latin typeface="+mn-lt"/>
          <a:ea typeface="+mn-ea"/>
          <a:cs typeface="+mn-cs"/>
        </a:defRPr>
      </a:lvl1pPr>
      <a:lvl2pPr marL="914400" indent="-396875" algn="l" defTabSz="912813" rtl="0" fontAlgn="base">
        <a:lnSpc>
          <a:spcPct val="90000"/>
        </a:lnSpc>
        <a:spcBef>
          <a:spcPct val="20000"/>
        </a:spcBef>
        <a:spcAft>
          <a:spcPct val="0"/>
        </a:spcAft>
        <a:buBlip>
          <a:blip r:embed="rId16"/>
        </a:buBlip>
        <a:defRPr sz="2800" kern="1200">
          <a:solidFill>
            <a:schemeClr val="tx1"/>
          </a:solidFill>
          <a:latin typeface="+mn-lt"/>
          <a:ea typeface="+mn-ea"/>
          <a:cs typeface="+mn-cs"/>
        </a:defRPr>
      </a:lvl2pPr>
      <a:lvl3pPr marL="1258888" indent="-344488" algn="l" defTabSz="912813" rtl="0" fontAlgn="base">
        <a:lnSpc>
          <a:spcPct val="90000"/>
        </a:lnSpc>
        <a:spcBef>
          <a:spcPct val="20000"/>
        </a:spcBef>
        <a:spcAft>
          <a:spcPct val="0"/>
        </a:spcAft>
        <a:buBlip>
          <a:blip r:embed="rId16"/>
        </a:buBlip>
        <a:defRPr sz="2400" kern="1200">
          <a:solidFill>
            <a:schemeClr val="tx1"/>
          </a:solidFill>
          <a:latin typeface="+mn-lt"/>
          <a:ea typeface="+mn-ea"/>
          <a:cs typeface="+mn-cs"/>
        </a:defRPr>
      </a:lvl3pPr>
      <a:lvl4pPr marL="1604963" indent="-346075" algn="l" defTabSz="912813" rtl="0" fontAlgn="base">
        <a:lnSpc>
          <a:spcPct val="90000"/>
        </a:lnSpc>
        <a:spcBef>
          <a:spcPct val="20000"/>
        </a:spcBef>
        <a:spcAft>
          <a:spcPct val="0"/>
        </a:spcAft>
        <a:buBlip>
          <a:blip r:embed="rId16"/>
        </a:buBlip>
        <a:defRPr sz="2400" kern="1200">
          <a:solidFill>
            <a:schemeClr val="tx1"/>
          </a:solidFill>
          <a:latin typeface="+mn-lt"/>
          <a:ea typeface="+mn-ea"/>
          <a:cs typeface="+mn-cs"/>
        </a:defRPr>
      </a:lvl4pPr>
      <a:lvl5pPr marL="1941513" indent="-336550" algn="l" defTabSz="912813" rtl="0" fontAlgn="base">
        <a:lnSpc>
          <a:spcPct val="90000"/>
        </a:lnSpc>
        <a:spcBef>
          <a:spcPct val="20000"/>
        </a:spcBef>
        <a:spcAft>
          <a:spcPct val="0"/>
        </a:spcAft>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733" r:id="rId1"/>
  </p:sldLayoutIdLst>
  <p:transition>
    <p:fade/>
  </p:transition>
  <p:txStyles>
    <p:titleStyle>
      <a:lvl1pPr algn="l" defTabSz="912813" rtl="0" fontAlgn="base">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2pPr>
      <a:lvl3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3pPr>
      <a:lvl4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4pPr>
      <a:lvl5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5pPr>
      <a:lvl6pPr marL="4572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6pPr>
      <a:lvl7pPr marL="9144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7pPr>
      <a:lvl8pPr marL="13716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8pPr>
      <a:lvl9pPr marL="18288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9pPr>
    </p:titleStyle>
    <p:bodyStyle>
      <a:lvl1pPr algn="l" defTabSz="912813" rtl="0" fontAlgn="base">
        <a:lnSpc>
          <a:spcPct val="90000"/>
        </a:lnSpc>
        <a:spcBef>
          <a:spcPct val="20000"/>
        </a:spcBef>
        <a:spcAft>
          <a:spcPct val="0"/>
        </a:spcAft>
        <a:buFont typeface="Arial" panose="020B0604020202020204" pitchFamily="34" charset="0"/>
        <a:defRPr sz="3000" b="1" kern="1200">
          <a:solidFill>
            <a:schemeClr val="tx1"/>
          </a:solidFill>
          <a:latin typeface="Courier New"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panose="020B0604020202020204" pitchFamily="34" charset="0"/>
        <a:defRPr sz="2800" b="1" kern="1200">
          <a:solidFill>
            <a:schemeClr val="tx1"/>
          </a:solidFill>
          <a:latin typeface="Courier New"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panose="020B0604020202020204" pitchFamily="34" charset="0"/>
        <a:defRPr sz="2400" b="1" kern="1200">
          <a:solidFill>
            <a:schemeClr val="tx1"/>
          </a:solidFill>
          <a:latin typeface="Courier New"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panose="020B0604020202020204" pitchFamily="34" charset="0"/>
        <a:defRPr sz="2400" b="1" kern="1200">
          <a:solidFill>
            <a:schemeClr val="tx1"/>
          </a:solidFill>
          <a:latin typeface="Courier New"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panose="020B0604020202020204" pitchFamily="34" charset="0"/>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58" r:id="rId10"/>
    <p:sldLayoutId id="2147483759" r:id="rId11"/>
    <p:sldLayoutId id="2147483743" r:id="rId12"/>
  </p:sldLayoutIdLst>
  <p:transition>
    <p:fade/>
  </p:transition>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2pPr>
      <a:lvl3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3pPr>
      <a:lvl4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4pPr>
      <a:lvl5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5pPr>
      <a:lvl6pPr marL="4572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6pPr>
      <a:lvl7pPr marL="9144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7pPr>
      <a:lvl8pPr marL="13716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8pPr>
      <a:lvl9pPr marL="18288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9pPr>
    </p:titleStyle>
    <p:bodyStyle>
      <a:lvl1pPr marL="396875" indent="-396875" algn="l" defTabSz="912813" rtl="0" fontAlgn="base">
        <a:lnSpc>
          <a:spcPct val="90000"/>
        </a:lnSpc>
        <a:spcBef>
          <a:spcPct val="20000"/>
        </a:spcBef>
        <a:spcAft>
          <a:spcPct val="0"/>
        </a:spcAft>
        <a:buBlip>
          <a:blip r:embed="rId15"/>
        </a:buBlip>
        <a:defRPr sz="3200" kern="1200">
          <a:solidFill>
            <a:schemeClr val="tx1"/>
          </a:solidFill>
          <a:latin typeface="+mn-lt"/>
          <a:ea typeface="+mn-ea"/>
          <a:cs typeface="+mn-cs"/>
        </a:defRPr>
      </a:lvl1pPr>
      <a:lvl2pPr marL="914400" indent="-396875" algn="l" defTabSz="912813" rtl="0" fontAlgn="base">
        <a:lnSpc>
          <a:spcPct val="90000"/>
        </a:lnSpc>
        <a:spcBef>
          <a:spcPct val="20000"/>
        </a:spcBef>
        <a:spcAft>
          <a:spcPct val="0"/>
        </a:spcAft>
        <a:buBlip>
          <a:blip r:embed="rId16"/>
        </a:buBlip>
        <a:defRPr sz="2800" kern="1200">
          <a:solidFill>
            <a:schemeClr val="tx1"/>
          </a:solidFill>
          <a:latin typeface="+mn-lt"/>
          <a:ea typeface="+mn-ea"/>
          <a:cs typeface="+mn-cs"/>
        </a:defRPr>
      </a:lvl2pPr>
      <a:lvl3pPr marL="1258888" indent="-344488" algn="l" defTabSz="912813" rtl="0" fontAlgn="base">
        <a:lnSpc>
          <a:spcPct val="90000"/>
        </a:lnSpc>
        <a:spcBef>
          <a:spcPct val="20000"/>
        </a:spcBef>
        <a:spcAft>
          <a:spcPct val="0"/>
        </a:spcAft>
        <a:buBlip>
          <a:blip r:embed="rId16"/>
        </a:buBlip>
        <a:defRPr sz="2400" kern="1200">
          <a:solidFill>
            <a:schemeClr val="tx1"/>
          </a:solidFill>
          <a:latin typeface="+mn-lt"/>
          <a:ea typeface="+mn-ea"/>
          <a:cs typeface="+mn-cs"/>
        </a:defRPr>
      </a:lvl3pPr>
      <a:lvl4pPr marL="1604963" indent="-346075" algn="l" defTabSz="912813" rtl="0" fontAlgn="base">
        <a:lnSpc>
          <a:spcPct val="90000"/>
        </a:lnSpc>
        <a:spcBef>
          <a:spcPct val="20000"/>
        </a:spcBef>
        <a:spcAft>
          <a:spcPct val="0"/>
        </a:spcAft>
        <a:buBlip>
          <a:blip r:embed="rId16"/>
        </a:buBlip>
        <a:defRPr sz="2400" kern="1200">
          <a:solidFill>
            <a:schemeClr val="tx1"/>
          </a:solidFill>
          <a:latin typeface="+mn-lt"/>
          <a:ea typeface="+mn-ea"/>
          <a:cs typeface="+mn-cs"/>
        </a:defRPr>
      </a:lvl4pPr>
      <a:lvl5pPr marL="1941513" indent="-336550" algn="l" defTabSz="912813" rtl="0" fontAlgn="base">
        <a:lnSpc>
          <a:spcPct val="90000"/>
        </a:lnSpc>
        <a:spcBef>
          <a:spcPct val="20000"/>
        </a:spcBef>
        <a:spcAft>
          <a:spcPct val="0"/>
        </a:spcAft>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4098"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100"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744" r:id="rId1"/>
  </p:sldLayoutIdLst>
  <p:transition>
    <p:fade/>
  </p:transition>
  <p:txStyles>
    <p:titleStyle>
      <a:lvl1pPr algn="l" defTabSz="912813" rtl="0" fontAlgn="base">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2pPr>
      <a:lvl3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3pPr>
      <a:lvl4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4pPr>
      <a:lvl5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5pPr>
      <a:lvl6pPr marL="4572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6pPr>
      <a:lvl7pPr marL="9144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7pPr>
      <a:lvl8pPr marL="13716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8pPr>
      <a:lvl9pPr marL="18288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9pPr>
    </p:titleStyle>
    <p:bodyStyle>
      <a:lvl1pPr algn="l" defTabSz="912813" rtl="0" fontAlgn="base">
        <a:lnSpc>
          <a:spcPct val="90000"/>
        </a:lnSpc>
        <a:spcBef>
          <a:spcPct val="20000"/>
        </a:spcBef>
        <a:spcAft>
          <a:spcPct val="0"/>
        </a:spcAft>
        <a:buFont typeface="Arial" panose="020B0604020202020204" pitchFamily="34" charset="0"/>
        <a:defRPr sz="3000" b="1" kern="1200">
          <a:solidFill>
            <a:schemeClr val="tx1"/>
          </a:solidFill>
          <a:latin typeface="Courier New"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panose="020B0604020202020204" pitchFamily="34" charset="0"/>
        <a:defRPr sz="2800" b="1" kern="1200">
          <a:solidFill>
            <a:schemeClr val="tx1"/>
          </a:solidFill>
          <a:latin typeface="Courier New"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panose="020B0604020202020204" pitchFamily="34" charset="0"/>
        <a:defRPr sz="2400" b="1" kern="1200">
          <a:solidFill>
            <a:schemeClr val="tx1"/>
          </a:solidFill>
          <a:latin typeface="Courier New"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panose="020B0604020202020204" pitchFamily="34" charset="0"/>
        <a:defRPr sz="2400" b="1" kern="1200">
          <a:solidFill>
            <a:schemeClr val="tx1"/>
          </a:solidFill>
          <a:latin typeface="Courier New"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panose="020B0604020202020204" pitchFamily="34" charset="0"/>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5123"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60" r:id="rId10"/>
    <p:sldLayoutId id="2147483761" r:id="rId11"/>
    <p:sldLayoutId id="2147483754" r:id="rId12"/>
  </p:sldLayoutIdLst>
  <p:transition>
    <p:fade/>
  </p:transition>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2pPr>
      <a:lvl3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3pPr>
      <a:lvl4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4pPr>
      <a:lvl5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5pPr>
      <a:lvl6pPr marL="4572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6pPr>
      <a:lvl7pPr marL="9144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7pPr>
      <a:lvl8pPr marL="13716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8pPr>
      <a:lvl9pPr marL="18288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9pPr>
    </p:titleStyle>
    <p:bodyStyle>
      <a:lvl1pPr marL="396875" indent="-396875" algn="l" defTabSz="912813" rtl="0" fontAlgn="base">
        <a:lnSpc>
          <a:spcPct val="90000"/>
        </a:lnSpc>
        <a:spcBef>
          <a:spcPct val="20000"/>
        </a:spcBef>
        <a:spcAft>
          <a:spcPct val="0"/>
        </a:spcAft>
        <a:buBlip>
          <a:blip r:embed="rId15"/>
        </a:buBlip>
        <a:defRPr sz="3200" kern="1200">
          <a:solidFill>
            <a:schemeClr val="tx1"/>
          </a:solidFill>
          <a:latin typeface="+mn-lt"/>
          <a:ea typeface="+mn-ea"/>
          <a:cs typeface="+mn-cs"/>
        </a:defRPr>
      </a:lvl1pPr>
      <a:lvl2pPr marL="914400" indent="-396875" algn="l" defTabSz="912813" rtl="0" fontAlgn="base">
        <a:lnSpc>
          <a:spcPct val="90000"/>
        </a:lnSpc>
        <a:spcBef>
          <a:spcPct val="20000"/>
        </a:spcBef>
        <a:spcAft>
          <a:spcPct val="0"/>
        </a:spcAft>
        <a:buBlip>
          <a:blip r:embed="rId16"/>
        </a:buBlip>
        <a:defRPr sz="2800" kern="1200">
          <a:solidFill>
            <a:schemeClr val="tx1"/>
          </a:solidFill>
          <a:latin typeface="+mn-lt"/>
          <a:ea typeface="+mn-ea"/>
          <a:cs typeface="+mn-cs"/>
        </a:defRPr>
      </a:lvl2pPr>
      <a:lvl3pPr marL="1258888" indent="-344488" algn="l" defTabSz="912813" rtl="0" fontAlgn="base">
        <a:lnSpc>
          <a:spcPct val="90000"/>
        </a:lnSpc>
        <a:spcBef>
          <a:spcPct val="20000"/>
        </a:spcBef>
        <a:spcAft>
          <a:spcPct val="0"/>
        </a:spcAft>
        <a:buBlip>
          <a:blip r:embed="rId16"/>
        </a:buBlip>
        <a:defRPr sz="2400" kern="1200">
          <a:solidFill>
            <a:schemeClr val="tx1"/>
          </a:solidFill>
          <a:latin typeface="+mn-lt"/>
          <a:ea typeface="+mn-ea"/>
          <a:cs typeface="+mn-cs"/>
        </a:defRPr>
      </a:lvl3pPr>
      <a:lvl4pPr marL="1604963" indent="-346075" algn="l" defTabSz="912813" rtl="0" fontAlgn="base">
        <a:lnSpc>
          <a:spcPct val="90000"/>
        </a:lnSpc>
        <a:spcBef>
          <a:spcPct val="20000"/>
        </a:spcBef>
        <a:spcAft>
          <a:spcPct val="0"/>
        </a:spcAft>
        <a:buBlip>
          <a:blip r:embed="rId16"/>
        </a:buBlip>
        <a:defRPr sz="2400" kern="1200">
          <a:solidFill>
            <a:schemeClr val="tx1"/>
          </a:solidFill>
          <a:latin typeface="+mn-lt"/>
          <a:ea typeface="+mn-ea"/>
          <a:cs typeface="+mn-cs"/>
        </a:defRPr>
      </a:lvl4pPr>
      <a:lvl5pPr marL="1941513" indent="-336550" algn="l" defTabSz="912813" rtl="0" fontAlgn="base">
        <a:lnSpc>
          <a:spcPct val="90000"/>
        </a:lnSpc>
        <a:spcBef>
          <a:spcPct val="20000"/>
        </a:spcBef>
        <a:spcAft>
          <a:spcPct val="0"/>
        </a:spcAft>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6146"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6148"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755" r:id="rId1"/>
  </p:sldLayoutIdLst>
  <p:transition>
    <p:fade/>
  </p:transition>
  <p:txStyles>
    <p:titleStyle>
      <a:lvl1pPr algn="l" defTabSz="912813" rtl="0" fontAlgn="base">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2pPr>
      <a:lvl3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3pPr>
      <a:lvl4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4pPr>
      <a:lvl5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5pPr>
      <a:lvl6pPr marL="4572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6pPr>
      <a:lvl7pPr marL="9144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7pPr>
      <a:lvl8pPr marL="13716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8pPr>
      <a:lvl9pPr marL="18288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9pPr>
    </p:titleStyle>
    <p:bodyStyle>
      <a:lvl1pPr algn="l" defTabSz="912813" rtl="0" fontAlgn="base">
        <a:lnSpc>
          <a:spcPct val="90000"/>
        </a:lnSpc>
        <a:spcBef>
          <a:spcPct val="20000"/>
        </a:spcBef>
        <a:spcAft>
          <a:spcPct val="0"/>
        </a:spcAft>
        <a:buFont typeface="Arial" panose="020B0604020202020204" pitchFamily="34" charset="0"/>
        <a:defRPr sz="3000" b="1" kern="1200">
          <a:solidFill>
            <a:schemeClr val="tx1"/>
          </a:solidFill>
          <a:latin typeface="Courier New"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panose="020B0604020202020204" pitchFamily="34" charset="0"/>
        <a:defRPr sz="2800" b="1" kern="1200">
          <a:solidFill>
            <a:schemeClr val="tx1"/>
          </a:solidFill>
          <a:latin typeface="Courier New"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panose="020B0604020202020204" pitchFamily="34" charset="0"/>
        <a:defRPr sz="2400" b="1" kern="1200">
          <a:solidFill>
            <a:schemeClr val="tx1"/>
          </a:solidFill>
          <a:latin typeface="Courier New"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panose="020B0604020202020204" pitchFamily="34" charset="0"/>
        <a:defRPr sz="2400" b="1" kern="1200">
          <a:solidFill>
            <a:schemeClr val="tx1"/>
          </a:solidFill>
          <a:latin typeface="Courier New"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panose="020B0604020202020204" pitchFamily="34" charset="0"/>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685800" y="228600"/>
            <a:ext cx="7772400" cy="685800"/>
          </a:xfrm>
        </p:spPr>
        <p:txBody>
          <a:bodyPr>
            <a:normAutofit/>
          </a:bodyPr>
          <a:lstStyle/>
          <a:p>
            <a:pPr algn="ctr" defTabSz="914363" fontAlgn="auto">
              <a:spcAft>
                <a:spcPts val="0"/>
              </a:spcAft>
              <a:defRPr/>
            </a:pPr>
            <a:r>
              <a:rPr altLang="en-US" b="1" dirty="0"/>
              <a:t>REASONS FOR GIVING</a:t>
            </a:r>
            <a:endParaRPr alt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3"/>
          <p:cNvSpPr>
            <a:spLocks noChangeArrowheads="1"/>
          </p:cNvSpPr>
          <p:nvPr/>
        </p:nvSpPr>
        <p:spPr bwMode="auto">
          <a:xfrm>
            <a:off x="914400" y="3505200"/>
            <a:ext cx="7239000" cy="419100"/>
          </a:xfrm>
          <a:prstGeom prst="rect">
            <a:avLst/>
          </a:prstGeom>
          <a:solidFill>
            <a:srgbClr val="9FE6FF"/>
          </a:solidFill>
          <a:ln w="9525" algn="ctr">
            <a:solidFill>
              <a:schemeClr val="tx1"/>
            </a:solidFill>
            <a:round/>
            <a:headEnd/>
            <a:tailEnd/>
          </a:ln>
        </p:spPr>
        <p:txBody>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742950" indent="-285750">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1747" name="Rectangle 4"/>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1748" name="Line 5"/>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49" name="Line 6"/>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0" name="Line 7"/>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1" name="Line 8"/>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3" name="Text Box 9"/>
          <p:cNvSpPr txBox="1">
            <a:spLocks noChangeArrowheads="1"/>
          </p:cNvSpPr>
          <p:nvPr/>
        </p:nvSpPr>
        <p:spPr bwMode="auto">
          <a:xfrm>
            <a:off x="990600" y="4038600"/>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b="1" dirty="0" smtClean="0">
                <a:latin typeface="Times New Roman" panose="02020603050405020304" pitchFamily="18" charset="0"/>
              </a:rPr>
              <a:t>  Fair </a:t>
            </a:r>
            <a:r>
              <a:rPr lang="en-US" altLang="en-US" sz="2400" b="1" dirty="0">
                <a:latin typeface="Times New Roman" panose="02020603050405020304" pitchFamily="18" charset="0"/>
              </a:rPr>
              <a:t>Share </a:t>
            </a:r>
            <a:r>
              <a:rPr lang="en-US" altLang="en-US" sz="2400" dirty="0">
                <a:latin typeface="Times New Roman" panose="02020603050405020304" pitchFamily="18" charset="0"/>
              </a:rPr>
              <a:t>(20- 40%)</a:t>
            </a:r>
          </a:p>
        </p:txBody>
      </p:sp>
      <p:sp>
        <p:nvSpPr>
          <p:cNvPr id="11274" name="Text Box 10"/>
          <p:cNvSpPr txBox="1">
            <a:spLocks noChangeArrowheads="1"/>
          </p:cNvSpPr>
          <p:nvPr/>
        </p:nvSpPr>
        <p:spPr bwMode="auto">
          <a:xfrm>
            <a:off x="990600" y="46482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dirty="0">
                <a:latin typeface="Times New Roman" panose="02020603050405020304" pitchFamily="18" charset="0"/>
              </a:rPr>
              <a:t>Dues </a:t>
            </a:r>
            <a:r>
              <a:rPr lang="en-US" altLang="en-US" sz="2400" b="1" dirty="0" smtClean="0">
                <a:latin typeface="Times New Roman" panose="02020603050405020304" pitchFamily="18" charset="0"/>
              </a:rPr>
              <a:t>Payers </a:t>
            </a:r>
            <a:r>
              <a:rPr lang="en-US" altLang="en-US" sz="2400" dirty="0">
                <a:latin typeface="Times New Roman" panose="02020603050405020304" pitchFamily="18" charset="0"/>
              </a:rPr>
              <a:t>(15-30%)</a:t>
            </a:r>
          </a:p>
        </p:txBody>
      </p:sp>
      <p:sp>
        <p:nvSpPr>
          <p:cNvPr id="11275" name="Text Box 11"/>
          <p:cNvSpPr txBox="1">
            <a:spLocks noChangeArrowheads="1"/>
          </p:cNvSpPr>
          <p:nvPr/>
        </p:nvSpPr>
        <p:spPr bwMode="auto">
          <a:xfrm>
            <a:off x="6553200" y="4343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Patrons</a:t>
            </a:r>
            <a:endParaRPr lang="en-US" altLang="en-US" sz="2400">
              <a:latin typeface="Times New Roman" panose="02020603050405020304" pitchFamily="18" charset="0"/>
            </a:endParaRPr>
          </a:p>
        </p:txBody>
      </p:sp>
      <p:sp>
        <p:nvSpPr>
          <p:cNvPr id="31755" name="Text Box 12"/>
          <p:cNvSpPr txBox="1">
            <a:spLocks noChangeArrowheads="1"/>
          </p:cNvSpPr>
          <p:nvPr/>
        </p:nvSpPr>
        <p:spPr bwMode="auto">
          <a:xfrm>
            <a:off x="1066800" y="54102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When I Come </a:t>
            </a:r>
            <a:r>
              <a:rPr lang="en-US" altLang="en-US" sz="2400">
                <a:latin typeface="Times New Roman" panose="02020603050405020304" pitchFamily="18" charset="0"/>
              </a:rPr>
              <a:t>(15-25%)</a:t>
            </a:r>
          </a:p>
        </p:txBody>
      </p:sp>
      <p:sp>
        <p:nvSpPr>
          <p:cNvPr id="31756" name="Text Box 13"/>
          <p:cNvSpPr txBox="1">
            <a:spLocks noChangeArrowheads="1"/>
          </p:cNvSpPr>
          <p:nvPr/>
        </p:nvSpPr>
        <p:spPr bwMode="auto">
          <a:xfrm>
            <a:off x="6400800" y="5715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Customers</a:t>
            </a:r>
            <a:endParaRPr lang="en-US" altLang="en-US" sz="2400">
              <a:latin typeface="Times New Roman" panose="02020603050405020304" pitchFamily="18" charset="0"/>
            </a:endParaRPr>
          </a:p>
        </p:txBody>
      </p:sp>
      <p:sp>
        <p:nvSpPr>
          <p:cNvPr id="31757" name="Text Box 14"/>
          <p:cNvSpPr txBox="1">
            <a:spLocks noChangeArrowheads="1"/>
          </p:cNvSpPr>
          <p:nvPr/>
        </p:nvSpPr>
        <p:spPr bwMode="auto">
          <a:xfrm>
            <a:off x="1066800" y="5943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Nothing </a:t>
            </a:r>
            <a:r>
              <a:rPr lang="en-US" altLang="en-US" sz="2400">
                <a:latin typeface="Times New Roman" panose="02020603050405020304" pitchFamily="18" charset="0"/>
              </a:rPr>
              <a:t>(10-20%)</a:t>
            </a:r>
          </a:p>
        </p:txBody>
      </p:sp>
      <p:sp>
        <p:nvSpPr>
          <p:cNvPr id="15" name="Text Box 16"/>
          <p:cNvSpPr txBox="1">
            <a:spLocks noChangeArrowheads="1"/>
          </p:cNvSpPr>
          <p:nvPr/>
        </p:nvSpPr>
        <p:spPr bwMode="auto">
          <a:xfrm rot="-5400000">
            <a:off x="-677068" y="4942681"/>
            <a:ext cx="2360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25 -35% of Giving</a:t>
            </a:r>
            <a:endParaRPr lang="en-US" altLang="en-US" sz="2400">
              <a:latin typeface="Times New Roman" panose="02020603050405020304" pitchFamily="18" charset="0"/>
            </a:endParaRPr>
          </a:p>
        </p:txBody>
      </p:sp>
      <p:sp>
        <p:nvSpPr>
          <p:cNvPr id="16" name="Text Box 15"/>
          <p:cNvSpPr txBox="1">
            <a:spLocks noChangeArrowheads="1"/>
          </p:cNvSpPr>
          <p:nvPr/>
        </p:nvSpPr>
        <p:spPr bwMode="auto">
          <a:xfrm rot="-5400000">
            <a:off x="7243763" y="5094288"/>
            <a:ext cx="251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External Motivation</a:t>
            </a:r>
            <a:endParaRPr lang="en-US" altLang="en-US" sz="2400">
              <a:latin typeface="Times New Roman" panose="02020603050405020304" pitchFamily="18" charset="0"/>
            </a:endParaRPr>
          </a:p>
        </p:txBody>
      </p:sp>
      <p:sp>
        <p:nvSpPr>
          <p:cNvPr id="17" name="Rectangle 2"/>
          <p:cNvSpPr>
            <a:spLocks noGrp="1" noChangeArrowheads="1"/>
          </p:cNvSpPr>
          <p:nvPr>
            <p:ph type="title"/>
          </p:nvPr>
        </p:nvSpPr>
        <p:spPr>
          <a:xfrm>
            <a:off x="685800" y="228600"/>
            <a:ext cx="7772400" cy="685800"/>
          </a:xfrm>
        </p:spPr>
        <p:txBody>
          <a:bodyPr>
            <a:normAutofit/>
          </a:bodyPr>
          <a:lstStyle/>
          <a:p>
            <a:pPr algn="ctr" defTabSz="914363" fontAlgn="auto">
              <a:spcAft>
                <a:spcPts val="0"/>
              </a:spcAft>
              <a:defRPr/>
            </a:pPr>
            <a:r>
              <a:rPr altLang="en-US" b="1"/>
              <a:t>REASONS FOR GIVING</a:t>
            </a:r>
            <a:endParaRPr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3" grpId="0" autoUpdateAnimBg="0"/>
      <p:bldP spid="11274" grpId="0" autoUpdateAnimBg="0"/>
      <p:bldP spid="11275" grpId="0" autoUpdateAnimBg="0"/>
      <p:bldP spid="15" grpId="0" autoUpdateAnimBg="0"/>
      <p:bldP spid="1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9"/>
          <p:cNvSpPr>
            <a:spLocks noChangeArrowheads="1"/>
          </p:cNvSpPr>
          <p:nvPr/>
        </p:nvSpPr>
        <p:spPr bwMode="auto">
          <a:xfrm>
            <a:off x="914400" y="3505200"/>
            <a:ext cx="7239000" cy="419100"/>
          </a:xfrm>
          <a:prstGeom prst="rect">
            <a:avLst/>
          </a:prstGeom>
          <a:solidFill>
            <a:srgbClr val="9FE6FF"/>
          </a:solidFill>
          <a:ln w="9525" algn="ctr">
            <a:solidFill>
              <a:schemeClr val="tx1"/>
            </a:solidFill>
            <a:round/>
            <a:headEnd/>
            <a:tailEnd/>
          </a:ln>
        </p:spPr>
        <p:txBody>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742950" indent="-285750">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3795" name="Rectangle 3"/>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3796" name="Line 4"/>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7" name="Line 5"/>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8" name="Line 6"/>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9" name="Line 7"/>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0" name="Text Box 16"/>
          <p:cNvSpPr txBox="1">
            <a:spLocks noChangeArrowheads="1"/>
          </p:cNvSpPr>
          <p:nvPr/>
        </p:nvSpPr>
        <p:spPr bwMode="auto">
          <a:xfrm>
            <a:off x="990600" y="4000500"/>
            <a:ext cx="3276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b="1" dirty="0" smtClean="0">
                <a:latin typeface="Times New Roman" panose="02020603050405020304" pitchFamily="18" charset="0"/>
              </a:rPr>
              <a:t>  Fair </a:t>
            </a:r>
            <a:r>
              <a:rPr lang="en-US" altLang="en-US" sz="2400" b="1" dirty="0">
                <a:latin typeface="Times New Roman" panose="02020603050405020304" pitchFamily="18" charset="0"/>
              </a:rPr>
              <a:t>Share </a:t>
            </a:r>
            <a:r>
              <a:rPr lang="en-US" altLang="en-US" sz="2400" dirty="0">
                <a:latin typeface="Times New Roman" panose="02020603050405020304" pitchFamily="18" charset="0"/>
              </a:rPr>
              <a:t>(20- 40%)</a:t>
            </a:r>
          </a:p>
        </p:txBody>
      </p:sp>
      <p:sp>
        <p:nvSpPr>
          <p:cNvPr id="33801" name="Text Box 17"/>
          <p:cNvSpPr txBox="1">
            <a:spLocks noChangeArrowheads="1"/>
          </p:cNvSpPr>
          <p:nvPr/>
        </p:nvSpPr>
        <p:spPr bwMode="auto">
          <a:xfrm>
            <a:off x="990600" y="46482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dirty="0">
                <a:latin typeface="Times New Roman" panose="02020603050405020304" pitchFamily="18" charset="0"/>
              </a:rPr>
              <a:t>Dues </a:t>
            </a:r>
            <a:r>
              <a:rPr lang="en-US" altLang="en-US" sz="2400" b="1" dirty="0" smtClean="0">
                <a:latin typeface="Times New Roman" panose="02020603050405020304" pitchFamily="18" charset="0"/>
              </a:rPr>
              <a:t>Payers </a:t>
            </a:r>
            <a:r>
              <a:rPr lang="en-US" altLang="en-US" sz="2400" dirty="0">
                <a:latin typeface="Times New Roman" panose="02020603050405020304" pitchFamily="18" charset="0"/>
              </a:rPr>
              <a:t>(15-30%)</a:t>
            </a:r>
          </a:p>
        </p:txBody>
      </p:sp>
      <p:sp>
        <p:nvSpPr>
          <p:cNvPr id="33802" name="Text Box 18"/>
          <p:cNvSpPr txBox="1">
            <a:spLocks noChangeArrowheads="1"/>
          </p:cNvSpPr>
          <p:nvPr/>
        </p:nvSpPr>
        <p:spPr bwMode="auto">
          <a:xfrm>
            <a:off x="6553200" y="4343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Patrons</a:t>
            </a:r>
            <a:endParaRPr lang="en-US" altLang="en-US" sz="2400">
              <a:latin typeface="Times New Roman" panose="02020603050405020304" pitchFamily="18" charset="0"/>
            </a:endParaRPr>
          </a:p>
        </p:txBody>
      </p:sp>
      <p:sp>
        <p:nvSpPr>
          <p:cNvPr id="33803" name="Text Box 19"/>
          <p:cNvSpPr txBox="1">
            <a:spLocks noChangeArrowheads="1"/>
          </p:cNvSpPr>
          <p:nvPr/>
        </p:nvSpPr>
        <p:spPr bwMode="auto">
          <a:xfrm>
            <a:off x="1066800" y="54102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When I Come </a:t>
            </a:r>
            <a:r>
              <a:rPr lang="en-US" altLang="en-US" sz="2400">
                <a:latin typeface="Times New Roman" panose="02020603050405020304" pitchFamily="18" charset="0"/>
              </a:rPr>
              <a:t>(15-25%)</a:t>
            </a:r>
          </a:p>
        </p:txBody>
      </p:sp>
      <p:sp>
        <p:nvSpPr>
          <p:cNvPr id="33804" name="Text Box 20"/>
          <p:cNvSpPr txBox="1">
            <a:spLocks noChangeArrowheads="1"/>
          </p:cNvSpPr>
          <p:nvPr/>
        </p:nvSpPr>
        <p:spPr bwMode="auto">
          <a:xfrm>
            <a:off x="6400800" y="5715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Customers</a:t>
            </a:r>
            <a:endParaRPr lang="en-US" altLang="en-US" sz="2400">
              <a:latin typeface="Times New Roman" panose="02020603050405020304" pitchFamily="18" charset="0"/>
            </a:endParaRPr>
          </a:p>
        </p:txBody>
      </p:sp>
      <p:sp>
        <p:nvSpPr>
          <p:cNvPr id="33805" name="Text Box 21"/>
          <p:cNvSpPr txBox="1">
            <a:spLocks noChangeArrowheads="1"/>
          </p:cNvSpPr>
          <p:nvPr/>
        </p:nvSpPr>
        <p:spPr bwMode="auto">
          <a:xfrm>
            <a:off x="1066800" y="5943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Nothing </a:t>
            </a:r>
            <a:r>
              <a:rPr lang="en-US" altLang="en-US" sz="2400">
                <a:latin typeface="Times New Roman" panose="02020603050405020304" pitchFamily="18" charset="0"/>
              </a:rPr>
              <a:t>(10-20%)</a:t>
            </a:r>
          </a:p>
        </p:txBody>
      </p:sp>
      <p:sp>
        <p:nvSpPr>
          <p:cNvPr id="33806" name="Text Box 22"/>
          <p:cNvSpPr txBox="1">
            <a:spLocks noChangeArrowheads="1"/>
          </p:cNvSpPr>
          <p:nvPr/>
        </p:nvSpPr>
        <p:spPr bwMode="auto">
          <a:xfrm rot="-5400000">
            <a:off x="7243763" y="5094288"/>
            <a:ext cx="251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External Motivation</a:t>
            </a:r>
            <a:endParaRPr lang="en-US" altLang="en-US" sz="2400">
              <a:latin typeface="Times New Roman" panose="02020603050405020304" pitchFamily="18" charset="0"/>
            </a:endParaRPr>
          </a:p>
        </p:txBody>
      </p:sp>
      <p:sp>
        <p:nvSpPr>
          <p:cNvPr id="33807" name="Text Box 25"/>
          <p:cNvSpPr txBox="1">
            <a:spLocks noChangeArrowheads="1"/>
          </p:cNvSpPr>
          <p:nvPr/>
        </p:nvSpPr>
        <p:spPr bwMode="auto">
          <a:xfrm rot="-5400000">
            <a:off x="-677069" y="4941094"/>
            <a:ext cx="2360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25 -35% of Giving</a:t>
            </a:r>
            <a:endParaRPr lang="en-US" altLang="en-US" sz="2400">
              <a:latin typeface="Times New Roman" panose="02020603050405020304" pitchFamily="18" charset="0"/>
            </a:endParaRPr>
          </a:p>
        </p:txBody>
      </p:sp>
      <p:sp>
        <p:nvSpPr>
          <p:cNvPr id="33808" name="Rectangle 27"/>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3809" name="Line 28"/>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0" name="Line 29"/>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1" name="Line 30"/>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2" name="Line 31"/>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3" name="Text Box 12"/>
          <p:cNvSpPr txBox="1">
            <a:spLocks noChangeArrowheads="1"/>
          </p:cNvSpPr>
          <p:nvPr/>
        </p:nvSpPr>
        <p:spPr bwMode="auto">
          <a:xfrm>
            <a:off x="1447800" y="2286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Tithers</a:t>
            </a:r>
            <a:endParaRPr lang="en-US" altLang="en-US" sz="2400">
              <a:latin typeface="Times New Roman" panose="02020603050405020304" pitchFamily="18" charset="0"/>
            </a:endParaRPr>
          </a:p>
        </p:txBody>
      </p:sp>
      <p:sp>
        <p:nvSpPr>
          <p:cNvPr id="33814" name="Text Box 15"/>
          <p:cNvSpPr txBox="1">
            <a:spLocks noChangeArrowheads="1"/>
          </p:cNvSpPr>
          <p:nvPr/>
        </p:nvSpPr>
        <p:spPr bwMode="auto">
          <a:xfrm>
            <a:off x="990600" y="27432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Percentage</a:t>
            </a:r>
            <a:endParaRPr lang="en-US" altLang="en-US" sz="2400">
              <a:latin typeface="Times New Roman" panose="02020603050405020304" pitchFamily="18" charset="0"/>
            </a:endParaRPr>
          </a:p>
        </p:txBody>
      </p:sp>
      <p:sp>
        <p:nvSpPr>
          <p:cNvPr id="33815" name="AutoShape 27"/>
          <p:cNvSpPr>
            <a:spLocks/>
          </p:cNvSpPr>
          <p:nvPr/>
        </p:nvSpPr>
        <p:spPr bwMode="auto">
          <a:xfrm>
            <a:off x="2590800" y="2438400"/>
            <a:ext cx="228600" cy="762000"/>
          </a:xfrm>
          <a:prstGeom prst="rightBrace">
            <a:avLst>
              <a:gd name="adj1" fmla="val 2777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3816" name="Text Box 28"/>
          <p:cNvSpPr txBox="1">
            <a:spLocks noChangeArrowheads="1"/>
          </p:cNvSpPr>
          <p:nvPr/>
        </p:nvSpPr>
        <p:spPr bwMode="auto">
          <a:xfrm>
            <a:off x="2895600" y="2590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a:latin typeface="Times New Roman" panose="02020603050405020304" pitchFamily="18" charset="0"/>
              </a:rPr>
              <a:t>(9-12%)</a:t>
            </a:r>
          </a:p>
        </p:txBody>
      </p:sp>
      <p:sp>
        <p:nvSpPr>
          <p:cNvPr id="27" name="Rectangle 2"/>
          <p:cNvSpPr>
            <a:spLocks noGrp="1" noChangeArrowheads="1"/>
          </p:cNvSpPr>
          <p:nvPr>
            <p:ph type="title"/>
          </p:nvPr>
        </p:nvSpPr>
        <p:spPr>
          <a:xfrm>
            <a:off x="685800" y="228600"/>
            <a:ext cx="7772400" cy="685800"/>
          </a:xfrm>
        </p:spPr>
        <p:txBody>
          <a:bodyPr>
            <a:normAutofit/>
          </a:bodyPr>
          <a:lstStyle/>
          <a:p>
            <a:pPr algn="ctr" defTabSz="914363" fontAlgn="auto">
              <a:spcAft>
                <a:spcPts val="0"/>
              </a:spcAft>
              <a:defRPr/>
            </a:pPr>
            <a:r>
              <a:rPr altLang="en-US" b="1"/>
              <a:t>REASONS FOR GIVING</a:t>
            </a:r>
            <a:endParaRPr alt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9"/>
          <p:cNvSpPr>
            <a:spLocks noChangeArrowheads="1"/>
          </p:cNvSpPr>
          <p:nvPr/>
        </p:nvSpPr>
        <p:spPr bwMode="auto">
          <a:xfrm>
            <a:off x="914400" y="3505200"/>
            <a:ext cx="7239000" cy="419100"/>
          </a:xfrm>
          <a:prstGeom prst="rect">
            <a:avLst/>
          </a:prstGeom>
          <a:solidFill>
            <a:srgbClr val="9FE6FF"/>
          </a:solidFill>
          <a:ln w="9525" algn="ctr">
            <a:solidFill>
              <a:schemeClr val="tx1"/>
            </a:solidFill>
            <a:round/>
            <a:headEnd/>
            <a:tailEnd/>
          </a:ln>
        </p:spPr>
        <p:txBody>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742950" indent="-285750">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5843" name="Rectangle 3"/>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5844" name="Line 4"/>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5" name="Line 5"/>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6" name="Line 6"/>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7" name="Line 7"/>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8" name="Text Box 16"/>
          <p:cNvSpPr txBox="1">
            <a:spLocks noChangeArrowheads="1"/>
          </p:cNvSpPr>
          <p:nvPr/>
        </p:nvSpPr>
        <p:spPr bwMode="auto">
          <a:xfrm>
            <a:off x="990600" y="40386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b="1" dirty="0" smtClean="0">
                <a:latin typeface="Times New Roman" panose="02020603050405020304" pitchFamily="18" charset="0"/>
              </a:rPr>
              <a:t>  Fair </a:t>
            </a:r>
            <a:r>
              <a:rPr lang="en-US" altLang="en-US" sz="2400" b="1" dirty="0">
                <a:latin typeface="Times New Roman" panose="02020603050405020304" pitchFamily="18" charset="0"/>
              </a:rPr>
              <a:t>Share </a:t>
            </a:r>
            <a:r>
              <a:rPr lang="en-US" altLang="en-US" sz="2400" dirty="0">
                <a:latin typeface="Times New Roman" panose="02020603050405020304" pitchFamily="18" charset="0"/>
              </a:rPr>
              <a:t>(20- 40%)</a:t>
            </a:r>
          </a:p>
        </p:txBody>
      </p:sp>
      <p:sp>
        <p:nvSpPr>
          <p:cNvPr id="35849" name="Text Box 17"/>
          <p:cNvSpPr txBox="1">
            <a:spLocks noChangeArrowheads="1"/>
          </p:cNvSpPr>
          <p:nvPr/>
        </p:nvSpPr>
        <p:spPr bwMode="auto">
          <a:xfrm>
            <a:off x="990600" y="46482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dirty="0">
                <a:latin typeface="Times New Roman" panose="02020603050405020304" pitchFamily="18" charset="0"/>
              </a:rPr>
              <a:t>Dues </a:t>
            </a:r>
            <a:r>
              <a:rPr lang="en-US" altLang="en-US" sz="2400" b="1" dirty="0" smtClean="0">
                <a:latin typeface="Times New Roman" panose="02020603050405020304" pitchFamily="18" charset="0"/>
              </a:rPr>
              <a:t>Payers </a:t>
            </a:r>
            <a:r>
              <a:rPr lang="en-US" altLang="en-US" sz="2400" dirty="0">
                <a:latin typeface="Times New Roman" panose="02020603050405020304" pitchFamily="18" charset="0"/>
              </a:rPr>
              <a:t>(15-30%)</a:t>
            </a:r>
          </a:p>
        </p:txBody>
      </p:sp>
      <p:sp>
        <p:nvSpPr>
          <p:cNvPr id="35850" name="Text Box 18"/>
          <p:cNvSpPr txBox="1">
            <a:spLocks noChangeArrowheads="1"/>
          </p:cNvSpPr>
          <p:nvPr/>
        </p:nvSpPr>
        <p:spPr bwMode="auto">
          <a:xfrm>
            <a:off x="6553200" y="4343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dirty="0">
                <a:latin typeface="Times New Roman" panose="02020603050405020304" pitchFamily="18" charset="0"/>
              </a:rPr>
              <a:t>Patrons</a:t>
            </a:r>
            <a:endParaRPr lang="en-US" altLang="en-US" sz="2400" dirty="0">
              <a:latin typeface="Times New Roman" panose="02020603050405020304" pitchFamily="18" charset="0"/>
            </a:endParaRPr>
          </a:p>
        </p:txBody>
      </p:sp>
      <p:sp>
        <p:nvSpPr>
          <p:cNvPr id="35851" name="Text Box 19"/>
          <p:cNvSpPr txBox="1">
            <a:spLocks noChangeArrowheads="1"/>
          </p:cNvSpPr>
          <p:nvPr/>
        </p:nvSpPr>
        <p:spPr bwMode="auto">
          <a:xfrm>
            <a:off x="1066800" y="54102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When I Come </a:t>
            </a:r>
            <a:r>
              <a:rPr lang="en-US" altLang="en-US" sz="2400">
                <a:latin typeface="Times New Roman" panose="02020603050405020304" pitchFamily="18" charset="0"/>
              </a:rPr>
              <a:t>(15-25%)</a:t>
            </a:r>
          </a:p>
        </p:txBody>
      </p:sp>
      <p:sp>
        <p:nvSpPr>
          <p:cNvPr id="35852" name="Text Box 20"/>
          <p:cNvSpPr txBox="1">
            <a:spLocks noChangeArrowheads="1"/>
          </p:cNvSpPr>
          <p:nvPr/>
        </p:nvSpPr>
        <p:spPr bwMode="auto">
          <a:xfrm>
            <a:off x="6400800" y="5715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dirty="0">
                <a:latin typeface="Times New Roman" panose="02020603050405020304" pitchFamily="18" charset="0"/>
              </a:rPr>
              <a:t>Customers</a:t>
            </a:r>
            <a:endParaRPr lang="en-US" altLang="en-US" sz="2400" dirty="0">
              <a:latin typeface="Times New Roman" panose="02020603050405020304" pitchFamily="18" charset="0"/>
            </a:endParaRPr>
          </a:p>
        </p:txBody>
      </p:sp>
      <p:sp>
        <p:nvSpPr>
          <p:cNvPr id="35853" name="Text Box 21"/>
          <p:cNvSpPr txBox="1">
            <a:spLocks noChangeArrowheads="1"/>
          </p:cNvSpPr>
          <p:nvPr/>
        </p:nvSpPr>
        <p:spPr bwMode="auto">
          <a:xfrm>
            <a:off x="1066800" y="5943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Nothing </a:t>
            </a:r>
            <a:r>
              <a:rPr lang="en-US" altLang="en-US" sz="2400">
                <a:latin typeface="Times New Roman" panose="02020603050405020304" pitchFamily="18" charset="0"/>
              </a:rPr>
              <a:t>(10-20%)</a:t>
            </a:r>
          </a:p>
        </p:txBody>
      </p:sp>
      <p:sp>
        <p:nvSpPr>
          <p:cNvPr id="35854" name="Text Box 22"/>
          <p:cNvSpPr txBox="1">
            <a:spLocks noChangeArrowheads="1"/>
          </p:cNvSpPr>
          <p:nvPr/>
        </p:nvSpPr>
        <p:spPr bwMode="auto">
          <a:xfrm rot="-5400000">
            <a:off x="7243763" y="5094288"/>
            <a:ext cx="251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External Motivation</a:t>
            </a:r>
            <a:endParaRPr lang="en-US" altLang="en-US" sz="2400">
              <a:latin typeface="Times New Roman" panose="02020603050405020304" pitchFamily="18" charset="0"/>
            </a:endParaRPr>
          </a:p>
        </p:txBody>
      </p:sp>
      <p:sp>
        <p:nvSpPr>
          <p:cNvPr id="35855" name="Text Box 25"/>
          <p:cNvSpPr txBox="1">
            <a:spLocks noChangeArrowheads="1"/>
          </p:cNvSpPr>
          <p:nvPr/>
        </p:nvSpPr>
        <p:spPr bwMode="auto">
          <a:xfrm rot="-5400000">
            <a:off x="-677069" y="4941094"/>
            <a:ext cx="2360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25 -35% of Giving</a:t>
            </a:r>
            <a:endParaRPr lang="en-US" altLang="en-US" sz="2400">
              <a:latin typeface="Times New Roman" panose="02020603050405020304" pitchFamily="18" charset="0"/>
            </a:endParaRPr>
          </a:p>
        </p:txBody>
      </p:sp>
      <p:sp>
        <p:nvSpPr>
          <p:cNvPr id="35856" name="Rectangle 27"/>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5857" name="Line 28"/>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8" name="Line 29"/>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9" name="Line 30"/>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60" name="Line 31"/>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61" name="Text Box 12"/>
          <p:cNvSpPr txBox="1">
            <a:spLocks noChangeArrowheads="1"/>
          </p:cNvSpPr>
          <p:nvPr/>
        </p:nvSpPr>
        <p:spPr bwMode="auto">
          <a:xfrm>
            <a:off x="6553200" y="2514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dirty="0">
                <a:latin typeface="Times New Roman" panose="02020603050405020304" pitchFamily="18" charset="0"/>
              </a:rPr>
              <a:t>Partners</a:t>
            </a:r>
            <a:endParaRPr lang="en-US" altLang="en-US" sz="2400" dirty="0">
              <a:latin typeface="Times New Roman" panose="02020603050405020304" pitchFamily="18" charset="0"/>
            </a:endParaRPr>
          </a:p>
        </p:txBody>
      </p:sp>
      <p:sp>
        <p:nvSpPr>
          <p:cNvPr id="35862" name="Text Box 12"/>
          <p:cNvSpPr txBox="1">
            <a:spLocks noChangeArrowheads="1"/>
          </p:cNvSpPr>
          <p:nvPr/>
        </p:nvSpPr>
        <p:spPr bwMode="auto">
          <a:xfrm>
            <a:off x="1447800" y="2286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Tithers</a:t>
            </a:r>
            <a:endParaRPr lang="en-US" altLang="en-US" sz="2400">
              <a:latin typeface="Times New Roman" panose="02020603050405020304" pitchFamily="18" charset="0"/>
            </a:endParaRPr>
          </a:p>
        </p:txBody>
      </p:sp>
      <p:sp>
        <p:nvSpPr>
          <p:cNvPr id="35863" name="Text Box 15"/>
          <p:cNvSpPr txBox="1">
            <a:spLocks noChangeArrowheads="1"/>
          </p:cNvSpPr>
          <p:nvPr/>
        </p:nvSpPr>
        <p:spPr bwMode="auto">
          <a:xfrm>
            <a:off x="990600" y="27432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Percentage</a:t>
            </a:r>
            <a:endParaRPr lang="en-US" altLang="en-US" sz="2400">
              <a:latin typeface="Times New Roman" panose="02020603050405020304" pitchFamily="18" charset="0"/>
            </a:endParaRPr>
          </a:p>
        </p:txBody>
      </p:sp>
      <p:sp>
        <p:nvSpPr>
          <p:cNvPr id="35864" name="AutoShape 27"/>
          <p:cNvSpPr>
            <a:spLocks/>
          </p:cNvSpPr>
          <p:nvPr/>
        </p:nvSpPr>
        <p:spPr bwMode="auto">
          <a:xfrm>
            <a:off x="2590800" y="2438400"/>
            <a:ext cx="228600" cy="762000"/>
          </a:xfrm>
          <a:prstGeom prst="rightBrace">
            <a:avLst>
              <a:gd name="adj1" fmla="val 2777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5865" name="Text Box 28"/>
          <p:cNvSpPr txBox="1">
            <a:spLocks noChangeArrowheads="1"/>
          </p:cNvSpPr>
          <p:nvPr/>
        </p:nvSpPr>
        <p:spPr bwMode="auto">
          <a:xfrm>
            <a:off x="2895600" y="2590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a:latin typeface="Times New Roman" panose="02020603050405020304" pitchFamily="18" charset="0"/>
              </a:rPr>
              <a:t>(9-12%)</a:t>
            </a:r>
          </a:p>
        </p:txBody>
      </p:sp>
      <p:sp>
        <p:nvSpPr>
          <p:cNvPr id="28" name="Rectangle 2"/>
          <p:cNvSpPr>
            <a:spLocks noGrp="1" noChangeArrowheads="1"/>
          </p:cNvSpPr>
          <p:nvPr>
            <p:ph type="title"/>
          </p:nvPr>
        </p:nvSpPr>
        <p:spPr>
          <a:xfrm>
            <a:off x="685800" y="228600"/>
            <a:ext cx="7772400" cy="685800"/>
          </a:xfrm>
        </p:spPr>
        <p:txBody>
          <a:bodyPr>
            <a:normAutofit/>
          </a:bodyPr>
          <a:lstStyle/>
          <a:p>
            <a:pPr algn="ctr" defTabSz="914363" fontAlgn="auto">
              <a:spcAft>
                <a:spcPts val="0"/>
              </a:spcAft>
              <a:defRPr/>
            </a:pPr>
            <a:r>
              <a:rPr altLang="en-US" b="1"/>
              <a:t>REASONS FOR GIVING</a:t>
            </a:r>
            <a:endParaRPr altLang="en-US"/>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9"/>
          <p:cNvSpPr>
            <a:spLocks noChangeArrowheads="1"/>
          </p:cNvSpPr>
          <p:nvPr/>
        </p:nvSpPr>
        <p:spPr bwMode="auto">
          <a:xfrm>
            <a:off x="914400" y="3505200"/>
            <a:ext cx="7239000" cy="419100"/>
          </a:xfrm>
          <a:prstGeom prst="rect">
            <a:avLst/>
          </a:prstGeom>
          <a:solidFill>
            <a:srgbClr val="9FE6FF"/>
          </a:solidFill>
          <a:ln w="9525" algn="ctr">
            <a:solidFill>
              <a:schemeClr val="tx1"/>
            </a:solidFill>
            <a:round/>
            <a:headEnd/>
            <a:tailEnd/>
          </a:ln>
        </p:spPr>
        <p:txBody>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742950" indent="-285750">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7891" name="Rectangle 3"/>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7892" name="Line 4"/>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3" name="Line 5"/>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4" name="Line 6"/>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5" name="Line 7"/>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4" name="Text Box 8"/>
          <p:cNvSpPr txBox="1">
            <a:spLocks noChangeArrowheads="1"/>
          </p:cNvSpPr>
          <p:nvPr/>
        </p:nvSpPr>
        <p:spPr bwMode="auto">
          <a:xfrm>
            <a:off x="990600" y="14478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Joyful Givers</a:t>
            </a:r>
            <a:r>
              <a:rPr lang="en-US" altLang="en-US" sz="2400">
                <a:latin typeface="Times New Roman" panose="02020603050405020304" pitchFamily="18" charset="0"/>
              </a:rPr>
              <a:t> (1-3%)</a:t>
            </a:r>
          </a:p>
        </p:txBody>
      </p:sp>
      <p:sp>
        <p:nvSpPr>
          <p:cNvPr id="37897" name="Text Box 16"/>
          <p:cNvSpPr txBox="1">
            <a:spLocks noChangeArrowheads="1"/>
          </p:cNvSpPr>
          <p:nvPr/>
        </p:nvSpPr>
        <p:spPr bwMode="auto">
          <a:xfrm>
            <a:off x="990600" y="40386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b="1" dirty="0" smtClean="0">
                <a:latin typeface="Times New Roman" panose="02020603050405020304" pitchFamily="18" charset="0"/>
              </a:rPr>
              <a:t>  Fair </a:t>
            </a:r>
            <a:r>
              <a:rPr lang="en-US" altLang="en-US" sz="2400" b="1" dirty="0">
                <a:latin typeface="Times New Roman" panose="02020603050405020304" pitchFamily="18" charset="0"/>
              </a:rPr>
              <a:t>Share </a:t>
            </a:r>
            <a:r>
              <a:rPr lang="en-US" altLang="en-US" sz="2400" dirty="0">
                <a:latin typeface="Times New Roman" panose="02020603050405020304" pitchFamily="18" charset="0"/>
              </a:rPr>
              <a:t>(20- 40%)</a:t>
            </a:r>
          </a:p>
        </p:txBody>
      </p:sp>
      <p:sp>
        <p:nvSpPr>
          <p:cNvPr id="37898" name="Text Box 17"/>
          <p:cNvSpPr txBox="1">
            <a:spLocks noChangeArrowheads="1"/>
          </p:cNvSpPr>
          <p:nvPr/>
        </p:nvSpPr>
        <p:spPr bwMode="auto">
          <a:xfrm>
            <a:off x="990600" y="46482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dirty="0">
                <a:latin typeface="Times New Roman" panose="02020603050405020304" pitchFamily="18" charset="0"/>
              </a:rPr>
              <a:t>Dues </a:t>
            </a:r>
            <a:r>
              <a:rPr lang="en-US" altLang="en-US" sz="2400" b="1" dirty="0" smtClean="0">
                <a:latin typeface="Times New Roman" panose="02020603050405020304" pitchFamily="18" charset="0"/>
              </a:rPr>
              <a:t>Payers </a:t>
            </a:r>
            <a:r>
              <a:rPr lang="en-US" altLang="en-US" sz="2400" dirty="0">
                <a:latin typeface="Times New Roman" panose="02020603050405020304" pitchFamily="18" charset="0"/>
              </a:rPr>
              <a:t>(15-30%)</a:t>
            </a:r>
          </a:p>
        </p:txBody>
      </p:sp>
      <p:sp>
        <p:nvSpPr>
          <p:cNvPr id="37899" name="Text Box 18"/>
          <p:cNvSpPr txBox="1">
            <a:spLocks noChangeArrowheads="1"/>
          </p:cNvSpPr>
          <p:nvPr/>
        </p:nvSpPr>
        <p:spPr bwMode="auto">
          <a:xfrm>
            <a:off x="6553200" y="4343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Patrons</a:t>
            </a:r>
            <a:endParaRPr lang="en-US" altLang="en-US" sz="2400">
              <a:latin typeface="Times New Roman" panose="02020603050405020304" pitchFamily="18" charset="0"/>
            </a:endParaRPr>
          </a:p>
        </p:txBody>
      </p:sp>
      <p:sp>
        <p:nvSpPr>
          <p:cNvPr id="37900" name="Text Box 19"/>
          <p:cNvSpPr txBox="1">
            <a:spLocks noChangeArrowheads="1"/>
          </p:cNvSpPr>
          <p:nvPr/>
        </p:nvSpPr>
        <p:spPr bwMode="auto">
          <a:xfrm>
            <a:off x="1066800" y="54102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When I Come </a:t>
            </a:r>
            <a:r>
              <a:rPr lang="en-US" altLang="en-US" sz="2400">
                <a:latin typeface="Times New Roman" panose="02020603050405020304" pitchFamily="18" charset="0"/>
              </a:rPr>
              <a:t>(15-25%)</a:t>
            </a:r>
          </a:p>
        </p:txBody>
      </p:sp>
      <p:sp>
        <p:nvSpPr>
          <p:cNvPr id="37901" name="Text Box 20"/>
          <p:cNvSpPr txBox="1">
            <a:spLocks noChangeArrowheads="1"/>
          </p:cNvSpPr>
          <p:nvPr/>
        </p:nvSpPr>
        <p:spPr bwMode="auto">
          <a:xfrm>
            <a:off x="6400800" y="5715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Customers</a:t>
            </a:r>
            <a:endParaRPr lang="en-US" altLang="en-US" sz="2400">
              <a:latin typeface="Times New Roman" panose="02020603050405020304" pitchFamily="18" charset="0"/>
            </a:endParaRPr>
          </a:p>
        </p:txBody>
      </p:sp>
      <p:sp>
        <p:nvSpPr>
          <p:cNvPr id="37902" name="Text Box 21"/>
          <p:cNvSpPr txBox="1">
            <a:spLocks noChangeArrowheads="1"/>
          </p:cNvSpPr>
          <p:nvPr/>
        </p:nvSpPr>
        <p:spPr bwMode="auto">
          <a:xfrm>
            <a:off x="1066800" y="5943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Nothing </a:t>
            </a:r>
            <a:r>
              <a:rPr lang="en-US" altLang="en-US" sz="2400">
                <a:latin typeface="Times New Roman" panose="02020603050405020304" pitchFamily="18" charset="0"/>
              </a:rPr>
              <a:t>(10-20%)</a:t>
            </a:r>
          </a:p>
        </p:txBody>
      </p:sp>
      <p:sp>
        <p:nvSpPr>
          <p:cNvPr id="37903" name="Text Box 22"/>
          <p:cNvSpPr txBox="1">
            <a:spLocks noChangeArrowheads="1"/>
          </p:cNvSpPr>
          <p:nvPr/>
        </p:nvSpPr>
        <p:spPr bwMode="auto">
          <a:xfrm rot="-5400000">
            <a:off x="7243763" y="5094288"/>
            <a:ext cx="251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External Motivation</a:t>
            </a:r>
            <a:endParaRPr lang="en-US" altLang="en-US" sz="2400">
              <a:latin typeface="Times New Roman" panose="02020603050405020304" pitchFamily="18" charset="0"/>
            </a:endParaRPr>
          </a:p>
        </p:txBody>
      </p:sp>
      <p:sp>
        <p:nvSpPr>
          <p:cNvPr id="37904" name="Text Box 25"/>
          <p:cNvSpPr txBox="1">
            <a:spLocks noChangeArrowheads="1"/>
          </p:cNvSpPr>
          <p:nvPr/>
        </p:nvSpPr>
        <p:spPr bwMode="auto">
          <a:xfrm rot="-5400000">
            <a:off x="-677069" y="4941094"/>
            <a:ext cx="2360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25 -35% of Giving</a:t>
            </a:r>
            <a:endParaRPr lang="en-US" altLang="en-US" sz="2400">
              <a:latin typeface="Times New Roman" panose="02020603050405020304" pitchFamily="18" charset="0"/>
            </a:endParaRPr>
          </a:p>
        </p:txBody>
      </p:sp>
      <p:sp>
        <p:nvSpPr>
          <p:cNvPr id="37905" name="Rectangle 27"/>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7906" name="Line 28"/>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7" name="Line 29"/>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8" name="Line 30"/>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9" name="Line 31"/>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0" name="Text Box 12"/>
          <p:cNvSpPr txBox="1">
            <a:spLocks noChangeArrowheads="1"/>
          </p:cNvSpPr>
          <p:nvPr/>
        </p:nvSpPr>
        <p:spPr bwMode="auto">
          <a:xfrm>
            <a:off x="6553200" y="2514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Partners</a:t>
            </a:r>
            <a:endParaRPr lang="en-US" altLang="en-US" sz="2400">
              <a:latin typeface="Times New Roman" panose="02020603050405020304" pitchFamily="18" charset="0"/>
            </a:endParaRPr>
          </a:p>
        </p:txBody>
      </p:sp>
      <p:sp>
        <p:nvSpPr>
          <p:cNvPr id="37911" name="Text Box 12"/>
          <p:cNvSpPr txBox="1">
            <a:spLocks noChangeArrowheads="1"/>
          </p:cNvSpPr>
          <p:nvPr/>
        </p:nvSpPr>
        <p:spPr bwMode="auto">
          <a:xfrm>
            <a:off x="1447800" y="2286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Tithers</a:t>
            </a:r>
            <a:endParaRPr lang="en-US" altLang="en-US" sz="2400">
              <a:latin typeface="Times New Roman" panose="02020603050405020304" pitchFamily="18" charset="0"/>
            </a:endParaRPr>
          </a:p>
        </p:txBody>
      </p:sp>
      <p:sp>
        <p:nvSpPr>
          <p:cNvPr id="37912" name="Text Box 15"/>
          <p:cNvSpPr txBox="1">
            <a:spLocks noChangeArrowheads="1"/>
          </p:cNvSpPr>
          <p:nvPr/>
        </p:nvSpPr>
        <p:spPr bwMode="auto">
          <a:xfrm>
            <a:off x="990600" y="27432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Percentage</a:t>
            </a:r>
            <a:endParaRPr lang="en-US" altLang="en-US" sz="2400">
              <a:latin typeface="Times New Roman" panose="02020603050405020304" pitchFamily="18" charset="0"/>
            </a:endParaRPr>
          </a:p>
        </p:txBody>
      </p:sp>
      <p:sp>
        <p:nvSpPr>
          <p:cNvPr id="37913" name="AutoShape 27"/>
          <p:cNvSpPr>
            <a:spLocks/>
          </p:cNvSpPr>
          <p:nvPr/>
        </p:nvSpPr>
        <p:spPr bwMode="auto">
          <a:xfrm>
            <a:off x="2590800" y="2438400"/>
            <a:ext cx="228600" cy="762000"/>
          </a:xfrm>
          <a:prstGeom prst="rightBrace">
            <a:avLst>
              <a:gd name="adj1" fmla="val 2777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7914" name="Text Box 28"/>
          <p:cNvSpPr txBox="1">
            <a:spLocks noChangeArrowheads="1"/>
          </p:cNvSpPr>
          <p:nvPr/>
        </p:nvSpPr>
        <p:spPr bwMode="auto">
          <a:xfrm>
            <a:off x="2895600" y="2590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a:latin typeface="Times New Roman" panose="02020603050405020304" pitchFamily="18" charset="0"/>
              </a:rPr>
              <a:t>(9-12%)</a:t>
            </a:r>
          </a:p>
        </p:txBody>
      </p:sp>
      <p:sp>
        <p:nvSpPr>
          <p:cNvPr id="29" name="Rectangle 2"/>
          <p:cNvSpPr>
            <a:spLocks noGrp="1" noChangeArrowheads="1"/>
          </p:cNvSpPr>
          <p:nvPr>
            <p:ph type="title"/>
          </p:nvPr>
        </p:nvSpPr>
        <p:spPr>
          <a:xfrm>
            <a:off x="685800" y="228600"/>
            <a:ext cx="7772400" cy="685800"/>
          </a:xfrm>
        </p:spPr>
        <p:txBody>
          <a:bodyPr>
            <a:normAutofit/>
          </a:bodyPr>
          <a:lstStyle/>
          <a:p>
            <a:pPr algn="ctr" defTabSz="914363" fontAlgn="auto">
              <a:spcAft>
                <a:spcPts val="0"/>
              </a:spcAft>
              <a:defRPr/>
            </a:pPr>
            <a:r>
              <a:rPr altLang="en-US" b="1"/>
              <a:t>REASONS FOR GIVING</a:t>
            </a:r>
            <a:endParaRPr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9"/>
          <p:cNvSpPr>
            <a:spLocks noChangeArrowheads="1"/>
          </p:cNvSpPr>
          <p:nvPr/>
        </p:nvSpPr>
        <p:spPr bwMode="auto">
          <a:xfrm>
            <a:off x="914400" y="3505200"/>
            <a:ext cx="7239000" cy="419100"/>
          </a:xfrm>
          <a:prstGeom prst="rect">
            <a:avLst/>
          </a:prstGeom>
          <a:solidFill>
            <a:srgbClr val="9FE6FF"/>
          </a:solidFill>
          <a:ln w="9525" algn="ctr">
            <a:solidFill>
              <a:schemeClr val="tx1"/>
            </a:solidFill>
            <a:round/>
            <a:headEnd/>
            <a:tailEnd/>
          </a:ln>
        </p:spPr>
        <p:txBody>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742950" indent="-285750">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9939" name="Rectangle 3"/>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9940" name="Line 4"/>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41" name="Line 5"/>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42" name="Line 6"/>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43" name="Line 7"/>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4" name="Text Box 8"/>
          <p:cNvSpPr txBox="1">
            <a:spLocks noChangeArrowheads="1"/>
          </p:cNvSpPr>
          <p:nvPr/>
        </p:nvSpPr>
        <p:spPr bwMode="auto">
          <a:xfrm>
            <a:off x="990600" y="14478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Joyful Givers</a:t>
            </a:r>
            <a:r>
              <a:rPr lang="en-US" altLang="en-US" sz="2400">
                <a:latin typeface="Times New Roman" panose="02020603050405020304" pitchFamily="18" charset="0"/>
              </a:rPr>
              <a:t> (1-3%)</a:t>
            </a:r>
          </a:p>
        </p:txBody>
      </p:sp>
      <p:sp>
        <p:nvSpPr>
          <p:cNvPr id="19465" name="Text Box 9"/>
          <p:cNvSpPr txBox="1">
            <a:spLocks noChangeArrowheads="1"/>
          </p:cNvSpPr>
          <p:nvPr/>
        </p:nvSpPr>
        <p:spPr bwMode="auto">
          <a:xfrm>
            <a:off x="6705600" y="14478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Family</a:t>
            </a:r>
            <a:endParaRPr lang="en-US" altLang="en-US" sz="2400">
              <a:latin typeface="Times New Roman" panose="02020603050405020304" pitchFamily="18" charset="0"/>
            </a:endParaRPr>
          </a:p>
        </p:txBody>
      </p:sp>
      <p:sp>
        <p:nvSpPr>
          <p:cNvPr id="39946" name="Text Box 16"/>
          <p:cNvSpPr txBox="1">
            <a:spLocks noChangeArrowheads="1"/>
          </p:cNvSpPr>
          <p:nvPr/>
        </p:nvSpPr>
        <p:spPr bwMode="auto">
          <a:xfrm>
            <a:off x="990600" y="4037013"/>
            <a:ext cx="3124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b="1" dirty="0" smtClean="0">
                <a:latin typeface="Times New Roman" panose="02020603050405020304" pitchFamily="18" charset="0"/>
              </a:rPr>
              <a:t>  Fair </a:t>
            </a:r>
            <a:r>
              <a:rPr lang="en-US" altLang="en-US" sz="2400" b="1" dirty="0">
                <a:latin typeface="Times New Roman" panose="02020603050405020304" pitchFamily="18" charset="0"/>
              </a:rPr>
              <a:t>Share </a:t>
            </a:r>
            <a:r>
              <a:rPr lang="en-US" altLang="en-US" sz="2400" dirty="0">
                <a:latin typeface="Times New Roman" panose="02020603050405020304" pitchFamily="18" charset="0"/>
              </a:rPr>
              <a:t>(20- 40%)</a:t>
            </a:r>
          </a:p>
        </p:txBody>
      </p:sp>
      <p:sp>
        <p:nvSpPr>
          <p:cNvPr id="39947" name="Text Box 17"/>
          <p:cNvSpPr txBox="1">
            <a:spLocks noChangeArrowheads="1"/>
          </p:cNvSpPr>
          <p:nvPr/>
        </p:nvSpPr>
        <p:spPr bwMode="auto">
          <a:xfrm>
            <a:off x="990600" y="46482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dirty="0">
                <a:latin typeface="Times New Roman" panose="02020603050405020304" pitchFamily="18" charset="0"/>
              </a:rPr>
              <a:t>Dues </a:t>
            </a:r>
            <a:r>
              <a:rPr lang="en-US" altLang="en-US" sz="2400" b="1" dirty="0" smtClean="0">
                <a:latin typeface="Times New Roman" panose="02020603050405020304" pitchFamily="18" charset="0"/>
              </a:rPr>
              <a:t>Payers </a:t>
            </a:r>
            <a:r>
              <a:rPr lang="en-US" altLang="en-US" sz="2400" dirty="0">
                <a:latin typeface="Times New Roman" panose="02020603050405020304" pitchFamily="18" charset="0"/>
              </a:rPr>
              <a:t>(15-30%)</a:t>
            </a:r>
          </a:p>
        </p:txBody>
      </p:sp>
      <p:sp>
        <p:nvSpPr>
          <p:cNvPr id="39948" name="Text Box 18"/>
          <p:cNvSpPr txBox="1">
            <a:spLocks noChangeArrowheads="1"/>
          </p:cNvSpPr>
          <p:nvPr/>
        </p:nvSpPr>
        <p:spPr bwMode="auto">
          <a:xfrm>
            <a:off x="6553200" y="4343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Patrons</a:t>
            </a:r>
            <a:endParaRPr lang="en-US" altLang="en-US" sz="2400">
              <a:latin typeface="Times New Roman" panose="02020603050405020304" pitchFamily="18" charset="0"/>
            </a:endParaRPr>
          </a:p>
        </p:txBody>
      </p:sp>
      <p:sp>
        <p:nvSpPr>
          <p:cNvPr id="39949" name="Text Box 19"/>
          <p:cNvSpPr txBox="1">
            <a:spLocks noChangeArrowheads="1"/>
          </p:cNvSpPr>
          <p:nvPr/>
        </p:nvSpPr>
        <p:spPr bwMode="auto">
          <a:xfrm>
            <a:off x="1066800" y="54102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When I Come </a:t>
            </a:r>
            <a:r>
              <a:rPr lang="en-US" altLang="en-US" sz="2400">
                <a:latin typeface="Times New Roman" panose="02020603050405020304" pitchFamily="18" charset="0"/>
              </a:rPr>
              <a:t>(15-25%)</a:t>
            </a:r>
          </a:p>
        </p:txBody>
      </p:sp>
      <p:sp>
        <p:nvSpPr>
          <p:cNvPr id="39950" name="Text Box 20"/>
          <p:cNvSpPr txBox="1">
            <a:spLocks noChangeArrowheads="1"/>
          </p:cNvSpPr>
          <p:nvPr/>
        </p:nvSpPr>
        <p:spPr bwMode="auto">
          <a:xfrm>
            <a:off x="6400800" y="5715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Customers</a:t>
            </a:r>
            <a:endParaRPr lang="en-US" altLang="en-US" sz="2400">
              <a:latin typeface="Times New Roman" panose="02020603050405020304" pitchFamily="18" charset="0"/>
            </a:endParaRPr>
          </a:p>
        </p:txBody>
      </p:sp>
      <p:sp>
        <p:nvSpPr>
          <p:cNvPr id="39951" name="Text Box 21"/>
          <p:cNvSpPr txBox="1">
            <a:spLocks noChangeArrowheads="1"/>
          </p:cNvSpPr>
          <p:nvPr/>
        </p:nvSpPr>
        <p:spPr bwMode="auto">
          <a:xfrm>
            <a:off x="1066800" y="5943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Nothing </a:t>
            </a:r>
            <a:r>
              <a:rPr lang="en-US" altLang="en-US" sz="2400">
                <a:latin typeface="Times New Roman" panose="02020603050405020304" pitchFamily="18" charset="0"/>
              </a:rPr>
              <a:t>(10-20%)</a:t>
            </a:r>
          </a:p>
        </p:txBody>
      </p:sp>
      <p:sp>
        <p:nvSpPr>
          <p:cNvPr id="39952" name="Text Box 22"/>
          <p:cNvSpPr txBox="1">
            <a:spLocks noChangeArrowheads="1"/>
          </p:cNvSpPr>
          <p:nvPr/>
        </p:nvSpPr>
        <p:spPr bwMode="auto">
          <a:xfrm rot="-5400000">
            <a:off x="7243763" y="5094288"/>
            <a:ext cx="251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External Motivation</a:t>
            </a:r>
            <a:endParaRPr lang="en-US" altLang="en-US" sz="2400">
              <a:latin typeface="Times New Roman" panose="02020603050405020304" pitchFamily="18" charset="0"/>
            </a:endParaRPr>
          </a:p>
        </p:txBody>
      </p:sp>
      <p:sp>
        <p:nvSpPr>
          <p:cNvPr id="39953" name="Text Box 25"/>
          <p:cNvSpPr txBox="1">
            <a:spLocks noChangeArrowheads="1"/>
          </p:cNvSpPr>
          <p:nvPr/>
        </p:nvSpPr>
        <p:spPr bwMode="auto">
          <a:xfrm rot="-5400000">
            <a:off x="-677069" y="4941094"/>
            <a:ext cx="2360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25 -35% of Giving</a:t>
            </a:r>
            <a:endParaRPr lang="en-US" altLang="en-US" sz="2400">
              <a:latin typeface="Times New Roman" panose="02020603050405020304" pitchFamily="18" charset="0"/>
            </a:endParaRPr>
          </a:p>
        </p:txBody>
      </p:sp>
      <p:sp>
        <p:nvSpPr>
          <p:cNvPr id="39954" name="Rectangle 27"/>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9955" name="Line 28"/>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56" name="Line 29"/>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57" name="Line 30"/>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58" name="Line 31"/>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59" name="Text Box 12"/>
          <p:cNvSpPr txBox="1">
            <a:spLocks noChangeArrowheads="1"/>
          </p:cNvSpPr>
          <p:nvPr/>
        </p:nvSpPr>
        <p:spPr bwMode="auto">
          <a:xfrm>
            <a:off x="6553200" y="2514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Partners</a:t>
            </a:r>
            <a:endParaRPr lang="en-US" altLang="en-US" sz="2400">
              <a:latin typeface="Times New Roman" panose="02020603050405020304" pitchFamily="18" charset="0"/>
            </a:endParaRPr>
          </a:p>
        </p:txBody>
      </p:sp>
      <p:sp>
        <p:nvSpPr>
          <p:cNvPr id="39960" name="Text Box 12"/>
          <p:cNvSpPr txBox="1">
            <a:spLocks noChangeArrowheads="1"/>
          </p:cNvSpPr>
          <p:nvPr/>
        </p:nvSpPr>
        <p:spPr bwMode="auto">
          <a:xfrm>
            <a:off x="1447800" y="2286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Tithers</a:t>
            </a:r>
            <a:endParaRPr lang="en-US" altLang="en-US" sz="2400">
              <a:latin typeface="Times New Roman" panose="02020603050405020304" pitchFamily="18" charset="0"/>
            </a:endParaRPr>
          </a:p>
        </p:txBody>
      </p:sp>
      <p:sp>
        <p:nvSpPr>
          <p:cNvPr id="39961" name="Text Box 15"/>
          <p:cNvSpPr txBox="1">
            <a:spLocks noChangeArrowheads="1"/>
          </p:cNvSpPr>
          <p:nvPr/>
        </p:nvSpPr>
        <p:spPr bwMode="auto">
          <a:xfrm>
            <a:off x="990600" y="27432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Percentage</a:t>
            </a:r>
            <a:endParaRPr lang="en-US" altLang="en-US" sz="2400">
              <a:latin typeface="Times New Roman" panose="02020603050405020304" pitchFamily="18" charset="0"/>
            </a:endParaRPr>
          </a:p>
        </p:txBody>
      </p:sp>
      <p:sp>
        <p:nvSpPr>
          <p:cNvPr id="39962" name="AutoShape 27"/>
          <p:cNvSpPr>
            <a:spLocks/>
          </p:cNvSpPr>
          <p:nvPr/>
        </p:nvSpPr>
        <p:spPr bwMode="auto">
          <a:xfrm>
            <a:off x="2590800" y="2438400"/>
            <a:ext cx="228600" cy="762000"/>
          </a:xfrm>
          <a:prstGeom prst="rightBrace">
            <a:avLst>
              <a:gd name="adj1" fmla="val 2777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9963" name="Text Box 28"/>
          <p:cNvSpPr txBox="1">
            <a:spLocks noChangeArrowheads="1"/>
          </p:cNvSpPr>
          <p:nvPr/>
        </p:nvSpPr>
        <p:spPr bwMode="auto">
          <a:xfrm>
            <a:off x="2895600" y="2590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a:latin typeface="Times New Roman" panose="02020603050405020304" pitchFamily="18" charset="0"/>
              </a:rPr>
              <a:t>(9-12%)</a:t>
            </a:r>
          </a:p>
        </p:txBody>
      </p:sp>
      <p:sp>
        <p:nvSpPr>
          <p:cNvPr id="30" name="Rectangle 2"/>
          <p:cNvSpPr>
            <a:spLocks noGrp="1" noChangeArrowheads="1"/>
          </p:cNvSpPr>
          <p:nvPr>
            <p:ph type="title"/>
          </p:nvPr>
        </p:nvSpPr>
        <p:spPr>
          <a:xfrm>
            <a:off x="685800" y="228600"/>
            <a:ext cx="7772400" cy="685800"/>
          </a:xfrm>
        </p:spPr>
        <p:txBody>
          <a:bodyPr>
            <a:normAutofit/>
          </a:bodyPr>
          <a:lstStyle/>
          <a:p>
            <a:pPr algn="ctr" defTabSz="914363" fontAlgn="auto">
              <a:spcAft>
                <a:spcPts val="0"/>
              </a:spcAft>
              <a:defRPr/>
            </a:pPr>
            <a:r>
              <a:rPr altLang="en-US" b="1"/>
              <a:t>REASONS FOR GIVING</a:t>
            </a:r>
            <a:endParaRPr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autoUpdateAnimBg="0"/>
      <p:bldP spid="1946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9"/>
          <p:cNvSpPr>
            <a:spLocks noChangeArrowheads="1"/>
          </p:cNvSpPr>
          <p:nvPr/>
        </p:nvSpPr>
        <p:spPr bwMode="auto">
          <a:xfrm>
            <a:off x="914400" y="3505200"/>
            <a:ext cx="7239000" cy="419100"/>
          </a:xfrm>
          <a:prstGeom prst="rect">
            <a:avLst/>
          </a:prstGeom>
          <a:solidFill>
            <a:srgbClr val="9FE6FF"/>
          </a:solidFill>
          <a:ln w="9525" algn="ctr">
            <a:solidFill>
              <a:schemeClr val="tx1"/>
            </a:solidFill>
            <a:round/>
            <a:headEnd/>
            <a:tailEnd/>
          </a:ln>
        </p:spPr>
        <p:txBody>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742950" indent="-285750">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41987" name="Rectangle 3"/>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41988" name="Line 4"/>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9" name="Line 5"/>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0" name="Line 6"/>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1" name="Line 7"/>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4" name="Text Box 8"/>
          <p:cNvSpPr txBox="1">
            <a:spLocks noChangeArrowheads="1"/>
          </p:cNvSpPr>
          <p:nvPr/>
        </p:nvSpPr>
        <p:spPr bwMode="auto">
          <a:xfrm>
            <a:off x="990600" y="14478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Joyful Givers</a:t>
            </a:r>
            <a:r>
              <a:rPr lang="en-US" altLang="en-US" sz="2400">
                <a:latin typeface="Times New Roman" panose="02020603050405020304" pitchFamily="18" charset="0"/>
              </a:rPr>
              <a:t> (1-3%)</a:t>
            </a:r>
          </a:p>
        </p:txBody>
      </p:sp>
      <p:sp>
        <p:nvSpPr>
          <p:cNvPr id="19465" name="Text Box 9"/>
          <p:cNvSpPr txBox="1">
            <a:spLocks noChangeArrowheads="1"/>
          </p:cNvSpPr>
          <p:nvPr/>
        </p:nvSpPr>
        <p:spPr bwMode="auto">
          <a:xfrm>
            <a:off x="6705600" y="14478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Family</a:t>
            </a:r>
            <a:endParaRPr lang="en-US" altLang="en-US" sz="2400">
              <a:latin typeface="Times New Roman" panose="02020603050405020304" pitchFamily="18" charset="0"/>
            </a:endParaRPr>
          </a:p>
        </p:txBody>
      </p:sp>
      <p:sp>
        <p:nvSpPr>
          <p:cNvPr id="41994" name="Text Box 16"/>
          <p:cNvSpPr txBox="1">
            <a:spLocks noChangeArrowheads="1"/>
          </p:cNvSpPr>
          <p:nvPr/>
        </p:nvSpPr>
        <p:spPr bwMode="auto">
          <a:xfrm>
            <a:off x="990600" y="40386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b="1" dirty="0" smtClean="0">
                <a:latin typeface="Times New Roman" panose="02020603050405020304" pitchFamily="18" charset="0"/>
              </a:rPr>
              <a:t>  Fair </a:t>
            </a:r>
            <a:r>
              <a:rPr lang="en-US" altLang="en-US" sz="2400" b="1" dirty="0">
                <a:latin typeface="Times New Roman" panose="02020603050405020304" pitchFamily="18" charset="0"/>
              </a:rPr>
              <a:t>Share </a:t>
            </a:r>
            <a:r>
              <a:rPr lang="en-US" altLang="en-US" sz="2400" dirty="0">
                <a:latin typeface="Times New Roman" panose="02020603050405020304" pitchFamily="18" charset="0"/>
              </a:rPr>
              <a:t>(20- 40%)</a:t>
            </a:r>
          </a:p>
        </p:txBody>
      </p:sp>
      <p:sp>
        <p:nvSpPr>
          <p:cNvPr id="41995" name="Text Box 17"/>
          <p:cNvSpPr txBox="1">
            <a:spLocks noChangeArrowheads="1"/>
          </p:cNvSpPr>
          <p:nvPr/>
        </p:nvSpPr>
        <p:spPr bwMode="auto">
          <a:xfrm>
            <a:off x="990600" y="46482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dirty="0">
                <a:latin typeface="Times New Roman" panose="02020603050405020304" pitchFamily="18" charset="0"/>
              </a:rPr>
              <a:t>Dues </a:t>
            </a:r>
            <a:r>
              <a:rPr lang="en-US" altLang="en-US" sz="2400" b="1" dirty="0" smtClean="0">
                <a:latin typeface="Times New Roman" panose="02020603050405020304" pitchFamily="18" charset="0"/>
              </a:rPr>
              <a:t>Payers </a:t>
            </a:r>
            <a:r>
              <a:rPr lang="en-US" altLang="en-US" sz="2400" dirty="0">
                <a:latin typeface="Times New Roman" panose="02020603050405020304" pitchFamily="18" charset="0"/>
              </a:rPr>
              <a:t>(15-30%)</a:t>
            </a:r>
          </a:p>
        </p:txBody>
      </p:sp>
      <p:sp>
        <p:nvSpPr>
          <p:cNvPr id="41996" name="Text Box 18"/>
          <p:cNvSpPr txBox="1">
            <a:spLocks noChangeArrowheads="1"/>
          </p:cNvSpPr>
          <p:nvPr/>
        </p:nvSpPr>
        <p:spPr bwMode="auto">
          <a:xfrm>
            <a:off x="6553200" y="4343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Patrons</a:t>
            </a:r>
            <a:endParaRPr lang="en-US" altLang="en-US" sz="2400">
              <a:latin typeface="Times New Roman" panose="02020603050405020304" pitchFamily="18" charset="0"/>
            </a:endParaRPr>
          </a:p>
        </p:txBody>
      </p:sp>
      <p:sp>
        <p:nvSpPr>
          <p:cNvPr id="41997" name="Text Box 19"/>
          <p:cNvSpPr txBox="1">
            <a:spLocks noChangeArrowheads="1"/>
          </p:cNvSpPr>
          <p:nvPr/>
        </p:nvSpPr>
        <p:spPr bwMode="auto">
          <a:xfrm>
            <a:off x="1066800" y="54102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When I Come </a:t>
            </a:r>
            <a:r>
              <a:rPr lang="en-US" altLang="en-US" sz="2400">
                <a:latin typeface="Times New Roman" panose="02020603050405020304" pitchFamily="18" charset="0"/>
              </a:rPr>
              <a:t>(15-25%)</a:t>
            </a:r>
          </a:p>
        </p:txBody>
      </p:sp>
      <p:sp>
        <p:nvSpPr>
          <p:cNvPr id="41998" name="Text Box 20"/>
          <p:cNvSpPr txBox="1">
            <a:spLocks noChangeArrowheads="1"/>
          </p:cNvSpPr>
          <p:nvPr/>
        </p:nvSpPr>
        <p:spPr bwMode="auto">
          <a:xfrm>
            <a:off x="6400800" y="5715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Customers</a:t>
            </a:r>
            <a:endParaRPr lang="en-US" altLang="en-US" sz="2400">
              <a:latin typeface="Times New Roman" panose="02020603050405020304" pitchFamily="18" charset="0"/>
            </a:endParaRPr>
          </a:p>
        </p:txBody>
      </p:sp>
      <p:sp>
        <p:nvSpPr>
          <p:cNvPr id="41999" name="Text Box 21"/>
          <p:cNvSpPr txBox="1">
            <a:spLocks noChangeArrowheads="1"/>
          </p:cNvSpPr>
          <p:nvPr/>
        </p:nvSpPr>
        <p:spPr bwMode="auto">
          <a:xfrm>
            <a:off x="1066800" y="5943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Nothing </a:t>
            </a:r>
            <a:r>
              <a:rPr lang="en-US" altLang="en-US" sz="2400">
                <a:latin typeface="Times New Roman" panose="02020603050405020304" pitchFamily="18" charset="0"/>
              </a:rPr>
              <a:t>(10-20%)</a:t>
            </a:r>
          </a:p>
        </p:txBody>
      </p:sp>
      <p:sp>
        <p:nvSpPr>
          <p:cNvPr id="42000" name="Text Box 22"/>
          <p:cNvSpPr txBox="1">
            <a:spLocks noChangeArrowheads="1"/>
          </p:cNvSpPr>
          <p:nvPr/>
        </p:nvSpPr>
        <p:spPr bwMode="auto">
          <a:xfrm rot="-5400000">
            <a:off x="7243763" y="5094288"/>
            <a:ext cx="251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External Motivation</a:t>
            </a:r>
            <a:endParaRPr lang="en-US" altLang="en-US" sz="2400">
              <a:latin typeface="Times New Roman" panose="02020603050405020304" pitchFamily="18" charset="0"/>
            </a:endParaRPr>
          </a:p>
        </p:txBody>
      </p:sp>
      <p:sp>
        <p:nvSpPr>
          <p:cNvPr id="19480" name="Text Box 24"/>
          <p:cNvSpPr txBox="1">
            <a:spLocks noChangeArrowheads="1"/>
          </p:cNvSpPr>
          <p:nvPr/>
        </p:nvSpPr>
        <p:spPr bwMode="auto">
          <a:xfrm rot="-5400000">
            <a:off x="-677069" y="2045494"/>
            <a:ext cx="2360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65 - 75%  of Giving</a:t>
            </a:r>
            <a:endParaRPr lang="en-US" altLang="en-US" sz="2400">
              <a:latin typeface="Times New Roman" panose="02020603050405020304" pitchFamily="18" charset="0"/>
            </a:endParaRPr>
          </a:p>
        </p:txBody>
      </p:sp>
      <p:sp>
        <p:nvSpPr>
          <p:cNvPr id="42002" name="Text Box 25"/>
          <p:cNvSpPr txBox="1">
            <a:spLocks noChangeArrowheads="1"/>
          </p:cNvSpPr>
          <p:nvPr/>
        </p:nvSpPr>
        <p:spPr bwMode="auto">
          <a:xfrm rot="-5400000">
            <a:off x="-677069" y="4941094"/>
            <a:ext cx="2360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25 -35% of Giving</a:t>
            </a:r>
            <a:endParaRPr lang="en-US" altLang="en-US" sz="2400">
              <a:latin typeface="Times New Roman" panose="02020603050405020304" pitchFamily="18" charset="0"/>
            </a:endParaRPr>
          </a:p>
        </p:txBody>
      </p:sp>
      <p:sp>
        <p:nvSpPr>
          <p:cNvPr id="42003" name="Rectangle 27"/>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42004" name="Line 28"/>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5" name="Line 29"/>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6" name="Line 30"/>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7" name="Line 31"/>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8" name="Text Box 12"/>
          <p:cNvSpPr txBox="1">
            <a:spLocks noChangeArrowheads="1"/>
          </p:cNvSpPr>
          <p:nvPr/>
        </p:nvSpPr>
        <p:spPr bwMode="auto">
          <a:xfrm>
            <a:off x="6553200" y="2514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Partners</a:t>
            </a:r>
            <a:endParaRPr lang="en-US" altLang="en-US" sz="2400">
              <a:latin typeface="Times New Roman" panose="02020603050405020304" pitchFamily="18" charset="0"/>
            </a:endParaRPr>
          </a:p>
        </p:txBody>
      </p:sp>
      <p:sp>
        <p:nvSpPr>
          <p:cNvPr id="42009" name="Text Box 12"/>
          <p:cNvSpPr txBox="1">
            <a:spLocks noChangeArrowheads="1"/>
          </p:cNvSpPr>
          <p:nvPr/>
        </p:nvSpPr>
        <p:spPr bwMode="auto">
          <a:xfrm>
            <a:off x="1447800" y="2286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Tithers</a:t>
            </a:r>
            <a:endParaRPr lang="en-US" altLang="en-US" sz="2400">
              <a:latin typeface="Times New Roman" panose="02020603050405020304" pitchFamily="18" charset="0"/>
            </a:endParaRPr>
          </a:p>
        </p:txBody>
      </p:sp>
      <p:sp>
        <p:nvSpPr>
          <p:cNvPr id="42010" name="Text Box 15"/>
          <p:cNvSpPr txBox="1">
            <a:spLocks noChangeArrowheads="1"/>
          </p:cNvSpPr>
          <p:nvPr/>
        </p:nvSpPr>
        <p:spPr bwMode="auto">
          <a:xfrm>
            <a:off x="990600" y="27432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Percentage</a:t>
            </a:r>
            <a:endParaRPr lang="en-US" altLang="en-US" sz="2400">
              <a:latin typeface="Times New Roman" panose="02020603050405020304" pitchFamily="18" charset="0"/>
            </a:endParaRPr>
          </a:p>
        </p:txBody>
      </p:sp>
      <p:sp>
        <p:nvSpPr>
          <p:cNvPr id="42011" name="AutoShape 27"/>
          <p:cNvSpPr>
            <a:spLocks/>
          </p:cNvSpPr>
          <p:nvPr/>
        </p:nvSpPr>
        <p:spPr bwMode="auto">
          <a:xfrm>
            <a:off x="2590800" y="2438400"/>
            <a:ext cx="228600" cy="762000"/>
          </a:xfrm>
          <a:prstGeom prst="rightBrace">
            <a:avLst>
              <a:gd name="adj1" fmla="val 2777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42012" name="Text Box 28"/>
          <p:cNvSpPr txBox="1">
            <a:spLocks noChangeArrowheads="1"/>
          </p:cNvSpPr>
          <p:nvPr/>
        </p:nvSpPr>
        <p:spPr bwMode="auto">
          <a:xfrm>
            <a:off x="2895600" y="2590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a:latin typeface="Times New Roman" panose="02020603050405020304" pitchFamily="18" charset="0"/>
              </a:rPr>
              <a:t>(9-12%)</a:t>
            </a:r>
          </a:p>
        </p:txBody>
      </p:sp>
      <p:sp>
        <p:nvSpPr>
          <p:cNvPr id="31" name="Rectangle 2"/>
          <p:cNvSpPr>
            <a:spLocks noGrp="1" noChangeArrowheads="1"/>
          </p:cNvSpPr>
          <p:nvPr>
            <p:ph type="title"/>
          </p:nvPr>
        </p:nvSpPr>
        <p:spPr>
          <a:xfrm>
            <a:off x="685800" y="228600"/>
            <a:ext cx="7772400" cy="685800"/>
          </a:xfrm>
        </p:spPr>
        <p:txBody>
          <a:bodyPr>
            <a:normAutofit/>
          </a:bodyPr>
          <a:lstStyle/>
          <a:p>
            <a:pPr algn="ctr" defTabSz="914363" fontAlgn="auto">
              <a:spcAft>
                <a:spcPts val="0"/>
              </a:spcAft>
              <a:defRPr/>
            </a:pPr>
            <a:r>
              <a:rPr altLang="en-US" b="1"/>
              <a:t>REASONS FOR GIVING</a:t>
            </a:r>
            <a:endParaRPr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autoUpdateAnimBg="0"/>
      <p:bldP spid="19465" grpId="0" autoUpdateAnimBg="0"/>
      <p:bldP spid="1948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9"/>
          <p:cNvSpPr>
            <a:spLocks noChangeArrowheads="1"/>
          </p:cNvSpPr>
          <p:nvPr/>
        </p:nvSpPr>
        <p:spPr bwMode="auto">
          <a:xfrm>
            <a:off x="914400" y="3505200"/>
            <a:ext cx="7239000" cy="419100"/>
          </a:xfrm>
          <a:prstGeom prst="rect">
            <a:avLst/>
          </a:prstGeom>
          <a:solidFill>
            <a:srgbClr val="9FE6FF"/>
          </a:solidFill>
          <a:ln w="9525" algn="ctr">
            <a:solidFill>
              <a:schemeClr val="tx1"/>
            </a:solidFill>
            <a:round/>
            <a:headEnd/>
            <a:tailEnd/>
          </a:ln>
        </p:spPr>
        <p:txBody>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742950" indent="-285750">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44035" name="Rectangle 3"/>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44036" name="Line 4"/>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7" name="Line 5"/>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8" name="Line 6"/>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9" name="Line 7"/>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4" name="Text Box 8"/>
          <p:cNvSpPr txBox="1">
            <a:spLocks noChangeArrowheads="1"/>
          </p:cNvSpPr>
          <p:nvPr/>
        </p:nvSpPr>
        <p:spPr bwMode="auto">
          <a:xfrm>
            <a:off x="990600" y="14478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Joyful Givers</a:t>
            </a:r>
            <a:r>
              <a:rPr lang="en-US" altLang="en-US" sz="2400">
                <a:latin typeface="Times New Roman" panose="02020603050405020304" pitchFamily="18" charset="0"/>
              </a:rPr>
              <a:t> (1-3%)</a:t>
            </a:r>
          </a:p>
        </p:txBody>
      </p:sp>
      <p:sp>
        <p:nvSpPr>
          <p:cNvPr id="19465" name="Text Box 9"/>
          <p:cNvSpPr txBox="1">
            <a:spLocks noChangeArrowheads="1"/>
          </p:cNvSpPr>
          <p:nvPr/>
        </p:nvSpPr>
        <p:spPr bwMode="auto">
          <a:xfrm>
            <a:off x="6705600" y="14478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Family</a:t>
            </a:r>
            <a:endParaRPr lang="en-US" altLang="en-US" sz="2400">
              <a:latin typeface="Times New Roman" panose="02020603050405020304" pitchFamily="18" charset="0"/>
            </a:endParaRPr>
          </a:p>
        </p:txBody>
      </p:sp>
      <p:sp>
        <p:nvSpPr>
          <p:cNvPr id="44042" name="Text Box 16"/>
          <p:cNvSpPr txBox="1">
            <a:spLocks noChangeArrowheads="1"/>
          </p:cNvSpPr>
          <p:nvPr/>
        </p:nvSpPr>
        <p:spPr bwMode="auto">
          <a:xfrm>
            <a:off x="990600" y="40386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b="1" dirty="0" smtClean="0">
                <a:latin typeface="Times New Roman" panose="02020603050405020304" pitchFamily="18" charset="0"/>
              </a:rPr>
              <a:t>  Fair </a:t>
            </a:r>
            <a:r>
              <a:rPr lang="en-US" altLang="en-US" sz="2400" b="1" dirty="0">
                <a:latin typeface="Times New Roman" panose="02020603050405020304" pitchFamily="18" charset="0"/>
              </a:rPr>
              <a:t>Share </a:t>
            </a:r>
            <a:r>
              <a:rPr lang="en-US" altLang="en-US" sz="2400" dirty="0">
                <a:latin typeface="Times New Roman" panose="02020603050405020304" pitchFamily="18" charset="0"/>
              </a:rPr>
              <a:t>(20- 40%)</a:t>
            </a:r>
          </a:p>
        </p:txBody>
      </p:sp>
      <p:sp>
        <p:nvSpPr>
          <p:cNvPr id="44043" name="Text Box 17"/>
          <p:cNvSpPr txBox="1">
            <a:spLocks noChangeArrowheads="1"/>
          </p:cNvSpPr>
          <p:nvPr/>
        </p:nvSpPr>
        <p:spPr bwMode="auto">
          <a:xfrm>
            <a:off x="990600" y="46482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dirty="0">
                <a:latin typeface="Times New Roman" panose="02020603050405020304" pitchFamily="18" charset="0"/>
              </a:rPr>
              <a:t>Dues </a:t>
            </a:r>
            <a:r>
              <a:rPr lang="en-US" altLang="en-US" sz="2400" b="1" dirty="0" smtClean="0">
                <a:latin typeface="Times New Roman" panose="02020603050405020304" pitchFamily="18" charset="0"/>
              </a:rPr>
              <a:t>Payers </a:t>
            </a:r>
            <a:r>
              <a:rPr lang="en-US" altLang="en-US" sz="2400" dirty="0">
                <a:latin typeface="Times New Roman" panose="02020603050405020304" pitchFamily="18" charset="0"/>
              </a:rPr>
              <a:t>(15-30%)</a:t>
            </a:r>
          </a:p>
        </p:txBody>
      </p:sp>
      <p:sp>
        <p:nvSpPr>
          <p:cNvPr id="44044" name="Text Box 18"/>
          <p:cNvSpPr txBox="1">
            <a:spLocks noChangeArrowheads="1"/>
          </p:cNvSpPr>
          <p:nvPr/>
        </p:nvSpPr>
        <p:spPr bwMode="auto">
          <a:xfrm>
            <a:off x="6553200" y="4343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Patrons</a:t>
            </a:r>
            <a:endParaRPr lang="en-US" altLang="en-US" sz="2400">
              <a:latin typeface="Times New Roman" panose="02020603050405020304" pitchFamily="18" charset="0"/>
            </a:endParaRPr>
          </a:p>
        </p:txBody>
      </p:sp>
      <p:sp>
        <p:nvSpPr>
          <p:cNvPr id="44045" name="Text Box 19"/>
          <p:cNvSpPr txBox="1">
            <a:spLocks noChangeArrowheads="1"/>
          </p:cNvSpPr>
          <p:nvPr/>
        </p:nvSpPr>
        <p:spPr bwMode="auto">
          <a:xfrm>
            <a:off x="1066800" y="54102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When I Come </a:t>
            </a:r>
            <a:r>
              <a:rPr lang="en-US" altLang="en-US" sz="2400">
                <a:latin typeface="Times New Roman" panose="02020603050405020304" pitchFamily="18" charset="0"/>
              </a:rPr>
              <a:t>(15-25%)</a:t>
            </a:r>
          </a:p>
        </p:txBody>
      </p:sp>
      <p:sp>
        <p:nvSpPr>
          <p:cNvPr id="44046" name="Text Box 20"/>
          <p:cNvSpPr txBox="1">
            <a:spLocks noChangeArrowheads="1"/>
          </p:cNvSpPr>
          <p:nvPr/>
        </p:nvSpPr>
        <p:spPr bwMode="auto">
          <a:xfrm>
            <a:off x="6400800" y="5715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Customers</a:t>
            </a:r>
            <a:endParaRPr lang="en-US" altLang="en-US" sz="2400">
              <a:latin typeface="Times New Roman" panose="02020603050405020304" pitchFamily="18" charset="0"/>
            </a:endParaRPr>
          </a:p>
        </p:txBody>
      </p:sp>
      <p:sp>
        <p:nvSpPr>
          <p:cNvPr id="44047" name="Text Box 21"/>
          <p:cNvSpPr txBox="1">
            <a:spLocks noChangeArrowheads="1"/>
          </p:cNvSpPr>
          <p:nvPr/>
        </p:nvSpPr>
        <p:spPr bwMode="auto">
          <a:xfrm>
            <a:off x="1066800" y="5943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Nothing </a:t>
            </a:r>
            <a:r>
              <a:rPr lang="en-US" altLang="en-US" sz="2400">
                <a:latin typeface="Times New Roman" panose="02020603050405020304" pitchFamily="18" charset="0"/>
              </a:rPr>
              <a:t>(10-20%)</a:t>
            </a:r>
          </a:p>
        </p:txBody>
      </p:sp>
      <p:sp>
        <p:nvSpPr>
          <p:cNvPr id="44048" name="Text Box 22"/>
          <p:cNvSpPr txBox="1">
            <a:spLocks noChangeArrowheads="1"/>
          </p:cNvSpPr>
          <p:nvPr/>
        </p:nvSpPr>
        <p:spPr bwMode="auto">
          <a:xfrm rot="-5400000">
            <a:off x="7243763" y="5094288"/>
            <a:ext cx="251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External Motivation</a:t>
            </a:r>
            <a:endParaRPr lang="en-US" altLang="en-US" sz="2400">
              <a:latin typeface="Times New Roman" panose="02020603050405020304" pitchFamily="18" charset="0"/>
            </a:endParaRPr>
          </a:p>
        </p:txBody>
      </p:sp>
      <p:sp>
        <p:nvSpPr>
          <p:cNvPr id="19480" name="Text Box 24"/>
          <p:cNvSpPr txBox="1">
            <a:spLocks noChangeArrowheads="1"/>
          </p:cNvSpPr>
          <p:nvPr/>
        </p:nvSpPr>
        <p:spPr bwMode="auto">
          <a:xfrm rot="-5400000">
            <a:off x="-677069" y="2045494"/>
            <a:ext cx="2360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65 - 75%  of Giving</a:t>
            </a:r>
            <a:endParaRPr lang="en-US" altLang="en-US" sz="2400">
              <a:latin typeface="Times New Roman" panose="02020603050405020304" pitchFamily="18" charset="0"/>
            </a:endParaRPr>
          </a:p>
        </p:txBody>
      </p:sp>
      <p:sp>
        <p:nvSpPr>
          <p:cNvPr id="44050" name="Text Box 25"/>
          <p:cNvSpPr txBox="1">
            <a:spLocks noChangeArrowheads="1"/>
          </p:cNvSpPr>
          <p:nvPr/>
        </p:nvSpPr>
        <p:spPr bwMode="auto">
          <a:xfrm rot="-5400000">
            <a:off x="-677069" y="4941094"/>
            <a:ext cx="2360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25 -35% of Giving</a:t>
            </a:r>
            <a:endParaRPr lang="en-US" altLang="en-US" sz="2400">
              <a:latin typeface="Times New Roman" panose="02020603050405020304" pitchFamily="18" charset="0"/>
            </a:endParaRPr>
          </a:p>
        </p:txBody>
      </p:sp>
      <p:sp>
        <p:nvSpPr>
          <p:cNvPr id="44051" name="Rectangle 27"/>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44052" name="Line 28"/>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3" name="Line 29"/>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4" name="Line 30"/>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5" name="Line 31"/>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6" name="Text Box 12"/>
          <p:cNvSpPr txBox="1">
            <a:spLocks noChangeArrowheads="1"/>
          </p:cNvSpPr>
          <p:nvPr/>
        </p:nvSpPr>
        <p:spPr bwMode="auto">
          <a:xfrm>
            <a:off x="6553200" y="2514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Partners</a:t>
            </a:r>
            <a:endParaRPr lang="en-US" altLang="en-US" sz="2400">
              <a:latin typeface="Times New Roman" panose="02020603050405020304" pitchFamily="18" charset="0"/>
            </a:endParaRPr>
          </a:p>
        </p:txBody>
      </p:sp>
      <p:sp>
        <p:nvSpPr>
          <p:cNvPr id="44057" name="Text Box 12"/>
          <p:cNvSpPr txBox="1">
            <a:spLocks noChangeArrowheads="1"/>
          </p:cNvSpPr>
          <p:nvPr/>
        </p:nvSpPr>
        <p:spPr bwMode="auto">
          <a:xfrm>
            <a:off x="1447800" y="2286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Tithers</a:t>
            </a:r>
            <a:endParaRPr lang="en-US" altLang="en-US" sz="2400">
              <a:latin typeface="Times New Roman" panose="02020603050405020304" pitchFamily="18" charset="0"/>
            </a:endParaRPr>
          </a:p>
        </p:txBody>
      </p:sp>
      <p:sp>
        <p:nvSpPr>
          <p:cNvPr id="44058" name="Text Box 15"/>
          <p:cNvSpPr txBox="1">
            <a:spLocks noChangeArrowheads="1"/>
          </p:cNvSpPr>
          <p:nvPr/>
        </p:nvSpPr>
        <p:spPr bwMode="auto">
          <a:xfrm>
            <a:off x="990600" y="27432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Percentage</a:t>
            </a:r>
            <a:endParaRPr lang="en-US" altLang="en-US" sz="2400">
              <a:latin typeface="Times New Roman" panose="02020603050405020304" pitchFamily="18" charset="0"/>
            </a:endParaRPr>
          </a:p>
        </p:txBody>
      </p:sp>
      <p:sp>
        <p:nvSpPr>
          <p:cNvPr id="44059" name="AutoShape 27"/>
          <p:cNvSpPr>
            <a:spLocks/>
          </p:cNvSpPr>
          <p:nvPr/>
        </p:nvSpPr>
        <p:spPr bwMode="auto">
          <a:xfrm>
            <a:off x="2590800" y="2438400"/>
            <a:ext cx="228600" cy="762000"/>
          </a:xfrm>
          <a:prstGeom prst="rightBrace">
            <a:avLst>
              <a:gd name="adj1" fmla="val 2777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44060" name="Text Box 28"/>
          <p:cNvSpPr txBox="1">
            <a:spLocks noChangeArrowheads="1"/>
          </p:cNvSpPr>
          <p:nvPr/>
        </p:nvSpPr>
        <p:spPr bwMode="auto">
          <a:xfrm>
            <a:off x="2895600" y="2590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a:latin typeface="Times New Roman" panose="02020603050405020304" pitchFamily="18" charset="0"/>
              </a:rPr>
              <a:t>(9-12%)</a:t>
            </a:r>
          </a:p>
        </p:txBody>
      </p:sp>
      <p:sp>
        <p:nvSpPr>
          <p:cNvPr id="31" name="Text Box 44"/>
          <p:cNvSpPr txBox="1">
            <a:spLocks noChangeArrowheads="1"/>
          </p:cNvSpPr>
          <p:nvPr/>
        </p:nvSpPr>
        <p:spPr bwMode="auto">
          <a:xfrm rot="-5400000">
            <a:off x="7281863" y="2201863"/>
            <a:ext cx="2435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Internal Motivation</a:t>
            </a:r>
            <a:endParaRPr lang="en-US" altLang="en-US" sz="2400">
              <a:latin typeface="Times New Roman" panose="02020603050405020304" pitchFamily="18" charset="0"/>
            </a:endParaRPr>
          </a:p>
        </p:txBody>
      </p:sp>
      <p:sp>
        <p:nvSpPr>
          <p:cNvPr id="32" name="Rectangle 2"/>
          <p:cNvSpPr>
            <a:spLocks noGrp="1" noChangeArrowheads="1"/>
          </p:cNvSpPr>
          <p:nvPr>
            <p:ph type="title"/>
          </p:nvPr>
        </p:nvSpPr>
        <p:spPr>
          <a:xfrm>
            <a:off x="685800" y="228600"/>
            <a:ext cx="7772400" cy="685800"/>
          </a:xfrm>
        </p:spPr>
        <p:txBody>
          <a:bodyPr>
            <a:normAutofit/>
          </a:bodyPr>
          <a:lstStyle/>
          <a:p>
            <a:pPr algn="ctr" defTabSz="914363" fontAlgn="auto">
              <a:spcAft>
                <a:spcPts val="0"/>
              </a:spcAft>
              <a:defRPr/>
            </a:pPr>
            <a:r>
              <a:rPr altLang="en-US" b="1"/>
              <a:t>REASONS FOR GIVING</a:t>
            </a:r>
            <a:endParaRPr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autoUpdateAnimBg="0"/>
      <p:bldP spid="19465" grpId="0" autoUpdateAnimBg="0"/>
      <p:bldP spid="19480" grpId="0" autoUpdateAnimBg="0"/>
      <p:bldP spid="3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9"/>
          <p:cNvSpPr>
            <a:spLocks noChangeArrowheads="1"/>
          </p:cNvSpPr>
          <p:nvPr/>
        </p:nvSpPr>
        <p:spPr bwMode="auto">
          <a:xfrm>
            <a:off x="914400" y="3505200"/>
            <a:ext cx="7239000" cy="419100"/>
          </a:xfrm>
          <a:prstGeom prst="rect">
            <a:avLst/>
          </a:prstGeom>
          <a:solidFill>
            <a:srgbClr val="9FE6FF"/>
          </a:solidFill>
          <a:ln w="9525" algn="ctr">
            <a:solidFill>
              <a:schemeClr val="tx1"/>
            </a:solidFill>
            <a:round/>
            <a:headEnd/>
            <a:tailEnd/>
          </a:ln>
        </p:spPr>
        <p:txBody>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742950" indent="-285750">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46083" name="Rectangle 3"/>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46084" name="Line 4"/>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5" name="Line 5"/>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6" name="Line 6"/>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7" name="Line 7"/>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4" name="Text Box 8"/>
          <p:cNvSpPr txBox="1">
            <a:spLocks noChangeArrowheads="1"/>
          </p:cNvSpPr>
          <p:nvPr/>
        </p:nvSpPr>
        <p:spPr bwMode="auto">
          <a:xfrm>
            <a:off x="990600" y="14478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Joyful Givers</a:t>
            </a:r>
            <a:r>
              <a:rPr lang="en-US" altLang="en-US" sz="2400">
                <a:latin typeface="Times New Roman" panose="02020603050405020304" pitchFamily="18" charset="0"/>
              </a:rPr>
              <a:t> (1-3%)</a:t>
            </a:r>
          </a:p>
        </p:txBody>
      </p:sp>
      <p:sp>
        <p:nvSpPr>
          <p:cNvPr id="19465" name="Text Box 9"/>
          <p:cNvSpPr txBox="1">
            <a:spLocks noChangeArrowheads="1"/>
          </p:cNvSpPr>
          <p:nvPr/>
        </p:nvSpPr>
        <p:spPr bwMode="auto">
          <a:xfrm>
            <a:off x="6705600" y="14478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Family</a:t>
            </a:r>
            <a:endParaRPr lang="en-US" altLang="en-US" sz="2400">
              <a:latin typeface="Times New Roman" panose="02020603050405020304" pitchFamily="18" charset="0"/>
            </a:endParaRPr>
          </a:p>
        </p:txBody>
      </p:sp>
      <p:sp>
        <p:nvSpPr>
          <p:cNvPr id="46090" name="Text Box 16"/>
          <p:cNvSpPr txBox="1">
            <a:spLocks noChangeArrowheads="1"/>
          </p:cNvSpPr>
          <p:nvPr/>
        </p:nvSpPr>
        <p:spPr bwMode="auto">
          <a:xfrm>
            <a:off x="990600" y="4038599"/>
            <a:ext cx="3124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b="1" dirty="0" smtClean="0">
                <a:latin typeface="Times New Roman" panose="02020603050405020304" pitchFamily="18" charset="0"/>
              </a:rPr>
              <a:t>  Fair </a:t>
            </a:r>
            <a:r>
              <a:rPr lang="en-US" altLang="en-US" sz="2400" b="1" dirty="0">
                <a:latin typeface="Times New Roman" panose="02020603050405020304" pitchFamily="18" charset="0"/>
              </a:rPr>
              <a:t>Share </a:t>
            </a:r>
            <a:r>
              <a:rPr lang="en-US" altLang="en-US" sz="2400" dirty="0">
                <a:latin typeface="Times New Roman" panose="02020603050405020304" pitchFamily="18" charset="0"/>
              </a:rPr>
              <a:t>(20- 40%)</a:t>
            </a:r>
          </a:p>
        </p:txBody>
      </p:sp>
      <p:sp>
        <p:nvSpPr>
          <p:cNvPr id="46091" name="Text Box 17"/>
          <p:cNvSpPr txBox="1">
            <a:spLocks noChangeArrowheads="1"/>
          </p:cNvSpPr>
          <p:nvPr/>
        </p:nvSpPr>
        <p:spPr bwMode="auto">
          <a:xfrm>
            <a:off x="990600" y="46482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dirty="0">
                <a:latin typeface="Times New Roman" panose="02020603050405020304" pitchFamily="18" charset="0"/>
              </a:rPr>
              <a:t>Dues </a:t>
            </a:r>
            <a:r>
              <a:rPr lang="en-US" altLang="en-US" sz="2400" b="1" dirty="0" smtClean="0">
                <a:latin typeface="Times New Roman" panose="02020603050405020304" pitchFamily="18" charset="0"/>
              </a:rPr>
              <a:t>Payers </a:t>
            </a:r>
            <a:r>
              <a:rPr lang="en-US" altLang="en-US" sz="2400" dirty="0">
                <a:latin typeface="Times New Roman" panose="02020603050405020304" pitchFamily="18" charset="0"/>
              </a:rPr>
              <a:t>(15-30%)</a:t>
            </a:r>
          </a:p>
        </p:txBody>
      </p:sp>
      <p:sp>
        <p:nvSpPr>
          <p:cNvPr id="46092" name="Text Box 18"/>
          <p:cNvSpPr txBox="1">
            <a:spLocks noChangeArrowheads="1"/>
          </p:cNvSpPr>
          <p:nvPr/>
        </p:nvSpPr>
        <p:spPr bwMode="auto">
          <a:xfrm>
            <a:off x="6553200" y="4343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Patrons</a:t>
            </a:r>
            <a:endParaRPr lang="en-US" altLang="en-US" sz="2400">
              <a:latin typeface="Times New Roman" panose="02020603050405020304" pitchFamily="18" charset="0"/>
            </a:endParaRPr>
          </a:p>
        </p:txBody>
      </p:sp>
      <p:sp>
        <p:nvSpPr>
          <p:cNvPr id="46093" name="Text Box 19"/>
          <p:cNvSpPr txBox="1">
            <a:spLocks noChangeArrowheads="1"/>
          </p:cNvSpPr>
          <p:nvPr/>
        </p:nvSpPr>
        <p:spPr bwMode="auto">
          <a:xfrm>
            <a:off x="1066800" y="54102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When I Come </a:t>
            </a:r>
            <a:r>
              <a:rPr lang="en-US" altLang="en-US" sz="2400">
                <a:latin typeface="Times New Roman" panose="02020603050405020304" pitchFamily="18" charset="0"/>
              </a:rPr>
              <a:t>(15-25%)</a:t>
            </a:r>
          </a:p>
        </p:txBody>
      </p:sp>
      <p:sp>
        <p:nvSpPr>
          <p:cNvPr id="46094" name="Text Box 20"/>
          <p:cNvSpPr txBox="1">
            <a:spLocks noChangeArrowheads="1"/>
          </p:cNvSpPr>
          <p:nvPr/>
        </p:nvSpPr>
        <p:spPr bwMode="auto">
          <a:xfrm>
            <a:off x="6400800" y="5715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Customers</a:t>
            </a:r>
            <a:endParaRPr lang="en-US" altLang="en-US" sz="2400">
              <a:latin typeface="Times New Roman" panose="02020603050405020304" pitchFamily="18" charset="0"/>
            </a:endParaRPr>
          </a:p>
        </p:txBody>
      </p:sp>
      <p:sp>
        <p:nvSpPr>
          <p:cNvPr id="46095" name="Text Box 21"/>
          <p:cNvSpPr txBox="1">
            <a:spLocks noChangeArrowheads="1"/>
          </p:cNvSpPr>
          <p:nvPr/>
        </p:nvSpPr>
        <p:spPr bwMode="auto">
          <a:xfrm>
            <a:off x="1066800" y="5943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Nothing </a:t>
            </a:r>
            <a:r>
              <a:rPr lang="en-US" altLang="en-US" sz="2400">
                <a:latin typeface="Times New Roman" panose="02020603050405020304" pitchFamily="18" charset="0"/>
              </a:rPr>
              <a:t>(10-20%)</a:t>
            </a:r>
          </a:p>
        </p:txBody>
      </p:sp>
      <p:sp>
        <p:nvSpPr>
          <p:cNvPr id="46096" name="Text Box 22"/>
          <p:cNvSpPr txBox="1">
            <a:spLocks noChangeArrowheads="1"/>
          </p:cNvSpPr>
          <p:nvPr/>
        </p:nvSpPr>
        <p:spPr bwMode="auto">
          <a:xfrm rot="-5400000">
            <a:off x="7243763" y="5094288"/>
            <a:ext cx="251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External Motivation</a:t>
            </a:r>
            <a:endParaRPr lang="en-US" altLang="en-US" sz="2400">
              <a:latin typeface="Times New Roman" panose="02020603050405020304" pitchFamily="18" charset="0"/>
            </a:endParaRPr>
          </a:p>
        </p:txBody>
      </p:sp>
      <p:sp>
        <p:nvSpPr>
          <p:cNvPr id="19480" name="Text Box 24"/>
          <p:cNvSpPr txBox="1">
            <a:spLocks noChangeArrowheads="1"/>
          </p:cNvSpPr>
          <p:nvPr/>
        </p:nvSpPr>
        <p:spPr bwMode="auto">
          <a:xfrm rot="-5400000">
            <a:off x="-677069" y="2045494"/>
            <a:ext cx="2360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65 - 75%  of Giving</a:t>
            </a:r>
            <a:endParaRPr lang="en-US" altLang="en-US" sz="2400">
              <a:latin typeface="Times New Roman" panose="02020603050405020304" pitchFamily="18" charset="0"/>
            </a:endParaRPr>
          </a:p>
        </p:txBody>
      </p:sp>
      <p:sp>
        <p:nvSpPr>
          <p:cNvPr id="46098" name="Text Box 25"/>
          <p:cNvSpPr txBox="1">
            <a:spLocks noChangeArrowheads="1"/>
          </p:cNvSpPr>
          <p:nvPr/>
        </p:nvSpPr>
        <p:spPr bwMode="auto">
          <a:xfrm rot="-5400000">
            <a:off x="-677069" y="4941094"/>
            <a:ext cx="2360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25 -35% of Giving</a:t>
            </a:r>
            <a:endParaRPr lang="en-US" altLang="en-US" sz="2400">
              <a:latin typeface="Times New Roman" panose="02020603050405020304" pitchFamily="18" charset="0"/>
            </a:endParaRPr>
          </a:p>
        </p:txBody>
      </p:sp>
      <p:sp>
        <p:nvSpPr>
          <p:cNvPr id="46099" name="Rectangle 27"/>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46100" name="Line 28"/>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29"/>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2" name="Line 30"/>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3" name="Line 31"/>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4" name="Text Box 12"/>
          <p:cNvSpPr txBox="1">
            <a:spLocks noChangeArrowheads="1"/>
          </p:cNvSpPr>
          <p:nvPr/>
        </p:nvSpPr>
        <p:spPr bwMode="auto">
          <a:xfrm>
            <a:off x="6553200" y="2514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Partners</a:t>
            </a:r>
            <a:endParaRPr lang="en-US" altLang="en-US" sz="2400">
              <a:latin typeface="Times New Roman" panose="02020603050405020304" pitchFamily="18" charset="0"/>
            </a:endParaRPr>
          </a:p>
        </p:txBody>
      </p:sp>
      <p:sp>
        <p:nvSpPr>
          <p:cNvPr id="46105" name="Text Box 12"/>
          <p:cNvSpPr txBox="1">
            <a:spLocks noChangeArrowheads="1"/>
          </p:cNvSpPr>
          <p:nvPr/>
        </p:nvSpPr>
        <p:spPr bwMode="auto">
          <a:xfrm>
            <a:off x="1447800" y="2286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Tithers</a:t>
            </a:r>
            <a:endParaRPr lang="en-US" altLang="en-US" sz="2400">
              <a:latin typeface="Times New Roman" panose="02020603050405020304" pitchFamily="18" charset="0"/>
            </a:endParaRPr>
          </a:p>
        </p:txBody>
      </p:sp>
      <p:sp>
        <p:nvSpPr>
          <p:cNvPr id="46106" name="Text Box 15"/>
          <p:cNvSpPr txBox="1">
            <a:spLocks noChangeArrowheads="1"/>
          </p:cNvSpPr>
          <p:nvPr/>
        </p:nvSpPr>
        <p:spPr bwMode="auto">
          <a:xfrm>
            <a:off x="990600" y="27432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Percentage</a:t>
            </a:r>
            <a:endParaRPr lang="en-US" altLang="en-US" sz="2400">
              <a:latin typeface="Times New Roman" panose="02020603050405020304" pitchFamily="18" charset="0"/>
            </a:endParaRPr>
          </a:p>
        </p:txBody>
      </p:sp>
      <p:sp>
        <p:nvSpPr>
          <p:cNvPr id="46107" name="AutoShape 27"/>
          <p:cNvSpPr>
            <a:spLocks/>
          </p:cNvSpPr>
          <p:nvPr/>
        </p:nvSpPr>
        <p:spPr bwMode="auto">
          <a:xfrm>
            <a:off x="2590800" y="2438400"/>
            <a:ext cx="228600" cy="762000"/>
          </a:xfrm>
          <a:prstGeom prst="rightBrace">
            <a:avLst>
              <a:gd name="adj1" fmla="val 2777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46108" name="Text Box 28"/>
          <p:cNvSpPr txBox="1">
            <a:spLocks noChangeArrowheads="1"/>
          </p:cNvSpPr>
          <p:nvPr/>
        </p:nvSpPr>
        <p:spPr bwMode="auto">
          <a:xfrm>
            <a:off x="2895600" y="2590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a:latin typeface="Times New Roman" panose="02020603050405020304" pitchFamily="18" charset="0"/>
              </a:rPr>
              <a:t>(9-12%)</a:t>
            </a:r>
          </a:p>
        </p:txBody>
      </p:sp>
      <p:sp>
        <p:nvSpPr>
          <p:cNvPr id="31" name="Text Box 44"/>
          <p:cNvSpPr txBox="1">
            <a:spLocks noChangeArrowheads="1"/>
          </p:cNvSpPr>
          <p:nvPr/>
        </p:nvSpPr>
        <p:spPr bwMode="auto">
          <a:xfrm rot="-5400000">
            <a:off x="7281863" y="2201863"/>
            <a:ext cx="2435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Internal Motivation</a:t>
            </a:r>
            <a:endParaRPr lang="en-US" altLang="en-US" sz="2400">
              <a:latin typeface="Times New Roman" panose="02020603050405020304" pitchFamily="18" charset="0"/>
            </a:endParaRPr>
          </a:p>
        </p:txBody>
      </p:sp>
      <p:sp>
        <p:nvSpPr>
          <p:cNvPr id="37" name="Text Box 14"/>
          <p:cNvSpPr txBox="1">
            <a:spLocks noChangeArrowheads="1"/>
          </p:cNvSpPr>
          <p:nvPr/>
        </p:nvSpPr>
        <p:spPr bwMode="auto">
          <a:xfrm>
            <a:off x="849313" y="3540125"/>
            <a:ext cx="73040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spcBef>
                <a:spcPct val="50000"/>
              </a:spcBef>
              <a:defRPr/>
            </a:pPr>
            <a:r>
              <a:rPr lang="en-US" altLang="en-US" b="1" i="1" kern="0" spc="2000" dirty="0" smtClean="0">
                <a:latin typeface="Segoe Script" panose="020B0504020000000003" pitchFamily="34" charset="0"/>
              </a:rPr>
              <a:t>CONVERSION</a:t>
            </a:r>
          </a:p>
        </p:txBody>
      </p:sp>
      <p:sp>
        <p:nvSpPr>
          <p:cNvPr id="33" name="Rectangle 2"/>
          <p:cNvSpPr>
            <a:spLocks noGrp="1" noChangeArrowheads="1"/>
          </p:cNvSpPr>
          <p:nvPr>
            <p:ph type="title"/>
          </p:nvPr>
        </p:nvSpPr>
        <p:spPr>
          <a:xfrm>
            <a:off x="685800" y="228600"/>
            <a:ext cx="7772400" cy="685800"/>
          </a:xfrm>
        </p:spPr>
        <p:txBody>
          <a:bodyPr>
            <a:normAutofit/>
          </a:bodyPr>
          <a:lstStyle/>
          <a:p>
            <a:pPr algn="ctr" defTabSz="914363" fontAlgn="auto">
              <a:spcAft>
                <a:spcPts val="0"/>
              </a:spcAft>
              <a:defRPr/>
            </a:pPr>
            <a:r>
              <a:rPr altLang="en-US" b="1"/>
              <a:t>REASONS FOR GIVING</a:t>
            </a:r>
            <a:endParaRPr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autoUpdateAnimBg="0"/>
      <p:bldP spid="19465" grpId="0" autoUpdateAnimBg="0"/>
      <p:bldP spid="19480" grpId="0" autoUpdateAnimBg="0"/>
      <p:bldP spid="31" grpId="0" autoUpdateAnimBg="0"/>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9"/>
          <p:cNvSpPr>
            <a:spLocks noChangeArrowheads="1"/>
          </p:cNvSpPr>
          <p:nvPr/>
        </p:nvSpPr>
        <p:spPr bwMode="auto">
          <a:xfrm>
            <a:off x="914400" y="3505200"/>
            <a:ext cx="7239000" cy="419100"/>
          </a:xfrm>
          <a:prstGeom prst="rect">
            <a:avLst/>
          </a:prstGeom>
          <a:solidFill>
            <a:srgbClr val="9FE6FF"/>
          </a:solidFill>
          <a:ln w="9525" algn="ctr">
            <a:solidFill>
              <a:schemeClr val="tx1"/>
            </a:solidFill>
            <a:round/>
            <a:headEnd/>
            <a:tailEnd/>
          </a:ln>
        </p:spPr>
        <p:txBody>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742950" indent="-285750">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48131" name="Rectangle 3"/>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48132" name="Line 4"/>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3" name="Line 5"/>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4" name="Line 6"/>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5" name="Line 7"/>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4" name="Text Box 8"/>
          <p:cNvSpPr txBox="1">
            <a:spLocks noChangeArrowheads="1"/>
          </p:cNvSpPr>
          <p:nvPr/>
        </p:nvSpPr>
        <p:spPr bwMode="auto">
          <a:xfrm>
            <a:off x="990600" y="14478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Joyful Givers</a:t>
            </a:r>
            <a:r>
              <a:rPr lang="en-US" altLang="en-US" sz="2400">
                <a:latin typeface="Times New Roman" panose="02020603050405020304" pitchFamily="18" charset="0"/>
              </a:rPr>
              <a:t> (1-3%)</a:t>
            </a:r>
          </a:p>
        </p:txBody>
      </p:sp>
      <p:sp>
        <p:nvSpPr>
          <p:cNvPr id="19465" name="Text Box 9"/>
          <p:cNvSpPr txBox="1">
            <a:spLocks noChangeArrowheads="1"/>
          </p:cNvSpPr>
          <p:nvPr/>
        </p:nvSpPr>
        <p:spPr bwMode="auto">
          <a:xfrm>
            <a:off x="6705600" y="14478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Family</a:t>
            </a:r>
            <a:endParaRPr lang="en-US" altLang="en-US" sz="2400">
              <a:latin typeface="Times New Roman" panose="02020603050405020304" pitchFamily="18" charset="0"/>
            </a:endParaRPr>
          </a:p>
        </p:txBody>
      </p:sp>
      <p:sp>
        <p:nvSpPr>
          <p:cNvPr id="48138" name="Text Box 16"/>
          <p:cNvSpPr txBox="1">
            <a:spLocks noChangeArrowheads="1"/>
          </p:cNvSpPr>
          <p:nvPr/>
        </p:nvSpPr>
        <p:spPr bwMode="auto">
          <a:xfrm>
            <a:off x="990599" y="4038600"/>
            <a:ext cx="312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b="1" dirty="0" smtClean="0">
                <a:latin typeface="Times New Roman" panose="02020603050405020304" pitchFamily="18" charset="0"/>
              </a:rPr>
              <a:t>  Fair </a:t>
            </a:r>
            <a:r>
              <a:rPr lang="en-US" altLang="en-US" sz="2400" b="1" dirty="0">
                <a:latin typeface="Times New Roman" panose="02020603050405020304" pitchFamily="18" charset="0"/>
              </a:rPr>
              <a:t>Share </a:t>
            </a:r>
            <a:r>
              <a:rPr lang="en-US" altLang="en-US" sz="2400" dirty="0">
                <a:latin typeface="Times New Roman" panose="02020603050405020304" pitchFamily="18" charset="0"/>
              </a:rPr>
              <a:t>(20- 40%)</a:t>
            </a:r>
          </a:p>
        </p:txBody>
      </p:sp>
      <p:sp>
        <p:nvSpPr>
          <p:cNvPr id="48139" name="Text Box 17"/>
          <p:cNvSpPr txBox="1">
            <a:spLocks noChangeArrowheads="1"/>
          </p:cNvSpPr>
          <p:nvPr/>
        </p:nvSpPr>
        <p:spPr bwMode="auto">
          <a:xfrm>
            <a:off x="990600" y="46482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dirty="0">
                <a:latin typeface="Times New Roman" panose="02020603050405020304" pitchFamily="18" charset="0"/>
              </a:rPr>
              <a:t>Dues </a:t>
            </a:r>
            <a:r>
              <a:rPr lang="en-US" altLang="en-US" sz="2400" b="1" dirty="0" smtClean="0">
                <a:latin typeface="Times New Roman" panose="02020603050405020304" pitchFamily="18" charset="0"/>
              </a:rPr>
              <a:t>Payers </a:t>
            </a:r>
            <a:r>
              <a:rPr lang="en-US" altLang="en-US" sz="2400" dirty="0">
                <a:latin typeface="Times New Roman" panose="02020603050405020304" pitchFamily="18" charset="0"/>
              </a:rPr>
              <a:t>(15-30%)</a:t>
            </a:r>
          </a:p>
        </p:txBody>
      </p:sp>
      <p:sp>
        <p:nvSpPr>
          <p:cNvPr id="48140" name="Text Box 18"/>
          <p:cNvSpPr txBox="1">
            <a:spLocks noChangeArrowheads="1"/>
          </p:cNvSpPr>
          <p:nvPr/>
        </p:nvSpPr>
        <p:spPr bwMode="auto">
          <a:xfrm>
            <a:off x="6553200" y="4343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Patrons</a:t>
            </a:r>
            <a:endParaRPr lang="en-US" altLang="en-US" sz="2400">
              <a:latin typeface="Times New Roman" panose="02020603050405020304" pitchFamily="18" charset="0"/>
            </a:endParaRPr>
          </a:p>
        </p:txBody>
      </p:sp>
      <p:sp>
        <p:nvSpPr>
          <p:cNvPr id="48141" name="Text Box 19"/>
          <p:cNvSpPr txBox="1">
            <a:spLocks noChangeArrowheads="1"/>
          </p:cNvSpPr>
          <p:nvPr/>
        </p:nvSpPr>
        <p:spPr bwMode="auto">
          <a:xfrm>
            <a:off x="1066800" y="54102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When I Come </a:t>
            </a:r>
            <a:r>
              <a:rPr lang="en-US" altLang="en-US" sz="2400">
                <a:latin typeface="Times New Roman" panose="02020603050405020304" pitchFamily="18" charset="0"/>
              </a:rPr>
              <a:t>(15-25%)</a:t>
            </a:r>
          </a:p>
        </p:txBody>
      </p:sp>
      <p:sp>
        <p:nvSpPr>
          <p:cNvPr id="48142" name="Text Box 20"/>
          <p:cNvSpPr txBox="1">
            <a:spLocks noChangeArrowheads="1"/>
          </p:cNvSpPr>
          <p:nvPr/>
        </p:nvSpPr>
        <p:spPr bwMode="auto">
          <a:xfrm>
            <a:off x="6400800" y="5715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Customers</a:t>
            </a:r>
            <a:endParaRPr lang="en-US" altLang="en-US" sz="2400">
              <a:latin typeface="Times New Roman" panose="02020603050405020304" pitchFamily="18" charset="0"/>
            </a:endParaRPr>
          </a:p>
        </p:txBody>
      </p:sp>
      <p:sp>
        <p:nvSpPr>
          <p:cNvPr id="48143" name="Text Box 21"/>
          <p:cNvSpPr txBox="1">
            <a:spLocks noChangeArrowheads="1"/>
          </p:cNvSpPr>
          <p:nvPr/>
        </p:nvSpPr>
        <p:spPr bwMode="auto">
          <a:xfrm>
            <a:off x="1066800" y="5943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Nothing </a:t>
            </a:r>
            <a:r>
              <a:rPr lang="en-US" altLang="en-US" sz="2400">
                <a:latin typeface="Times New Roman" panose="02020603050405020304" pitchFamily="18" charset="0"/>
              </a:rPr>
              <a:t>(10-20%)</a:t>
            </a:r>
          </a:p>
        </p:txBody>
      </p:sp>
      <p:sp>
        <p:nvSpPr>
          <p:cNvPr id="48144" name="Text Box 22"/>
          <p:cNvSpPr txBox="1">
            <a:spLocks noChangeArrowheads="1"/>
          </p:cNvSpPr>
          <p:nvPr/>
        </p:nvSpPr>
        <p:spPr bwMode="auto">
          <a:xfrm rot="-5400000">
            <a:off x="7243763" y="5094288"/>
            <a:ext cx="251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External Motivation</a:t>
            </a:r>
            <a:endParaRPr lang="en-US" altLang="en-US" sz="2400">
              <a:latin typeface="Times New Roman" panose="02020603050405020304" pitchFamily="18" charset="0"/>
            </a:endParaRPr>
          </a:p>
        </p:txBody>
      </p:sp>
      <p:sp>
        <p:nvSpPr>
          <p:cNvPr id="19480" name="Text Box 24"/>
          <p:cNvSpPr txBox="1">
            <a:spLocks noChangeArrowheads="1"/>
          </p:cNvSpPr>
          <p:nvPr/>
        </p:nvSpPr>
        <p:spPr bwMode="auto">
          <a:xfrm rot="-5400000">
            <a:off x="-677069" y="2045494"/>
            <a:ext cx="2360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65 - 75%  of Giving</a:t>
            </a:r>
            <a:endParaRPr lang="en-US" altLang="en-US" sz="2400">
              <a:latin typeface="Times New Roman" panose="02020603050405020304" pitchFamily="18" charset="0"/>
            </a:endParaRPr>
          </a:p>
        </p:txBody>
      </p:sp>
      <p:sp>
        <p:nvSpPr>
          <p:cNvPr id="48146" name="Text Box 25"/>
          <p:cNvSpPr txBox="1">
            <a:spLocks noChangeArrowheads="1"/>
          </p:cNvSpPr>
          <p:nvPr/>
        </p:nvSpPr>
        <p:spPr bwMode="auto">
          <a:xfrm rot="-5400000">
            <a:off x="-677069" y="4941094"/>
            <a:ext cx="2360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25 -35% of Giving</a:t>
            </a:r>
            <a:endParaRPr lang="en-US" altLang="en-US" sz="2400">
              <a:latin typeface="Times New Roman" panose="02020603050405020304" pitchFamily="18" charset="0"/>
            </a:endParaRPr>
          </a:p>
        </p:txBody>
      </p:sp>
      <p:sp>
        <p:nvSpPr>
          <p:cNvPr id="48147" name="Rectangle 27"/>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48148" name="Line 28"/>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9" name="Line 29"/>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0" name="Line 30"/>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1" name="Line 31"/>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2" name="Text Box 12"/>
          <p:cNvSpPr txBox="1">
            <a:spLocks noChangeArrowheads="1"/>
          </p:cNvSpPr>
          <p:nvPr/>
        </p:nvSpPr>
        <p:spPr bwMode="auto">
          <a:xfrm>
            <a:off x="6553200" y="2514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Partners</a:t>
            </a:r>
            <a:endParaRPr lang="en-US" altLang="en-US" sz="2400">
              <a:latin typeface="Times New Roman" panose="02020603050405020304" pitchFamily="18" charset="0"/>
            </a:endParaRPr>
          </a:p>
        </p:txBody>
      </p:sp>
      <p:sp>
        <p:nvSpPr>
          <p:cNvPr id="48153" name="Text Box 12"/>
          <p:cNvSpPr txBox="1">
            <a:spLocks noChangeArrowheads="1"/>
          </p:cNvSpPr>
          <p:nvPr/>
        </p:nvSpPr>
        <p:spPr bwMode="auto">
          <a:xfrm>
            <a:off x="1447800" y="2286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Tithers</a:t>
            </a:r>
            <a:endParaRPr lang="en-US" altLang="en-US" sz="2400">
              <a:latin typeface="Times New Roman" panose="02020603050405020304" pitchFamily="18" charset="0"/>
            </a:endParaRPr>
          </a:p>
        </p:txBody>
      </p:sp>
      <p:sp>
        <p:nvSpPr>
          <p:cNvPr id="48154" name="Text Box 15"/>
          <p:cNvSpPr txBox="1">
            <a:spLocks noChangeArrowheads="1"/>
          </p:cNvSpPr>
          <p:nvPr/>
        </p:nvSpPr>
        <p:spPr bwMode="auto">
          <a:xfrm>
            <a:off x="990600" y="27432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Percentage</a:t>
            </a:r>
            <a:endParaRPr lang="en-US" altLang="en-US" sz="2400">
              <a:latin typeface="Times New Roman" panose="02020603050405020304" pitchFamily="18" charset="0"/>
            </a:endParaRPr>
          </a:p>
        </p:txBody>
      </p:sp>
      <p:sp>
        <p:nvSpPr>
          <p:cNvPr id="48155" name="AutoShape 27"/>
          <p:cNvSpPr>
            <a:spLocks/>
          </p:cNvSpPr>
          <p:nvPr/>
        </p:nvSpPr>
        <p:spPr bwMode="auto">
          <a:xfrm>
            <a:off x="2590800" y="2438400"/>
            <a:ext cx="228600" cy="762000"/>
          </a:xfrm>
          <a:prstGeom prst="rightBrace">
            <a:avLst>
              <a:gd name="adj1" fmla="val 2777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48156" name="Text Box 28"/>
          <p:cNvSpPr txBox="1">
            <a:spLocks noChangeArrowheads="1"/>
          </p:cNvSpPr>
          <p:nvPr/>
        </p:nvSpPr>
        <p:spPr bwMode="auto">
          <a:xfrm>
            <a:off x="2895600" y="2590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a:latin typeface="Times New Roman" panose="02020603050405020304" pitchFamily="18" charset="0"/>
              </a:rPr>
              <a:t>(9-12%)</a:t>
            </a:r>
          </a:p>
        </p:txBody>
      </p:sp>
      <p:sp>
        <p:nvSpPr>
          <p:cNvPr id="31" name="Text Box 44"/>
          <p:cNvSpPr txBox="1">
            <a:spLocks noChangeArrowheads="1"/>
          </p:cNvSpPr>
          <p:nvPr/>
        </p:nvSpPr>
        <p:spPr bwMode="auto">
          <a:xfrm rot="-5400000">
            <a:off x="7281863" y="2201863"/>
            <a:ext cx="2435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Internal Motivation</a:t>
            </a:r>
            <a:endParaRPr lang="en-US" altLang="en-US" sz="2400">
              <a:latin typeface="Times New Roman" panose="02020603050405020304" pitchFamily="18" charset="0"/>
            </a:endParaRPr>
          </a:p>
        </p:txBody>
      </p:sp>
      <p:sp>
        <p:nvSpPr>
          <p:cNvPr id="39" name="Line 16"/>
          <p:cNvSpPr>
            <a:spLocks noChangeShapeType="1"/>
          </p:cNvSpPr>
          <p:nvPr/>
        </p:nvSpPr>
        <p:spPr bwMode="auto">
          <a:xfrm flipV="1">
            <a:off x="4724400" y="1752600"/>
            <a:ext cx="0" cy="426720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0" name="Text Box 30"/>
          <p:cNvSpPr txBox="1">
            <a:spLocks noChangeArrowheads="1"/>
          </p:cNvSpPr>
          <p:nvPr/>
        </p:nvSpPr>
        <p:spPr bwMode="auto">
          <a:xfrm rot="-5400000">
            <a:off x="3162300" y="3540126"/>
            <a:ext cx="2511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b="1" i="1">
                <a:solidFill>
                  <a:srgbClr val="FF0000"/>
                </a:solidFill>
                <a:latin typeface="Times New Roman" panose="02020603050405020304" pitchFamily="18" charset="0"/>
              </a:rPr>
              <a:t>Spiritual Journey</a:t>
            </a:r>
            <a:endParaRPr lang="en-US" altLang="en-US" sz="2400" i="1">
              <a:solidFill>
                <a:srgbClr val="FF0000"/>
              </a:solidFill>
              <a:latin typeface="Times New Roman" panose="02020603050405020304" pitchFamily="18" charset="0"/>
            </a:endParaRPr>
          </a:p>
        </p:txBody>
      </p:sp>
      <p:sp>
        <p:nvSpPr>
          <p:cNvPr id="36" name="Text Box 14"/>
          <p:cNvSpPr txBox="1">
            <a:spLocks noChangeArrowheads="1"/>
          </p:cNvSpPr>
          <p:nvPr/>
        </p:nvSpPr>
        <p:spPr bwMode="auto">
          <a:xfrm>
            <a:off x="849313" y="3540125"/>
            <a:ext cx="73040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spcBef>
                <a:spcPct val="50000"/>
              </a:spcBef>
              <a:defRPr/>
            </a:pPr>
            <a:r>
              <a:rPr lang="en-US" altLang="en-US" b="1" i="1" kern="0" spc="2000" dirty="0" smtClean="0">
                <a:latin typeface="Segoe Script" panose="020B0504020000000003" pitchFamily="34" charset="0"/>
              </a:rPr>
              <a:t>CONVERSION</a:t>
            </a:r>
          </a:p>
        </p:txBody>
      </p:sp>
      <p:sp>
        <p:nvSpPr>
          <p:cNvPr id="35" name="Rectangle 2"/>
          <p:cNvSpPr>
            <a:spLocks noGrp="1" noChangeArrowheads="1"/>
          </p:cNvSpPr>
          <p:nvPr>
            <p:ph type="title"/>
          </p:nvPr>
        </p:nvSpPr>
        <p:spPr>
          <a:xfrm>
            <a:off x="685800" y="228600"/>
            <a:ext cx="7772400" cy="685800"/>
          </a:xfrm>
        </p:spPr>
        <p:txBody>
          <a:bodyPr>
            <a:normAutofit/>
          </a:bodyPr>
          <a:lstStyle/>
          <a:p>
            <a:pPr algn="ctr" defTabSz="914363" fontAlgn="auto">
              <a:spcAft>
                <a:spcPts val="0"/>
              </a:spcAft>
              <a:defRPr/>
            </a:pPr>
            <a:r>
              <a:rPr altLang="en-US" b="1"/>
              <a:t>REASONS FOR GIVING</a:t>
            </a:r>
            <a:endParaRPr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autoUpdateAnimBg="0"/>
      <p:bldP spid="19465" grpId="0" autoUpdateAnimBg="0"/>
      <p:bldP spid="19480" grpId="0" autoUpdateAnimBg="0"/>
      <p:bldP spid="31" grpId="0" autoUpdateAnimBg="0"/>
      <p:bldP spid="39" grpId="0" animBg="1"/>
      <p:bldP spid="40" grpId="0" autoUpdateAnimBg="0"/>
      <p:bldP spid="3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228600"/>
          <a:ext cx="8686800" cy="6019800"/>
        </p:xfrm>
        <a:graphic>
          <a:graphicData uri="http://schemas.openxmlformats.org/drawingml/2006/table">
            <a:tbl>
              <a:tblPr firstRow="1" firstCol="1" bandRow="1"/>
              <a:tblGrid>
                <a:gridCol w="1303020">
                  <a:extLst>
                    <a:ext uri="{9D8B030D-6E8A-4147-A177-3AD203B41FA5}">
                      <a16:colId xmlns:a16="http://schemas.microsoft.com/office/drawing/2014/main" val="20000"/>
                    </a:ext>
                  </a:extLst>
                </a:gridCol>
                <a:gridCol w="1744980">
                  <a:extLst>
                    <a:ext uri="{9D8B030D-6E8A-4147-A177-3AD203B41FA5}">
                      <a16:colId xmlns:a16="http://schemas.microsoft.com/office/drawing/2014/main" val="20001"/>
                    </a:ext>
                  </a:extLst>
                </a:gridCol>
                <a:gridCol w="5638800">
                  <a:extLst>
                    <a:ext uri="{9D8B030D-6E8A-4147-A177-3AD203B41FA5}">
                      <a16:colId xmlns:a16="http://schemas.microsoft.com/office/drawing/2014/main" val="20002"/>
                    </a:ext>
                  </a:extLst>
                </a:gridCol>
              </a:tblGrid>
              <a:tr h="1092200">
                <a:tc>
                  <a:txBody>
                    <a:bodyPr/>
                    <a:lstStyle/>
                    <a:p>
                      <a:pPr marL="0" marR="0">
                        <a:spcBef>
                          <a:spcPts val="0"/>
                        </a:spcBef>
                        <a:spcAft>
                          <a:spcPts val="0"/>
                        </a:spcAft>
                      </a:pPr>
                      <a:r>
                        <a:rPr lang="en-US" sz="700" dirty="0">
                          <a:solidFill>
                            <a:srgbClr val="000000"/>
                          </a:solidFill>
                          <a:effectLst/>
                          <a:latin typeface="Arial" panose="020B0604020202020204" pitchFamily="34" charset="0"/>
                          <a:ea typeface="Times New Roman" panose="02020603050405020304" pitchFamily="18" charset="0"/>
                        </a:rPr>
                        <a:t> </a:t>
                      </a:r>
                      <a:endParaRPr lang="en-US" sz="900" dirty="0">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700" b="1" dirty="0">
                          <a:solidFill>
                            <a:srgbClr val="000000"/>
                          </a:solidFill>
                          <a:effectLst/>
                          <a:latin typeface="Arial" panose="020B0604020202020204" pitchFamily="34" charset="0"/>
                          <a:ea typeface="Times New Roman" panose="02020603050405020304" pitchFamily="18" charset="0"/>
                        </a:rPr>
                        <a:t/>
                      </a:r>
                      <a:br>
                        <a:rPr lang="en-US" sz="700" b="1" dirty="0">
                          <a:solidFill>
                            <a:srgbClr val="000000"/>
                          </a:solidFill>
                          <a:effectLst/>
                          <a:latin typeface="Arial" panose="020B0604020202020204" pitchFamily="34" charset="0"/>
                          <a:ea typeface="Times New Roman" panose="02020603050405020304" pitchFamily="18" charset="0"/>
                        </a:rPr>
                      </a:br>
                      <a:r>
                        <a:rPr lang="en-US" sz="1800" b="1" dirty="0">
                          <a:solidFill>
                            <a:srgbClr val="000000"/>
                          </a:solidFill>
                          <a:effectLst/>
                          <a:latin typeface="Arial" panose="020B0604020202020204" pitchFamily="34" charset="0"/>
                          <a:ea typeface="Times New Roman" panose="02020603050405020304" pitchFamily="18" charset="0"/>
                        </a:rPr>
                        <a:t>Giving Attitude</a:t>
                      </a:r>
                      <a:endParaRPr lang="en-US" sz="1800" dirty="0">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marL="0" marR="0" algn="ctr">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Considerations for Stewardship Education</a:t>
                      </a:r>
                      <a:br>
                        <a:rPr lang="en-US" sz="1800" b="1" dirty="0">
                          <a:solidFill>
                            <a:srgbClr val="000000"/>
                          </a:solidFill>
                          <a:effectLst/>
                          <a:latin typeface="Arial" panose="020B0604020202020204" pitchFamily="34" charset="0"/>
                          <a:ea typeface="Times New Roman" panose="02020603050405020304" pitchFamily="18" charset="0"/>
                        </a:rPr>
                      </a:br>
                      <a:r>
                        <a:rPr lang="en-US" sz="1800" b="1" dirty="0">
                          <a:solidFill>
                            <a:srgbClr val="000000"/>
                          </a:solidFill>
                          <a:effectLst/>
                          <a:latin typeface="Arial" panose="020B0604020202020204" pitchFamily="34" charset="0"/>
                          <a:ea typeface="Times New Roman" panose="02020603050405020304" pitchFamily="18" charset="0"/>
                        </a:rPr>
                        <a:t>and Pledge Programs</a:t>
                      </a:r>
                      <a:endParaRPr lang="en-US" sz="1800" dirty="0">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10000"/>
                  </a:ext>
                </a:extLst>
              </a:tr>
              <a:tr h="1219199">
                <a:tc>
                  <a:txBody>
                    <a:bodyPr/>
                    <a:lstStyle/>
                    <a:p>
                      <a:pPr marL="0" marR="0" algn="ctr">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Family</a:t>
                      </a:r>
                      <a:endParaRPr lang="en-US" sz="1800" dirty="0">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marL="0" marR="0" algn="ctr">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rPr>
                        <a:t/>
                      </a:r>
                      <a:br>
                        <a:rPr lang="en-US" sz="1800" dirty="0">
                          <a:solidFill>
                            <a:schemeClr val="tx1"/>
                          </a:solidFill>
                          <a:effectLst/>
                          <a:latin typeface="Arial" panose="020B0604020202020204" pitchFamily="34" charset="0"/>
                          <a:ea typeface="Times New Roman" panose="02020603050405020304" pitchFamily="18" charset="0"/>
                        </a:rPr>
                      </a:br>
                      <a:r>
                        <a:rPr lang="en-US" sz="1800" dirty="0">
                          <a:solidFill>
                            <a:schemeClr val="tx1"/>
                          </a:solidFill>
                          <a:effectLst/>
                          <a:latin typeface="Arial" panose="020B0604020202020204" pitchFamily="34" charset="0"/>
                          <a:ea typeface="Times New Roman" panose="02020603050405020304" pitchFamily="18" charset="0"/>
                        </a:rPr>
                        <a:t>Joyful Givers</a:t>
                      </a:r>
                      <a:br>
                        <a:rPr lang="en-US" sz="1800" dirty="0">
                          <a:solidFill>
                            <a:schemeClr val="tx1"/>
                          </a:solidFill>
                          <a:effectLst/>
                          <a:latin typeface="Arial" panose="020B0604020202020204" pitchFamily="34" charset="0"/>
                          <a:ea typeface="Times New Roman" panose="02020603050405020304" pitchFamily="18" charset="0"/>
                        </a:rPr>
                      </a:br>
                      <a:r>
                        <a:rPr lang="en-US" sz="1800" dirty="0">
                          <a:solidFill>
                            <a:schemeClr val="tx1"/>
                          </a:solidFill>
                          <a:effectLst/>
                          <a:latin typeface="Arial" panose="020B0604020202020204" pitchFamily="34" charset="0"/>
                          <a:ea typeface="Times New Roman" panose="02020603050405020304" pitchFamily="18" charset="0"/>
                        </a:rPr>
                        <a:t>beyond Tithe</a:t>
                      </a:r>
                      <a:endParaRPr lang="en-US" sz="1800" dirty="0">
                        <a:solidFill>
                          <a:schemeClr val="tx1"/>
                        </a:solidFill>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l">
                        <a:spcBef>
                          <a:spcPts val="0"/>
                        </a:spcBef>
                        <a:spcAft>
                          <a:spcPts val="0"/>
                        </a:spcAft>
                      </a:pPr>
                      <a:r>
                        <a:rPr lang="en-US" sz="1800" b="1" dirty="0" smtClean="0">
                          <a:solidFill>
                            <a:schemeClr val="tx1"/>
                          </a:solidFill>
                          <a:effectLst/>
                          <a:latin typeface="Arial" panose="020B0604020202020204" pitchFamily="34" charset="0"/>
                          <a:ea typeface="Times New Roman" panose="02020603050405020304" pitchFamily="18" charset="0"/>
                        </a:rPr>
                        <a:t>Provide</a:t>
                      </a:r>
                      <a:r>
                        <a:rPr lang="en-US" sz="1800" dirty="0">
                          <a:solidFill>
                            <a:schemeClr val="tx1"/>
                          </a:solidFill>
                          <a:effectLst/>
                          <a:latin typeface="Arial" panose="020B0604020202020204" pitchFamily="34" charset="0"/>
                          <a:ea typeface="Times New Roman" panose="02020603050405020304" pitchFamily="18" charset="0"/>
                        </a:rPr>
                        <a:t/>
                      </a:r>
                      <a:br>
                        <a:rPr lang="en-US" sz="1800" dirty="0">
                          <a:solidFill>
                            <a:schemeClr val="tx1"/>
                          </a:solidFill>
                          <a:effectLst/>
                          <a:latin typeface="Arial" panose="020B0604020202020204" pitchFamily="34" charset="0"/>
                          <a:ea typeface="Times New Roman" panose="02020603050405020304" pitchFamily="18" charset="0"/>
                        </a:rPr>
                      </a:br>
                      <a:r>
                        <a:rPr lang="en-US" sz="1800" dirty="0">
                          <a:solidFill>
                            <a:schemeClr val="tx1"/>
                          </a:solidFill>
                          <a:effectLst/>
                          <a:latin typeface="Arial" panose="020B0604020202020204" pitchFamily="34" charset="0"/>
                          <a:ea typeface="Times New Roman" panose="02020603050405020304" pitchFamily="18" charset="0"/>
                        </a:rPr>
                        <a:t>Stories of how lives are being saved and hearts are being changed (in a God-ward direction) by the ministry of the people of God "in this place</a:t>
                      </a:r>
                      <a:r>
                        <a:rPr lang="en-US" sz="1800" dirty="0" smtClean="0">
                          <a:solidFill>
                            <a:schemeClr val="tx1"/>
                          </a:solidFill>
                          <a:effectLst/>
                          <a:latin typeface="Arial" panose="020B0604020202020204" pitchFamily="34" charset="0"/>
                          <a:ea typeface="Times New Roman" panose="02020603050405020304" pitchFamily="18" charset="0"/>
                        </a:rPr>
                        <a:t>.“</a:t>
                      </a:r>
                    </a:p>
                    <a:p>
                      <a:pPr marL="0" marR="0" algn="l">
                        <a:spcBef>
                          <a:spcPts val="0"/>
                        </a:spcBef>
                        <a:spcAft>
                          <a:spcPts val="0"/>
                        </a:spcAft>
                      </a:pPr>
                      <a:endParaRPr lang="en-US" sz="1800" dirty="0">
                        <a:solidFill>
                          <a:schemeClr val="tx1"/>
                        </a:solidFill>
                        <a:effectLst/>
                        <a:latin typeface="Times New Roman" panose="02020603050405020304" pitchFamily="18" charset="0"/>
                        <a:ea typeface="Calibri" panose="020F0502020204030204" pitchFamily="34" charset="0"/>
                      </a:endParaRPr>
                    </a:p>
                    <a:p>
                      <a:pPr marL="0" marR="0" algn="l">
                        <a:spcBef>
                          <a:spcPts val="0"/>
                        </a:spcBef>
                        <a:spcAft>
                          <a:spcPts val="0"/>
                        </a:spcAft>
                      </a:pPr>
                      <a:r>
                        <a:rPr lang="en-US" sz="1800" b="1" dirty="0">
                          <a:solidFill>
                            <a:schemeClr val="tx1"/>
                          </a:solidFill>
                          <a:effectLst/>
                          <a:latin typeface="Arial" panose="020B0604020202020204" pitchFamily="34" charset="0"/>
                          <a:ea typeface="Times New Roman" panose="02020603050405020304" pitchFamily="18" charset="0"/>
                        </a:rPr>
                        <a:t>Effective Pledge Programs</a:t>
                      </a:r>
                      <a:r>
                        <a:rPr lang="en-US" sz="1800" dirty="0">
                          <a:solidFill>
                            <a:schemeClr val="tx1"/>
                          </a:solidFill>
                          <a:effectLst/>
                          <a:latin typeface="Arial" panose="020B0604020202020204" pitchFamily="34" charset="0"/>
                          <a:ea typeface="Times New Roman" panose="02020603050405020304" pitchFamily="18" charset="0"/>
                        </a:rPr>
                        <a:t/>
                      </a:r>
                      <a:br>
                        <a:rPr lang="en-US" sz="1800" dirty="0">
                          <a:solidFill>
                            <a:schemeClr val="tx1"/>
                          </a:solidFill>
                          <a:effectLst/>
                          <a:latin typeface="Arial" panose="020B0604020202020204" pitchFamily="34" charset="0"/>
                          <a:ea typeface="Times New Roman" panose="02020603050405020304" pitchFamily="18" charset="0"/>
                        </a:rPr>
                      </a:br>
                      <a:r>
                        <a:rPr lang="en-US" sz="1800" dirty="0" smtClean="0">
                          <a:solidFill>
                            <a:schemeClr val="tx1"/>
                          </a:solidFill>
                          <a:effectLst/>
                          <a:latin typeface="Arial" panose="020B0604020202020204" pitchFamily="34" charset="0"/>
                          <a:ea typeface="Times New Roman" panose="02020603050405020304" pitchFamily="18" charset="0"/>
                          <a:sym typeface="Wingdings" panose="05000000000000000000" pitchFamily="2" charset="2"/>
                        </a:rPr>
                        <a:t></a:t>
                      </a:r>
                      <a:r>
                        <a:rPr lang="en-US" sz="1800" dirty="0" smtClean="0">
                          <a:solidFill>
                            <a:schemeClr val="tx1"/>
                          </a:solidFill>
                          <a:effectLst/>
                          <a:latin typeface="Arial" panose="020B0604020202020204" pitchFamily="34" charset="0"/>
                          <a:ea typeface="Times New Roman" panose="02020603050405020304" pitchFamily="18" charset="0"/>
                        </a:rPr>
                        <a:t>A </a:t>
                      </a:r>
                      <a:r>
                        <a:rPr lang="en-US" sz="1800" dirty="0">
                          <a:solidFill>
                            <a:schemeClr val="tx1"/>
                          </a:solidFill>
                          <a:effectLst/>
                          <a:latin typeface="Arial" panose="020B0604020202020204" pitchFamily="34" charset="0"/>
                          <a:ea typeface="Times New Roman" panose="02020603050405020304" pitchFamily="18" charset="0"/>
                        </a:rPr>
                        <a:t>personal message from the Rector - handwritten note or a personal visit</a:t>
                      </a:r>
                      <a:r>
                        <a:rPr lang="en-US" sz="1800" dirty="0" smtClean="0">
                          <a:solidFill>
                            <a:schemeClr val="tx1"/>
                          </a:solidFill>
                          <a:effectLst/>
                          <a:latin typeface="Arial" panose="020B0604020202020204" pitchFamily="34" charset="0"/>
                          <a:ea typeface="Times New Roman" panose="02020603050405020304" pitchFamily="18" charset="0"/>
                        </a:rPr>
                        <a:t>.</a:t>
                      </a:r>
                      <a:endParaRPr lang="en-US" sz="1000" dirty="0" smtClean="0">
                        <a:solidFill>
                          <a:schemeClr val="tx1"/>
                        </a:solidFill>
                        <a:effectLst/>
                        <a:latin typeface="Arial" panose="020B0604020202020204" pitchFamily="34" charset="0"/>
                        <a:ea typeface="Times New Roman" panose="02020603050405020304" pitchFamily="18" charset="0"/>
                      </a:endParaRPr>
                    </a:p>
                    <a:p>
                      <a:pPr marL="0" marR="0" algn="l">
                        <a:spcBef>
                          <a:spcPts val="0"/>
                        </a:spcBef>
                        <a:spcAft>
                          <a:spcPts val="0"/>
                        </a:spcAft>
                      </a:pPr>
                      <a:r>
                        <a:rPr lang="en-US" sz="1000" dirty="0">
                          <a:solidFill>
                            <a:schemeClr val="tx1"/>
                          </a:solidFill>
                          <a:effectLst/>
                          <a:latin typeface="Arial" panose="020B0604020202020204" pitchFamily="34" charset="0"/>
                          <a:ea typeface="Times New Roman" panose="02020603050405020304" pitchFamily="18" charset="0"/>
                        </a:rPr>
                        <a:t/>
                      </a:r>
                      <a:br>
                        <a:rPr lang="en-US" sz="1000" dirty="0">
                          <a:solidFill>
                            <a:schemeClr val="tx1"/>
                          </a:solidFill>
                          <a:effectLst/>
                          <a:latin typeface="Arial" panose="020B0604020202020204" pitchFamily="34" charset="0"/>
                          <a:ea typeface="Times New Roman" panose="02020603050405020304" pitchFamily="18" charset="0"/>
                        </a:rPr>
                      </a:br>
                      <a:r>
                        <a:rPr lang="en-US" sz="1800" dirty="0" smtClean="0">
                          <a:solidFill>
                            <a:schemeClr val="tx1"/>
                          </a:solidFill>
                          <a:effectLst/>
                          <a:latin typeface="Arial" panose="020B0604020202020204" pitchFamily="34" charset="0"/>
                          <a:ea typeface="Times New Roman" panose="02020603050405020304" pitchFamily="18" charset="0"/>
                          <a:sym typeface="Wingdings" panose="05000000000000000000" pitchFamily="2" charset="2"/>
                        </a:rPr>
                        <a:t></a:t>
                      </a:r>
                      <a:r>
                        <a:rPr lang="en-US" sz="1800" dirty="0" smtClean="0">
                          <a:solidFill>
                            <a:schemeClr val="tx1"/>
                          </a:solidFill>
                          <a:effectLst/>
                          <a:latin typeface="Arial" panose="020B0604020202020204" pitchFamily="34" charset="0"/>
                          <a:ea typeface="Times New Roman" panose="02020603050405020304" pitchFamily="18" charset="0"/>
                        </a:rPr>
                        <a:t>The </a:t>
                      </a:r>
                      <a:r>
                        <a:rPr lang="en-US" sz="1800" dirty="0">
                          <a:solidFill>
                            <a:schemeClr val="tx1"/>
                          </a:solidFill>
                          <a:effectLst/>
                          <a:latin typeface="Arial" panose="020B0604020202020204" pitchFamily="34" charset="0"/>
                          <a:ea typeface="Times New Roman" panose="02020603050405020304" pitchFamily="18" charset="0"/>
                        </a:rPr>
                        <a:t>Parish Narrative with very good anecdotal stories: "This church saved my life</a:t>
                      </a:r>
                      <a:r>
                        <a:rPr lang="en-US" sz="1800" dirty="0" smtClean="0">
                          <a:solidFill>
                            <a:schemeClr val="tx1"/>
                          </a:solidFill>
                          <a:effectLst/>
                          <a:latin typeface="Arial" panose="020B0604020202020204" pitchFamily="34" charset="0"/>
                          <a:ea typeface="Times New Roman" panose="02020603050405020304" pitchFamily="18" charset="0"/>
                        </a:rPr>
                        <a:t>.“</a:t>
                      </a:r>
                      <a:endParaRPr lang="en-US" sz="1000" dirty="0" smtClean="0">
                        <a:solidFill>
                          <a:schemeClr val="tx1"/>
                        </a:solidFill>
                        <a:effectLst/>
                        <a:latin typeface="Arial" panose="020B0604020202020204" pitchFamily="34" charset="0"/>
                        <a:ea typeface="Times New Roman" panose="02020603050405020304" pitchFamily="18" charset="0"/>
                      </a:endParaRPr>
                    </a:p>
                    <a:p>
                      <a:pPr marL="0" marR="0" algn="l">
                        <a:spcBef>
                          <a:spcPts val="0"/>
                        </a:spcBef>
                        <a:spcAft>
                          <a:spcPts val="0"/>
                        </a:spcAft>
                      </a:pPr>
                      <a:r>
                        <a:rPr lang="en-US" sz="1000" dirty="0">
                          <a:solidFill>
                            <a:schemeClr val="tx1"/>
                          </a:solidFill>
                          <a:effectLst/>
                          <a:latin typeface="Arial" panose="020B0604020202020204" pitchFamily="34" charset="0"/>
                          <a:ea typeface="Times New Roman" panose="02020603050405020304" pitchFamily="18" charset="0"/>
                        </a:rPr>
                        <a:t/>
                      </a:r>
                      <a:br>
                        <a:rPr lang="en-US" sz="1000" dirty="0">
                          <a:solidFill>
                            <a:schemeClr val="tx1"/>
                          </a:solidFill>
                          <a:effectLst/>
                          <a:latin typeface="Arial" panose="020B0604020202020204" pitchFamily="34" charset="0"/>
                          <a:ea typeface="Times New Roman" panose="02020603050405020304" pitchFamily="18" charset="0"/>
                        </a:rPr>
                      </a:br>
                      <a:r>
                        <a:rPr lang="en-US" sz="1800" dirty="0" smtClean="0">
                          <a:solidFill>
                            <a:schemeClr val="tx1"/>
                          </a:solidFill>
                          <a:effectLst/>
                          <a:latin typeface="Arial" panose="020B0604020202020204" pitchFamily="34" charset="0"/>
                          <a:ea typeface="Times New Roman" panose="02020603050405020304" pitchFamily="18" charset="0"/>
                          <a:sym typeface="Wingdings" panose="05000000000000000000" pitchFamily="2" charset="2"/>
                        </a:rPr>
                        <a:t></a:t>
                      </a:r>
                      <a:r>
                        <a:rPr lang="en-US" sz="1800" dirty="0" smtClean="0">
                          <a:solidFill>
                            <a:schemeClr val="tx1"/>
                          </a:solidFill>
                          <a:effectLst/>
                          <a:latin typeface="Arial" panose="020B0604020202020204" pitchFamily="34" charset="0"/>
                          <a:ea typeface="Times New Roman" panose="02020603050405020304" pitchFamily="18" charset="0"/>
                        </a:rPr>
                        <a:t>They </a:t>
                      </a:r>
                      <a:r>
                        <a:rPr lang="en-US" sz="1800" dirty="0">
                          <a:solidFill>
                            <a:schemeClr val="tx1"/>
                          </a:solidFill>
                          <a:effectLst/>
                          <a:latin typeface="Arial" panose="020B0604020202020204" pitchFamily="34" charset="0"/>
                          <a:ea typeface="Times New Roman" panose="02020603050405020304" pitchFamily="18" charset="0"/>
                        </a:rPr>
                        <a:t>give money to God through the Church to see lives changed. </a:t>
                      </a:r>
                      <a:r>
                        <a:rPr lang="en-US" sz="1800" i="1" dirty="0">
                          <a:solidFill>
                            <a:schemeClr val="tx1"/>
                          </a:solidFill>
                          <a:effectLst/>
                          <a:latin typeface="Arial" panose="020B0604020202020204" pitchFamily="34" charset="0"/>
                          <a:ea typeface="Times New Roman" panose="02020603050405020304" pitchFamily="18" charset="0"/>
                        </a:rPr>
                        <a:t>They won't give money if you don't do outreach.</a:t>
                      </a:r>
                      <a:endParaRPr lang="en-US" sz="1800" i="1" dirty="0">
                        <a:solidFill>
                          <a:schemeClr val="tx1"/>
                        </a:solidFill>
                        <a:effectLst/>
                        <a:latin typeface="Times New Roman" panose="02020603050405020304" pitchFamily="18" charset="0"/>
                        <a:ea typeface="Calibri" panose="020F0502020204030204" pitchFamily="34" charset="0"/>
                      </a:endParaRP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51201">
                <a:tc>
                  <a:txBody>
                    <a:bodyPr/>
                    <a:lstStyle/>
                    <a:p>
                      <a:pPr marL="0" marR="0" algn="ctr">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Partners</a:t>
                      </a:r>
                      <a:endParaRPr lang="en-US" sz="1800" dirty="0">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marL="0" marR="0" algn="ctr">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rPr>
                        <a:t/>
                      </a:r>
                      <a:br>
                        <a:rPr lang="en-US" sz="1800" dirty="0">
                          <a:solidFill>
                            <a:schemeClr val="tx1"/>
                          </a:solidFill>
                          <a:effectLst/>
                          <a:latin typeface="Arial" panose="020B0604020202020204" pitchFamily="34" charset="0"/>
                          <a:ea typeface="Times New Roman" panose="02020603050405020304" pitchFamily="18" charset="0"/>
                        </a:rPr>
                      </a:br>
                      <a:r>
                        <a:rPr lang="en-US" sz="1800" dirty="0">
                          <a:solidFill>
                            <a:schemeClr val="tx1"/>
                          </a:solidFill>
                          <a:effectLst/>
                          <a:latin typeface="Arial" panose="020B0604020202020204" pitchFamily="34" charset="0"/>
                          <a:ea typeface="Times New Roman" panose="02020603050405020304" pitchFamily="18" charset="0"/>
                        </a:rPr>
                        <a:t>Tithers</a:t>
                      </a:r>
                      <a:endParaRPr lang="en-US" sz="1800" dirty="0">
                        <a:solidFill>
                          <a:schemeClr val="tx1"/>
                        </a:solidFill>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rPr>
                        <a:t> </a:t>
                      </a:r>
                      <a:endParaRPr lang="en-US" sz="1800" dirty="0">
                        <a:solidFill>
                          <a:schemeClr val="tx1"/>
                        </a:solidFill>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rPr>
                        <a:t/>
                      </a:r>
                      <a:br>
                        <a:rPr lang="en-US" sz="1800" dirty="0">
                          <a:solidFill>
                            <a:schemeClr val="tx1"/>
                          </a:solidFill>
                          <a:effectLst/>
                          <a:latin typeface="Arial" panose="020B0604020202020204" pitchFamily="34" charset="0"/>
                          <a:ea typeface="Times New Roman" panose="02020603050405020304" pitchFamily="18" charset="0"/>
                        </a:rPr>
                      </a:br>
                      <a:r>
                        <a:rPr lang="en-US" sz="1800" dirty="0" smtClean="0">
                          <a:solidFill>
                            <a:schemeClr val="tx1"/>
                          </a:solidFill>
                          <a:effectLst/>
                          <a:latin typeface="Arial" panose="020B0604020202020204" pitchFamily="34" charset="0"/>
                          <a:ea typeface="Times New Roman" panose="02020603050405020304" pitchFamily="18" charset="0"/>
                        </a:rPr>
                        <a:t>Percentage </a:t>
                      </a:r>
                      <a:r>
                        <a:rPr lang="en-US" sz="1800" dirty="0">
                          <a:solidFill>
                            <a:schemeClr val="tx1"/>
                          </a:solidFill>
                          <a:effectLst/>
                          <a:latin typeface="Arial" panose="020B0604020202020204" pitchFamily="34" charset="0"/>
                          <a:ea typeface="Times New Roman" panose="02020603050405020304" pitchFamily="18" charset="0"/>
                        </a:rPr>
                        <a:t>Giver</a:t>
                      </a:r>
                      <a:endParaRPr lang="en-US" sz="1800" dirty="0">
                        <a:solidFill>
                          <a:schemeClr val="tx1"/>
                        </a:solidFill>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2"/>
                  </a:ext>
                </a:extLst>
              </a:tr>
              <a:tr h="457200">
                <a:tc>
                  <a:txBody>
                    <a:bodyPr/>
                    <a:lstStyle/>
                    <a:p>
                      <a:pPr marL="0" marR="0">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600" b="1" dirty="0">
                          <a:solidFill>
                            <a:srgbClr val="000000"/>
                          </a:solidFill>
                          <a:effectLst/>
                          <a:latin typeface="Arial" panose="020B0604020202020204" pitchFamily="34" charset="0"/>
                          <a:ea typeface="Times New Roman" panose="02020603050405020304" pitchFamily="18" charset="0"/>
                        </a:rPr>
                        <a:t>Conversion</a:t>
                      </a:r>
                      <a:endParaRPr lang="en-US" sz="1600" dirty="0">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914400" y="3505200"/>
            <a:ext cx="7239000" cy="419100"/>
          </a:xfrm>
          <a:prstGeom prst="rect">
            <a:avLst/>
          </a:prstGeom>
          <a:solidFill>
            <a:srgbClr val="9FE6FF"/>
          </a:solidFill>
          <a:ln w="9525" algn="ctr">
            <a:solidFill>
              <a:schemeClr val="tx1"/>
            </a:solidFill>
            <a:round/>
            <a:headEnd/>
            <a:tailEnd/>
          </a:ln>
        </p:spPr>
        <p:txBody>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742950" indent="-285750">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15363" name="Rectangle 3"/>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15364" name="Line 4"/>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5" name="Line 6"/>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6" name="Line 7"/>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7" name="Line 8"/>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Rectangle 2"/>
          <p:cNvSpPr>
            <a:spLocks noGrp="1" noChangeArrowheads="1"/>
          </p:cNvSpPr>
          <p:nvPr>
            <p:ph type="title"/>
          </p:nvPr>
        </p:nvSpPr>
        <p:spPr>
          <a:xfrm>
            <a:off x="685800" y="228600"/>
            <a:ext cx="7772400" cy="685800"/>
          </a:xfrm>
        </p:spPr>
        <p:txBody>
          <a:bodyPr>
            <a:normAutofit/>
          </a:bodyPr>
          <a:lstStyle/>
          <a:p>
            <a:pPr algn="ctr" defTabSz="914363" fontAlgn="auto">
              <a:spcAft>
                <a:spcPts val="0"/>
              </a:spcAft>
              <a:defRPr/>
            </a:pPr>
            <a:r>
              <a:rPr altLang="en-US" b="1"/>
              <a:t>REASONS FOR GIVING</a:t>
            </a:r>
            <a:endParaRPr altLang="en-US"/>
          </a:p>
        </p:txBody>
      </p:sp>
    </p:spTree>
    <p:extLst>
      <p:ext uri="{BB962C8B-B14F-4D97-AF65-F5344CB8AC3E}">
        <p14:creationId xmlns:p14="http://schemas.microsoft.com/office/powerpoint/2010/main" val="147271018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99704119"/>
              </p:ext>
            </p:extLst>
          </p:nvPr>
        </p:nvGraphicFramePr>
        <p:xfrm>
          <a:off x="228600" y="228600"/>
          <a:ext cx="8686800" cy="6264275"/>
        </p:xfrm>
        <a:graphic>
          <a:graphicData uri="http://schemas.openxmlformats.org/drawingml/2006/table">
            <a:tbl>
              <a:tblPr firstRow="1" firstCol="1" bandRow="1"/>
              <a:tblGrid>
                <a:gridCol w="1303020">
                  <a:extLst>
                    <a:ext uri="{9D8B030D-6E8A-4147-A177-3AD203B41FA5}">
                      <a16:colId xmlns:a16="http://schemas.microsoft.com/office/drawing/2014/main" val="20000"/>
                    </a:ext>
                  </a:extLst>
                </a:gridCol>
                <a:gridCol w="1744980">
                  <a:extLst>
                    <a:ext uri="{9D8B030D-6E8A-4147-A177-3AD203B41FA5}">
                      <a16:colId xmlns:a16="http://schemas.microsoft.com/office/drawing/2014/main" val="20001"/>
                    </a:ext>
                  </a:extLst>
                </a:gridCol>
                <a:gridCol w="5638800">
                  <a:extLst>
                    <a:ext uri="{9D8B030D-6E8A-4147-A177-3AD203B41FA5}">
                      <a16:colId xmlns:a16="http://schemas.microsoft.com/office/drawing/2014/main" val="20002"/>
                    </a:ext>
                  </a:extLst>
                </a:gridCol>
              </a:tblGrid>
              <a:tr h="1066709">
                <a:tc>
                  <a:txBody>
                    <a:bodyPr/>
                    <a:lstStyle/>
                    <a:p>
                      <a:pPr marL="0" marR="0">
                        <a:spcBef>
                          <a:spcPts val="0"/>
                        </a:spcBef>
                        <a:spcAft>
                          <a:spcPts val="0"/>
                        </a:spcAft>
                      </a:pPr>
                      <a:r>
                        <a:rPr lang="en-US" sz="700" dirty="0">
                          <a:solidFill>
                            <a:srgbClr val="000000"/>
                          </a:solidFill>
                          <a:effectLst/>
                          <a:latin typeface="Arial" panose="020B0604020202020204" pitchFamily="34" charset="0"/>
                          <a:ea typeface="Times New Roman" panose="02020603050405020304" pitchFamily="18" charset="0"/>
                        </a:rPr>
                        <a:t> </a:t>
                      </a:r>
                      <a:endParaRPr lang="en-US" sz="900" dirty="0">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700" b="1" dirty="0">
                          <a:solidFill>
                            <a:srgbClr val="000000"/>
                          </a:solidFill>
                          <a:effectLst/>
                          <a:latin typeface="Arial" panose="020B0604020202020204" pitchFamily="34" charset="0"/>
                          <a:ea typeface="Times New Roman" panose="02020603050405020304" pitchFamily="18" charset="0"/>
                        </a:rPr>
                        <a:t/>
                      </a:r>
                      <a:br>
                        <a:rPr lang="en-US" sz="700" b="1" dirty="0">
                          <a:solidFill>
                            <a:srgbClr val="000000"/>
                          </a:solidFill>
                          <a:effectLst/>
                          <a:latin typeface="Arial" panose="020B0604020202020204" pitchFamily="34" charset="0"/>
                          <a:ea typeface="Times New Roman" panose="02020603050405020304" pitchFamily="18" charset="0"/>
                        </a:rPr>
                      </a:br>
                      <a:r>
                        <a:rPr lang="en-US" sz="1800" b="1" dirty="0">
                          <a:solidFill>
                            <a:srgbClr val="000000"/>
                          </a:solidFill>
                          <a:effectLst/>
                          <a:latin typeface="Arial" panose="020B0604020202020204" pitchFamily="34" charset="0"/>
                          <a:ea typeface="Times New Roman" panose="02020603050405020304" pitchFamily="18" charset="0"/>
                        </a:rPr>
                        <a:t>Giving Attitude</a:t>
                      </a:r>
                      <a:endParaRPr lang="en-US" sz="1800" dirty="0">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marL="0" marR="0" algn="ctr">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Considerations for Stewardship Education</a:t>
                      </a:r>
                      <a:br>
                        <a:rPr lang="en-US" sz="1800" b="1" dirty="0">
                          <a:solidFill>
                            <a:srgbClr val="000000"/>
                          </a:solidFill>
                          <a:effectLst/>
                          <a:latin typeface="Arial" panose="020B0604020202020204" pitchFamily="34" charset="0"/>
                          <a:ea typeface="Times New Roman" panose="02020603050405020304" pitchFamily="18" charset="0"/>
                        </a:rPr>
                      </a:br>
                      <a:r>
                        <a:rPr lang="en-US" sz="1800" b="1" dirty="0">
                          <a:solidFill>
                            <a:srgbClr val="000000"/>
                          </a:solidFill>
                          <a:effectLst/>
                          <a:latin typeface="Arial" panose="020B0604020202020204" pitchFamily="34" charset="0"/>
                          <a:ea typeface="Times New Roman" panose="02020603050405020304" pitchFamily="18" charset="0"/>
                        </a:rPr>
                        <a:t>and Pledge Programs</a:t>
                      </a:r>
                      <a:endParaRPr lang="en-US" sz="1800" dirty="0">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10000"/>
                  </a:ext>
                </a:extLst>
              </a:tr>
              <a:tr h="4419221">
                <a:tc>
                  <a:txBody>
                    <a:bodyPr/>
                    <a:lstStyle/>
                    <a:p>
                      <a:pPr marL="0" marR="0" algn="ctr">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Patrons</a:t>
                      </a:r>
                      <a:endParaRPr lang="en-US" sz="1800" dirty="0">
                        <a:effectLst/>
                        <a:latin typeface="Times New Roman" panose="02020603050405020304" pitchFamily="18" charset="0"/>
                        <a:ea typeface="Calibri" panose="020F0502020204030204" pitchFamily="34" charset="0"/>
                      </a:endParaRPr>
                    </a:p>
                  </a:txBody>
                  <a:tcPr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marL="0" marR="0" algn="ctr">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rPr>
                        <a:t/>
                      </a:r>
                      <a:br>
                        <a:rPr lang="en-US" sz="1800" dirty="0">
                          <a:solidFill>
                            <a:schemeClr val="tx1"/>
                          </a:solidFill>
                          <a:effectLst/>
                          <a:latin typeface="Arial" panose="020B0604020202020204" pitchFamily="34" charset="0"/>
                          <a:ea typeface="Times New Roman" panose="02020603050405020304" pitchFamily="18" charset="0"/>
                        </a:rPr>
                      </a:br>
                      <a:r>
                        <a:rPr lang="en-US" sz="1800" dirty="0" smtClean="0">
                          <a:solidFill>
                            <a:schemeClr val="tx1"/>
                          </a:solidFill>
                          <a:effectLst/>
                          <a:latin typeface="Arial" panose="020B0604020202020204" pitchFamily="34" charset="0"/>
                          <a:ea typeface="Times New Roman" panose="02020603050405020304" pitchFamily="18" charset="0"/>
                        </a:rPr>
                        <a:t>Fair </a:t>
                      </a:r>
                      <a:r>
                        <a:rPr lang="en-US" sz="1800" dirty="0">
                          <a:solidFill>
                            <a:schemeClr val="tx1"/>
                          </a:solidFill>
                          <a:effectLst/>
                          <a:latin typeface="Arial" panose="020B0604020202020204" pitchFamily="34" charset="0"/>
                          <a:ea typeface="Times New Roman" panose="02020603050405020304" pitchFamily="18" charset="0"/>
                        </a:rPr>
                        <a:t>Share</a:t>
                      </a:r>
                      <a:endParaRPr lang="en-US" sz="1800" dirty="0">
                        <a:solidFill>
                          <a:schemeClr val="tx1"/>
                        </a:solidFill>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rPr>
                        <a:t> </a:t>
                      </a:r>
                      <a:endParaRPr lang="en-US" sz="1800" dirty="0">
                        <a:solidFill>
                          <a:schemeClr val="tx1"/>
                        </a:solidFill>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rPr>
                        <a:t/>
                      </a:r>
                      <a:br>
                        <a:rPr lang="en-US" sz="1800" dirty="0">
                          <a:solidFill>
                            <a:schemeClr val="tx1"/>
                          </a:solidFill>
                          <a:effectLst/>
                          <a:latin typeface="Arial" panose="020B0604020202020204" pitchFamily="34" charset="0"/>
                          <a:ea typeface="Times New Roman" panose="02020603050405020304" pitchFamily="18" charset="0"/>
                        </a:rPr>
                      </a:br>
                      <a:r>
                        <a:rPr lang="en-US" sz="1800" dirty="0" smtClean="0">
                          <a:solidFill>
                            <a:schemeClr val="tx1"/>
                          </a:solidFill>
                          <a:effectLst/>
                          <a:latin typeface="Arial" panose="020B0604020202020204" pitchFamily="34" charset="0"/>
                          <a:ea typeface="Times New Roman" panose="02020603050405020304" pitchFamily="18" charset="0"/>
                        </a:rPr>
                        <a:t>Dues Paying</a:t>
                      </a:r>
                      <a:endParaRPr lang="en-US" sz="1800" dirty="0">
                        <a:solidFill>
                          <a:schemeClr val="tx1"/>
                        </a:solidFill>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dirty="0">
                          <a:solidFill>
                            <a:schemeClr val="tx1"/>
                          </a:solidFill>
                          <a:effectLst/>
                          <a:latin typeface="Arial" panose="020B0604020202020204" pitchFamily="34" charset="0"/>
                          <a:ea typeface="Times New Roman" panose="02020603050405020304" pitchFamily="18" charset="0"/>
                        </a:rPr>
                        <a:t>Provide</a:t>
                      </a:r>
                      <a:br>
                        <a:rPr lang="en-US" sz="1800" b="1" dirty="0">
                          <a:solidFill>
                            <a:schemeClr val="tx1"/>
                          </a:solidFill>
                          <a:effectLst/>
                          <a:latin typeface="Arial" panose="020B0604020202020204" pitchFamily="34" charset="0"/>
                          <a:ea typeface="Times New Roman" panose="02020603050405020304" pitchFamily="18" charset="0"/>
                        </a:rPr>
                      </a:br>
                      <a:r>
                        <a:rPr lang="en-US" sz="1800" b="1" dirty="0">
                          <a:solidFill>
                            <a:schemeClr val="tx1"/>
                          </a:solidFill>
                          <a:effectLst/>
                          <a:latin typeface="Arial" panose="020B0604020202020204" pitchFamily="34" charset="0"/>
                          <a:ea typeface="Times New Roman" panose="02020603050405020304" pitchFamily="18" charset="0"/>
                        </a:rPr>
                        <a:t>-</a:t>
                      </a:r>
                      <a:r>
                        <a:rPr lang="en-US" sz="1800" dirty="0">
                          <a:solidFill>
                            <a:schemeClr val="tx1"/>
                          </a:solidFill>
                          <a:effectLst/>
                          <a:latin typeface="Arial" panose="020B0604020202020204" pitchFamily="34" charset="0"/>
                          <a:ea typeface="Times New Roman" panose="02020603050405020304" pitchFamily="18" charset="0"/>
                        </a:rPr>
                        <a:t>A role in decision making</a:t>
                      </a:r>
                      <a:br>
                        <a:rPr lang="en-US" sz="1800" dirty="0">
                          <a:solidFill>
                            <a:schemeClr val="tx1"/>
                          </a:solidFill>
                          <a:effectLst/>
                          <a:latin typeface="Arial" panose="020B0604020202020204" pitchFamily="34" charset="0"/>
                          <a:ea typeface="Times New Roman" panose="02020603050405020304" pitchFamily="18" charset="0"/>
                        </a:rPr>
                      </a:br>
                      <a:r>
                        <a:rPr lang="en-US" sz="1800" dirty="0">
                          <a:solidFill>
                            <a:schemeClr val="tx1"/>
                          </a:solidFill>
                          <a:effectLst/>
                          <a:latin typeface="Arial" panose="020B0604020202020204" pitchFamily="34" charset="0"/>
                          <a:ea typeface="Times New Roman" panose="02020603050405020304" pitchFamily="18" charset="0"/>
                        </a:rPr>
                        <a:t>-A relationship with the decision makers</a:t>
                      </a:r>
                      <a:br>
                        <a:rPr lang="en-US" sz="1800" dirty="0">
                          <a:solidFill>
                            <a:schemeClr val="tx1"/>
                          </a:solidFill>
                          <a:effectLst/>
                          <a:latin typeface="Arial" panose="020B0604020202020204" pitchFamily="34" charset="0"/>
                          <a:ea typeface="Times New Roman" panose="02020603050405020304" pitchFamily="18" charset="0"/>
                        </a:rPr>
                      </a:br>
                      <a:r>
                        <a:rPr lang="en-US" sz="1800" dirty="0">
                          <a:solidFill>
                            <a:schemeClr val="tx1"/>
                          </a:solidFill>
                          <a:effectLst/>
                          <a:latin typeface="Arial" panose="020B0604020202020204" pitchFamily="34" charset="0"/>
                          <a:ea typeface="Times New Roman" panose="02020603050405020304" pitchFamily="18" charset="0"/>
                        </a:rPr>
                        <a:t>-Need to feel a "parental concern" from the leaders</a:t>
                      </a:r>
                      <a:br>
                        <a:rPr lang="en-US" sz="1800" dirty="0">
                          <a:solidFill>
                            <a:schemeClr val="tx1"/>
                          </a:solidFill>
                          <a:effectLst/>
                          <a:latin typeface="Arial" panose="020B0604020202020204" pitchFamily="34" charset="0"/>
                          <a:ea typeface="Times New Roman" panose="02020603050405020304" pitchFamily="18" charset="0"/>
                        </a:rPr>
                      </a:br>
                      <a:r>
                        <a:rPr lang="en-US" sz="1800" dirty="0">
                          <a:solidFill>
                            <a:schemeClr val="tx1"/>
                          </a:solidFill>
                          <a:effectLst/>
                          <a:latin typeface="Arial" panose="020B0604020202020204" pitchFamily="34" charset="0"/>
                          <a:ea typeface="Times New Roman" panose="02020603050405020304" pitchFamily="18" charset="0"/>
                        </a:rPr>
                        <a:t>-Want to see budgets (want lots of information)</a:t>
                      </a:r>
                      <a:br>
                        <a:rPr lang="en-US" sz="1800" dirty="0">
                          <a:solidFill>
                            <a:schemeClr val="tx1"/>
                          </a:solidFill>
                          <a:effectLst/>
                          <a:latin typeface="Arial" panose="020B0604020202020204" pitchFamily="34" charset="0"/>
                          <a:ea typeface="Times New Roman" panose="02020603050405020304" pitchFamily="18" charset="0"/>
                        </a:rPr>
                      </a:br>
                      <a:r>
                        <a:rPr lang="en-US" sz="1800" dirty="0" smtClean="0">
                          <a:solidFill>
                            <a:schemeClr val="tx1"/>
                          </a:solidFill>
                          <a:effectLst/>
                          <a:latin typeface="Arial" panose="020B0604020202020204" pitchFamily="34" charset="0"/>
                          <a:ea typeface="Times New Roman" panose="02020603050405020304" pitchFamily="18" charset="0"/>
                        </a:rPr>
                        <a:t>-Education </a:t>
                      </a:r>
                      <a:r>
                        <a:rPr lang="en-US" sz="1800" dirty="0">
                          <a:solidFill>
                            <a:schemeClr val="tx1"/>
                          </a:solidFill>
                          <a:effectLst/>
                          <a:latin typeface="Arial" panose="020B0604020202020204" pitchFamily="34" charset="0"/>
                          <a:ea typeface="Times New Roman" panose="02020603050405020304" pitchFamily="18" charset="0"/>
                        </a:rPr>
                        <a:t>that includes Inductive Bible Study</a:t>
                      </a:r>
                      <a:br>
                        <a:rPr lang="en-US" sz="1800" dirty="0">
                          <a:solidFill>
                            <a:schemeClr val="tx1"/>
                          </a:solidFill>
                          <a:effectLst/>
                          <a:latin typeface="Arial" panose="020B0604020202020204" pitchFamily="34" charset="0"/>
                          <a:ea typeface="Times New Roman" panose="02020603050405020304" pitchFamily="18" charset="0"/>
                        </a:rPr>
                      </a:br>
                      <a:r>
                        <a:rPr lang="en-US" sz="1800" dirty="0">
                          <a:solidFill>
                            <a:schemeClr val="tx1"/>
                          </a:solidFill>
                          <a:effectLst/>
                          <a:latin typeface="Arial" panose="020B0604020202020204" pitchFamily="34" charset="0"/>
                          <a:ea typeface="Times New Roman" panose="02020603050405020304" pitchFamily="18" charset="0"/>
                        </a:rPr>
                        <a:t>-An open "system" - no secret meetings</a:t>
                      </a:r>
                      <a:br>
                        <a:rPr lang="en-US" sz="1800" dirty="0">
                          <a:solidFill>
                            <a:schemeClr val="tx1"/>
                          </a:solidFill>
                          <a:effectLst/>
                          <a:latin typeface="Arial" panose="020B0604020202020204" pitchFamily="34" charset="0"/>
                          <a:ea typeface="Times New Roman" panose="02020603050405020304" pitchFamily="18" charset="0"/>
                        </a:rPr>
                      </a:br>
                      <a:r>
                        <a:rPr lang="en-US" sz="1800" dirty="0">
                          <a:solidFill>
                            <a:schemeClr val="tx1"/>
                          </a:solidFill>
                          <a:effectLst/>
                          <a:latin typeface="Arial" panose="020B0604020202020204" pitchFamily="34" charset="0"/>
                          <a:ea typeface="Times New Roman" panose="02020603050405020304" pitchFamily="18" charset="0"/>
                        </a:rPr>
                        <a:t>-A church that looks good in appearance and has status in the community</a:t>
                      </a:r>
                      <a:endParaRPr lang="en-US" sz="1800" dirty="0">
                        <a:solidFill>
                          <a:schemeClr val="tx1"/>
                        </a:solidFill>
                        <a:effectLst/>
                        <a:latin typeface="Times New Roman" panose="02020603050405020304" pitchFamily="18" charset="0"/>
                        <a:ea typeface="Calibri" panose="020F0502020204030204" pitchFamily="34" charset="0"/>
                      </a:endParaRPr>
                    </a:p>
                    <a:p>
                      <a:pPr marL="0" marR="0">
                        <a:spcBef>
                          <a:spcPts val="0"/>
                        </a:spcBef>
                        <a:spcAft>
                          <a:spcPts val="0"/>
                        </a:spcAft>
                      </a:pPr>
                      <a:endParaRPr lang="en-US" sz="1800" b="1" dirty="0" smtClean="0">
                        <a:solidFill>
                          <a:schemeClr val="tx1"/>
                        </a:solidFill>
                        <a:effectLst/>
                        <a:latin typeface="Arial" panose="020B0604020202020204" pitchFamily="34" charset="0"/>
                        <a:ea typeface="Times New Roman" panose="02020603050405020304" pitchFamily="18" charset="0"/>
                      </a:endParaRPr>
                    </a:p>
                    <a:p>
                      <a:pPr marL="0" marR="0">
                        <a:spcBef>
                          <a:spcPts val="0"/>
                        </a:spcBef>
                        <a:spcAft>
                          <a:spcPts val="0"/>
                        </a:spcAft>
                      </a:pPr>
                      <a:r>
                        <a:rPr lang="en-US" sz="1800" b="1" dirty="0" smtClean="0">
                          <a:solidFill>
                            <a:schemeClr val="tx1"/>
                          </a:solidFill>
                          <a:effectLst/>
                          <a:latin typeface="Arial" panose="020B0604020202020204" pitchFamily="34" charset="0"/>
                          <a:ea typeface="Times New Roman" panose="02020603050405020304" pitchFamily="18" charset="0"/>
                        </a:rPr>
                        <a:t>Effective </a:t>
                      </a:r>
                      <a:r>
                        <a:rPr lang="en-US" sz="1800" b="1" dirty="0">
                          <a:solidFill>
                            <a:schemeClr val="tx1"/>
                          </a:solidFill>
                          <a:effectLst/>
                          <a:latin typeface="Arial" panose="020B0604020202020204" pitchFamily="34" charset="0"/>
                          <a:ea typeface="Times New Roman" panose="02020603050405020304" pitchFamily="18" charset="0"/>
                        </a:rPr>
                        <a:t>Pledge Programs</a:t>
                      </a:r>
                      <a:br>
                        <a:rPr lang="en-US" sz="1800" b="1" dirty="0">
                          <a:solidFill>
                            <a:schemeClr val="tx1"/>
                          </a:solidFill>
                          <a:effectLst/>
                          <a:latin typeface="Arial" panose="020B0604020202020204" pitchFamily="34" charset="0"/>
                          <a:ea typeface="Times New Roman" panose="02020603050405020304" pitchFamily="18" charset="0"/>
                        </a:rPr>
                      </a:br>
                      <a:r>
                        <a:rPr lang="en-US" sz="1800" dirty="0">
                          <a:solidFill>
                            <a:schemeClr val="tx1"/>
                          </a:solidFill>
                          <a:effectLst/>
                          <a:latin typeface="Arial" panose="020B0604020202020204" pitchFamily="34" charset="0"/>
                          <a:ea typeface="Times New Roman" panose="02020603050405020304" pitchFamily="18" charset="0"/>
                        </a:rPr>
                        <a:t>Banquets, Cottage Meetings, In-Home Visits, Personal Mail (preferable handwritten)</a:t>
                      </a:r>
                      <a:endParaRPr lang="en-US" sz="1800" dirty="0">
                        <a:solidFill>
                          <a:schemeClr val="tx1"/>
                        </a:solidFill>
                        <a:effectLst/>
                        <a:latin typeface="Times New Roman" panose="02020603050405020304" pitchFamily="18" charset="0"/>
                        <a:ea typeface="Calibri" panose="020F0502020204030204" pitchFamily="34" charset="0"/>
                      </a:endParaRPr>
                    </a:p>
                  </a:txBody>
                  <a:tcPr marL="137160" marR="137160" marT="137148" marB="1371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78345">
                <a:tc>
                  <a:txBody>
                    <a:bodyPr/>
                    <a:lstStyle/>
                    <a:p>
                      <a:pPr marL="0" marR="0">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Developing a sense of "belonging" is critical to moving beyond "safety issues"</a:t>
                      </a:r>
                      <a:endParaRPr lang="en-US" sz="1800" dirty="0">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228600"/>
          <a:ext cx="8696325" cy="6477000"/>
        </p:xfrm>
        <a:graphic>
          <a:graphicData uri="http://schemas.openxmlformats.org/drawingml/2006/table">
            <a:tbl>
              <a:tblPr firstRow="1" firstCol="1" bandRow="1"/>
              <a:tblGrid>
                <a:gridCol w="1302925">
                  <a:extLst>
                    <a:ext uri="{9D8B030D-6E8A-4147-A177-3AD203B41FA5}">
                      <a16:colId xmlns:a16="http://schemas.microsoft.com/office/drawing/2014/main" val="20000"/>
                    </a:ext>
                  </a:extLst>
                </a:gridCol>
                <a:gridCol w="1831206">
                  <a:extLst>
                    <a:ext uri="{9D8B030D-6E8A-4147-A177-3AD203B41FA5}">
                      <a16:colId xmlns:a16="http://schemas.microsoft.com/office/drawing/2014/main" val="20001"/>
                    </a:ext>
                  </a:extLst>
                </a:gridCol>
                <a:gridCol w="5562194">
                  <a:extLst>
                    <a:ext uri="{9D8B030D-6E8A-4147-A177-3AD203B41FA5}">
                      <a16:colId xmlns:a16="http://schemas.microsoft.com/office/drawing/2014/main" val="20002"/>
                    </a:ext>
                  </a:extLst>
                </a:gridCol>
              </a:tblGrid>
              <a:tr h="838200">
                <a:tc>
                  <a:txBody>
                    <a:bodyPr/>
                    <a:lstStyle/>
                    <a:p>
                      <a:pPr marL="0" marR="0">
                        <a:spcBef>
                          <a:spcPts val="0"/>
                        </a:spcBef>
                        <a:spcAft>
                          <a:spcPts val="0"/>
                        </a:spcAft>
                      </a:pPr>
                      <a:r>
                        <a:rPr lang="en-US" sz="700" dirty="0">
                          <a:solidFill>
                            <a:srgbClr val="000000"/>
                          </a:solidFill>
                          <a:effectLst/>
                          <a:latin typeface="Arial" panose="020B0604020202020204" pitchFamily="34" charset="0"/>
                          <a:ea typeface="Times New Roman" panose="02020603050405020304" pitchFamily="18" charset="0"/>
                        </a:rPr>
                        <a:t> </a:t>
                      </a:r>
                      <a:endParaRPr lang="en-US" sz="900" dirty="0">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700" b="1" dirty="0">
                          <a:solidFill>
                            <a:srgbClr val="000000"/>
                          </a:solidFill>
                          <a:effectLst/>
                          <a:latin typeface="Arial" panose="020B0604020202020204" pitchFamily="34" charset="0"/>
                          <a:ea typeface="Times New Roman" panose="02020603050405020304" pitchFamily="18" charset="0"/>
                        </a:rPr>
                        <a:t/>
                      </a:r>
                      <a:br>
                        <a:rPr lang="en-US" sz="700" b="1" dirty="0">
                          <a:solidFill>
                            <a:srgbClr val="000000"/>
                          </a:solidFill>
                          <a:effectLst/>
                          <a:latin typeface="Arial" panose="020B0604020202020204" pitchFamily="34" charset="0"/>
                          <a:ea typeface="Times New Roman" panose="02020603050405020304" pitchFamily="18" charset="0"/>
                        </a:rPr>
                      </a:br>
                      <a:r>
                        <a:rPr lang="en-US" sz="1800" b="1" dirty="0">
                          <a:solidFill>
                            <a:srgbClr val="000000"/>
                          </a:solidFill>
                          <a:effectLst/>
                          <a:latin typeface="Arial" panose="020B0604020202020204" pitchFamily="34" charset="0"/>
                          <a:ea typeface="Times New Roman" panose="02020603050405020304" pitchFamily="18" charset="0"/>
                        </a:rPr>
                        <a:t>Giving Attitude</a:t>
                      </a:r>
                      <a:endParaRPr lang="en-US" sz="1800" dirty="0">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marL="0" marR="0" algn="ctr">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Considerations for Stewardship Education</a:t>
                      </a:r>
                      <a:br>
                        <a:rPr lang="en-US" sz="1800" b="1" dirty="0">
                          <a:solidFill>
                            <a:srgbClr val="000000"/>
                          </a:solidFill>
                          <a:effectLst/>
                          <a:latin typeface="Arial" panose="020B0604020202020204" pitchFamily="34" charset="0"/>
                          <a:ea typeface="Times New Roman" panose="02020603050405020304" pitchFamily="18" charset="0"/>
                        </a:rPr>
                      </a:br>
                      <a:r>
                        <a:rPr lang="en-US" sz="1800" b="1" dirty="0">
                          <a:solidFill>
                            <a:srgbClr val="000000"/>
                          </a:solidFill>
                          <a:effectLst/>
                          <a:latin typeface="Arial" panose="020B0604020202020204" pitchFamily="34" charset="0"/>
                          <a:ea typeface="Times New Roman" panose="02020603050405020304" pitchFamily="18" charset="0"/>
                        </a:rPr>
                        <a:t>and Pledge Programs</a:t>
                      </a:r>
                      <a:endParaRPr lang="en-US" sz="1800" dirty="0">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10000"/>
                  </a:ext>
                </a:extLst>
              </a:tr>
              <a:tr h="205589">
                <a:tc>
                  <a:txBody>
                    <a:bodyPr/>
                    <a:lstStyle/>
                    <a:p>
                      <a:pPr marL="0" marR="0">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Developing a sense of "belonging" is critical to moving beyond "safety issues"</a:t>
                      </a:r>
                      <a:endParaRPr lang="en-US" sz="1800" dirty="0">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hMerge="1">
                  <a:txBody>
                    <a:bodyPr/>
                    <a:lstStyle/>
                    <a:p>
                      <a:endParaRPr lang="en-US"/>
                    </a:p>
                  </a:txBody>
                  <a:tcPr/>
                </a:tc>
                <a:extLst>
                  <a:ext uri="{0D108BD9-81ED-4DB2-BD59-A6C34878D82A}">
                    <a16:rowId xmlns:a16="http://schemas.microsoft.com/office/drawing/2014/main" val="10001"/>
                  </a:ext>
                </a:extLst>
              </a:tr>
              <a:tr h="4937760">
                <a:tc>
                  <a:txBody>
                    <a:bodyPr/>
                    <a:lstStyle/>
                    <a:p>
                      <a:pPr marL="0" marR="0" algn="ctr">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Customers</a:t>
                      </a:r>
                      <a:endParaRPr lang="en-US" sz="1800" dirty="0">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CC"/>
                    </a:solidFill>
                  </a:tcPr>
                </a:tc>
                <a:tc>
                  <a:txBody>
                    <a:bodyPr/>
                    <a:lstStyle/>
                    <a:p>
                      <a:pPr marL="0" marR="0" algn="ctr">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rPr>
                        <a:t>When I </a:t>
                      </a:r>
                      <a:r>
                        <a:rPr lang="en-US" sz="1800" dirty="0" smtClean="0">
                          <a:solidFill>
                            <a:schemeClr val="tx1"/>
                          </a:solidFill>
                          <a:effectLst/>
                          <a:latin typeface="Arial" panose="020B0604020202020204" pitchFamily="34" charset="0"/>
                          <a:ea typeface="Times New Roman" panose="02020603050405020304" pitchFamily="18" charset="0"/>
                        </a:rPr>
                        <a:t>Attend</a:t>
                      </a:r>
                      <a:endParaRPr lang="en-US" sz="1800" dirty="0">
                        <a:solidFill>
                          <a:schemeClr val="tx1"/>
                        </a:solidFill>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rPr>
                        <a:t> </a:t>
                      </a:r>
                      <a:endParaRPr lang="en-US" sz="1800" dirty="0">
                        <a:solidFill>
                          <a:schemeClr val="tx1"/>
                        </a:solidFill>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rPr>
                        <a:t/>
                      </a:r>
                      <a:br>
                        <a:rPr lang="en-US" sz="1800" dirty="0">
                          <a:solidFill>
                            <a:schemeClr val="tx1"/>
                          </a:solidFill>
                          <a:effectLst/>
                          <a:latin typeface="Arial" panose="020B0604020202020204" pitchFamily="34" charset="0"/>
                          <a:ea typeface="Times New Roman" panose="02020603050405020304" pitchFamily="18" charset="0"/>
                        </a:rPr>
                      </a:br>
                      <a:r>
                        <a:rPr lang="en-US" sz="1800" dirty="0">
                          <a:solidFill>
                            <a:schemeClr val="tx1"/>
                          </a:solidFill>
                          <a:effectLst/>
                          <a:latin typeface="Arial" panose="020B0604020202020204" pitchFamily="34" charset="0"/>
                          <a:ea typeface="Times New Roman" panose="02020603050405020304" pitchFamily="18" charset="0"/>
                        </a:rPr>
                        <a:t>Give Nothing</a:t>
                      </a:r>
                      <a:endParaRPr lang="en-US" sz="1800" dirty="0">
                        <a:solidFill>
                          <a:schemeClr val="tx1"/>
                        </a:solidFill>
                        <a:effectLst/>
                        <a:latin typeface="Times New Roman" panose="02020603050405020304" pitchFamily="18" charset="0"/>
                        <a:ea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dirty="0">
                          <a:solidFill>
                            <a:schemeClr val="tx1"/>
                          </a:solidFill>
                          <a:effectLst/>
                          <a:latin typeface="Arial" panose="020B0604020202020204" pitchFamily="34" charset="0"/>
                          <a:ea typeface="Times New Roman" panose="02020603050405020304" pitchFamily="18" charset="0"/>
                        </a:rPr>
                        <a:t>Provide</a:t>
                      </a:r>
                      <a:br>
                        <a:rPr lang="en-US" sz="1800" b="1" dirty="0">
                          <a:solidFill>
                            <a:schemeClr val="tx1"/>
                          </a:solidFill>
                          <a:effectLst/>
                          <a:latin typeface="Arial" panose="020B0604020202020204" pitchFamily="34" charset="0"/>
                          <a:ea typeface="Times New Roman" panose="02020603050405020304" pitchFamily="18" charset="0"/>
                        </a:rPr>
                      </a:br>
                      <a:r>
                        <a:rPr lang="en-US" sz="1800" dirty="0">
                          <a:solidFill>
                            <a:schemeClr val="tx1"/>
                          </a:solidFill>
                          <a:effectLst/>
                          <a:latin typeface="Arial" panose="020B0604020202020204" pitchFamily="34" charset="0"/>
                          <a:ea typeface="Times New Roman" panose="02020603050405020304" pitchFamily="18" charset="0"/>
                        </a:rPr>
                        <a:t>Meet the immediate need</a:t>
                      </a:r>
                      <a:br>
                        <a:rPr lang="en-US" sz="1800" dirty="0">
                          <a:solidFill>
                            <a:schemeClr val="tx1"/>
                          </a:solidFill>
                          <a:effectLst/>
                          <a:latin typeface="Arial" panose="020B0604020202020204" pitchFamily="34" charset="0"/>
                          <a:ea typeface="Times New Roman" panose="02020603050405020304" pitchFamily="18" charset="0"/>
                        </a:rPr>
                      </a:br>
                      <a:r>
                        <a:rPr lang="en-US" sz="1800" dirty="0">
                          <a:solidFill>
                            <a:schemeClr val="tx1"/>
                          </a:solidFill>
                          <a:effectLst/>
                          <a:latin typeface="Arial" panose="020B0604020202020204" pitchFamily="34" charset="0"/>
                          <a:ea typeface="Times New Roman" panose="02020603050405020304" pitchFamily="18" charset="0"/>
                        </a:rPr>
                        <a:t>Teach them to pray</a:t>
                      </a:r>
                      <a:br>
                        <a:rPr lang="en-US" sz="1800" dirty="0">
                          <a:solidFill>
                            <a:schemeClr val="tx1"/>
                          </a:solidFill>
                          <a:effectLst/>
                          <a:latin typeface="Arial" panose="020B0604020202020204" pitchFamily="34" charset="0"/>
                          <a:ea typeface="Times New Roman" panose="02020603050405020304" pitchFamily="18" charset="0"/>
                        </a:rPr>
                      </a:br>
                      <a:r>
                        <a:rPr lang="en-US" sz="1800" dirty="0">
                          <a:solidFill>
                            <a:schemeClr val="tx1"/>
                          </a:solidFill>
                          <a:effectLst/>
                          <a:latin typeface="Arial" panose="020B0604020202020204" pitchFamily="34" charset="0"/>
                          <a:ea typeface="Times New Roman" panose="02020603050405020304" pitchFamily="18" charset="0"/>
                        </a:rPr>
                        <a:t>Invitation to belonging</a:t>
                      </a:r>
                      <a:br>
                        <a:rPr lang="en-US" sz="1800" dirty="0">
                          <a:solidFill>
                            <a:schemeClr val="tx1"/>
                          </a:solidFill>
                          <a:effectLst/>
                          <a:latin typeface="Arial" panose="020B0604020202020204" pitchFamily="34" charset="0"/>
                          <a:ea typeface="Times New Roman" panose="02020603050405020304" pitchFamily="18" charset="0"/>
                        </a:rPr>
                      </a:br>
                      <a:r>
                        <a:rPr lang="en-US" sz="1800" dirty="0">
                          <a:solidFill>
                            <a:schemeClr val="tx1"/>
                          </a:solidFill>
                          <a:effectLst/>
                          <a:latin typeface="Arial" panose="020B0604020202020204" pitchFamily="34" charset="0"/>
                          <a:ea typeface="Times New Roman" panose="02020603050405020304" pitchFamily="18" charset="0"/>
                        </a:rPr>
                        <a:t>Encourage regular </a:t>
                      </a:r>
                      <a:r>
                        <a:rPr lang="en-US" sz="1800" dirty="0" smtClean="0">
                          <a:solidFill>
                            <a:schemeClr val="tx1"/>
                          </a:solidFill>
                          <a:effectLst/>
                          <a:latin typeface="Arial" panose="020B0604020202020204" pitchFamily="34" charset="0"/>
                          <a:ea typeface="Times New Roman" panose="02020603050405020304" pitchFamily="18" charset="0"/>
                        </a:rPr>
                        <a:t>prayer</a:t>
                      </a:r>
                      <a:endParaRPr lang="en-US" sz="1000" dirty="0" smtClean="0">
                        <a:solidFill>
                          <a:schemeClr val="tx1"/>
                        </a:solidFill>
                        <a:effectLst/>
                        <a:latin typeface="Arial" panose="020B0604020202020204" pitchFamily="34" charset="0"/>
                        <a:ea typeface="Times New Roman" panose="02020603050405020304" pitchFamily="18" charset="0"/>
                      </a:endParaRPr>
                    </a:p>
                    <a:p>
                      <a:pPr marL="0" marR="0">
                        <a:spcBef>
                          <a:spcPts val="0"/>
                        </a:spcBef>
                        <a:spcAft>
                          <a:spcPts val="0"/>
                        </a:spcAft>
                      </a:pPr>
                      <a:endParaRPr lang="en-US" sz="1000" dirty="0">
                        <a:solidFill>
                          <a:schemeClr val="tx1"/>
                        </a:solidFill>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800" b="1" dirty="0">
                          <a:solidFill>
                            <a:schemeClr val="tx1"/>
                          </a:solidFill>
                          <a:effectLst/>
                          <a:latin typeface="Arial" panose="020B0604020202020204" pitchFamily="34" charset="0"/>
                          <a:ea typeface="Times New Roman" panose="02020603050405020304" pitchFamily="18" charset="0"/>
                        </a:rPr>
                        <a:t>Effective Pledge Programs </a:t>
                      </a:r>
                      <a:r>
                        <a:rPr lang="en-US" sz="1800" dirty="0">
                          <a:solidFill>
                            <a:schemeClr val="tx1"/>
                          </a:solidFill>
                          <a:effectLst/>
                          <a:latin typeface="Arial" panose="020B0604020202020204" pitchFamily="34" charset="0"/>
                          <a:ea typeface="Times New Roman" panose="02020603050405020304" pitchFamily="18" charset="0"/>
                        </a:rPr>
                        <a:t>(for non-pledgers)</a:t>
                      </a:r>
                      <a:r>
                        <a:rPr lang="en-US" sz="1800" b="1" dirty="0">
                          <a:solidFill>
                            <a:schemeClr val="tx1"/>
                          </a:solidFill>
                          <a:effectLst/>
                          <a:latin typeface="Arial" panose="020B0604020202020204" pitchFamily="34" charset="0"/>
                          <a:ea typeface="Times New Roman" panose="02020603050405020304" pitchFamily="18" charset="0"/>
                        </a:rPr>
                        <a:t/>
                      </a:r>
                      <a:br>
                        <a:rPr lang="en-US" sz="1800" b="1" dirty="0">
                          <a:solidFill>
                            <a:schemeClr val="tx1"/>
                          </a:solidFill>
                          <a:effectLst/>
                          <a:latin typeface="Arial" panose="020B0604020202020204" pitchFamily="34" charset="0"/>
                          <a:ea typeface="Times New Roman" panose="02020603050405020304" pitchFamily="18" charset="0"/>
                        </a:rPr>
                      </a:br>
                      <a:r>
                        <a:rPr lang="en-US" sz="1800" dirty="0" smtClean="0">
                          <a:solidFill>
                            <a:schemeClr val="tx1"/>
                          </a:solidFill>
                          <a:effectLst/>
                          <a:latin typeface="Arial" panose="020B0604020202020204" pitchFamily="34" charset="0"/>
                          <a:ea typeface="Times New Roman" panose="02020603050405020304" pitchFamily="18" charset="0"/>
                          <a:sym typeface="Wingdings" panose="05000000000000000000" pitchFamily="2" charset="2"/>
                        </a:rPr>
                        <a:t></a:t>
                      </a:r>
                      <a:r>
                        <a:rPr lang="en-US" sz="1800" dirty="0" smtClean="0">
                          <a:solidFill>
                            <a:schemeClr val="tx1"/>
                          </a:solidFill>
                          <a:effectLst/>
                          <a:latin typeface="Arial" panose="020B0604020202020204" pitchFamily="34" charset="0"/>
                          <a:ea typeface="Times New Roman" panose="02020603050405020304" pitchFamily="18" charset="0"/>
                        </a:rPr>
                        <a:t>Disposable</a:t>
                      </a:r>
                      <a:r>
                        <a:rPr lang="en-US" sz="1800" dirty="0">
                          <a:solidFill>
                            <a:schemeClr val="tx1"/>
                          </a:solidFill>
                          <a:effectLst/>
                          <a:latin typeface="Arial" panose="020B0604020202020204" pitchFamily="34" charset="0"/>
                          <a:ea typeface="Times New Roman" panose="02020603050405020304" pitchFamily="18" charset="0"/>
                        </a:rPr>
                        <a:t>, non-threatening impersonal </a:t>
                      </a:r>
                      <a:r>
                        <a:rPr lang="en-US" sz="1800" dirty="0" smtClean="0">
                          <a:solidFill>
                            <a:schemeClr val="tx1"/>
                          </a:solidFill>
                          <a:effectLst/>
                          <a:latin typeface="Arial" panose="020B0604020202020204" pitchFamily="34" charset="0"/>
                          <a:ea typeface="Times New Roman" panose="02020603050405020304" pitchFamily="18" charset="0"/>
                        </a:rPr>
                        <a:t>mail: "</a:t>
                      </a:r>
                      <a:r>
                        <a:rPr lang="en-US" sz="1800" dirty="0">
                          <a:solidFill>
                            <a:schemeClr val="tx1"/>
                          </a:solidFill>
                          <a:effectLst/>
                          <a:latin typeface="Arial" panose="020B0604020202020204" pitchFamily="34" charset="0"/>
                          <a:ea typeface="Times New Roman" panose="02020603050405020304" pitchFamily="18" charset="0"/>
                        </a:rPr>
                        <a:t>You're not buying something … Jesus already paid the price."</a:t>
                      </a:r>
                      <a:br>
                        <a:rPr lang="en-US" sz="1800" dirty="0">
                          <a:solidFill>
                            <a:schemeClr val="tx1"/>
                          </a:solidFill>
                          <a:effectLst/>
                          <a:latin typeface="Arial" panose="020B0604020202020204" pitchFamily="34" charset="0"/>
                          <a:ea typeface="Times New Roman" panose="02020603050405020304" pitchFamily="18" charset="0"/>
                        </a:rPr>
                      </a:br>
                      <a:r>
                        <a:rPr lang="en-US" sz="1800" dirty="0" smtClean="0">
                          <a:solidFill>
                            <a:schemeClr val="tx1"/>
                          </a:solidFill>
                          <a:effectLst/>
                          <a:latin typeface="Arial" panose="020B0604020202020204" pitchFamily="34" charset="0"/>
                          <a:ea typeface="Times New Roman" panose="02020603050405020304" pitchFamily="18" charset="0"/>
                          <a:sym typeface="Wingdings" panose="05000000000000000000" pitchFamily="2" charset="2"/>
                        </a:rPr>
                        <a:t></a:t>
                      </a:r>
                      <a:r>
                        <a:rPr lang="en-US" sz="1800" dirty="0" smtClean="0">
                          <a:solidFill>
                            <a:schemeClr val="tx1"/>
                          </a:solidFill>
                          <a:effectLst/>
                          <a:latin typeface="Arial" panose="020B0604020202020204" pitchFamily="34" charset="0"/>
                          <a:ea typeface="Times New Roman" panose="02020603050405020304" pitchFamily="18" charset="0"/>
                        </a:rPr>
                        <a:t>Send </a:t>
                      </a:r>
                      <a:r>
                        <a:rPr lang="en-US" sz="1800" dirty="0">
                          <a:solidFill>
                            <a:schemeClr val="tx1"/>
                          </a:solidFill>
                          <a:effectLst/>
                          <a:latin typeface="Arial" panose="020B0604020202020204" pitchFamily="34" charset="0"/>
                          <a:ea typeface="Times New Roman" panose="02020603050405020304" pitchFamily="18" charset="0"/>
                        </a:rPr>
                        <a:t>quarterly requests like a college alumni association. </a:t>
                      </a:r>
                      <a:endParaRPr lang="en-US" sz="1800" dirty="0" smtClean="0">
                        <a:solidFill>
                          <a:schemeClr val="tx1"/>
                        </a:solidFill>
                        <a:effectLst/>
                        <a:latin typeface="Arial" panose="020B0604020202020204" pitchFamily="34" charset="0"/>
                        <a:ea typeface="Times New Roman" panose="02020603050405020304" pitchFamily="18" charset="0"/>
                      </a:endParaRPr>
                    </a:p>
                    <a:p>
                      <a:pPr marL="0" marR="0">
                        <a:spcBef>
                          <a:spcPts val="0"/>
                        </a:spcBef>
                        <a:spcAft>
                          <a:spcPts val="0"/>
                        </a:spcAft>
                      </a:pPr>
                      <a:r>
                        <a:rPr lang="en-US" sz="1800" dirty="0" smtClean="0">
                          <a:solidFill>
                            <a:schemeClr val="tx1"/>
                          </a:solidFill>
                          <a:effectLst/>
                          <a:latin typeface="Arial" panose="020B0604020202020204" pitchFamily="34" charset="0"/>
                          <a:ea typeface="Times New Roman" panose="02020603050405020304" pitchFamily="18" charset="0"/>
                          <a:sym typeface="Wingdings" panose="05000000000000000000" pitchFamily="2" charset="2"/>
                        </a:rPr>
                        <a:t></a:t>
                      </a:r>
                      <a:r>
                        <a:rPr lang="en-US" sz="1800" dirty="0" smtClean="0">
                          <a:solidFill>
                            <a:schemeClr val="tx1"/>
                          </a:solidFill>
                          <a:effectLst/>
                          <a:latin typeface="Arial" panose="020B0604020202020204" pitchFamily="34" charset="0"/>
                          <a:ea typeface="Times New Roman" panose="02020603050405020304" pitchFamily="18" charset="0"/>
                        </a:rPr>
                        <a:t>Computer </a:t>
                      </a:r>
                      <a:r>
                        <a:rPr lang="en-US" sz="1800" dirty="0">
                          <a:solidFill>
                            <a:schemeClr val="tx1"/>
                          </a:solidFill>
                          <a:effectLst/>
                          <a:latin typeface="Arial" panose="020B0604020202020204" pitchFamily="34" charset="0"/>
                          <a:ea typeface="Times New Roman" panose="02020603050405020304" pitchFamily="18" charset="0"/>
                        </a:rPr>
                        <a:t>generated, not personal. The message: Please give:__$50 __$100 etc.</a:t>
                      </a:r>
                      <a:br>
                        <a:rPr lang="en-US" sz="1800" dirty="0">
                          <a:solidFill>
                            <a:schemeClr val="tx1"/>
                          </a:solidFill>
                          <a:effectLst/>
                          <a:latin typeface="Arial" panose="020B0604020202020204" pitchFamily="34" charset="0"/>
                          <a:ea typeface="Times New Roman" panose="02020603050405020304" pitchFamily="18" charset="0"/>
                        </a:rPr>
                      </a:br>
                      <a:r>
                        <a:rPr lang="en-US" sz="1800" dirty="0" smtClean="0">
                          <a:solidFill>
                            <a:schemeClr val="tx1"/>
                          </a:solidFill>
                          <a:effectLst/>
                          <a:latin typeface="Arial" panose="020B0604020202020204" pitchFamily="34" charset="0"/>
                          <a:ea typeface="Times New Roman" panose="02020603050405020304" pitchFamily="18" charset="0"/>
                          <a:sym typeface="Wingdings" panose="05000000000000000000" pitchFamily="2" charset="2"/>
                        </a:rPr>
                        <a:t></a:t>
                      </a:r>
                      <a:r>
                        <a:rPr lang="en-US" sz="1800" dirty="0" smtClean="0">
                          <a:solidFill>
                            <a:schemeClr val="tx1"/>
                          </a:solidFill>
                          <a:effectLst/>
                          <a:latin typeface="Arial" panose="020B0604020202020204" pitchFamily="34" charset="0"/>
                          <a:ea typeface="Times New Roman" panose="02020603050405020304" pitchFamily="18" charset="0"/>
                        </a:rPr>
                        <a:t>Separate </a:t>
                      </a:r>
                      <a:r>
                        <a:rPr lang="en-US" sz="1800" dirty="0">
                          <a:solidFill>
                            <a:schemeClr val="tx1"/>
                          </a:solidFill>
                          <a:effectLst/>
                          <a:latin typeface="Arial" panose="020B0604020202020204" pitchFamily="34" charset="0"/>
                          <a:ea typeface="Times New Roman" panose="02020603050405020304" pitchFamily="18" charset="0"/>
                        </a:rPr>
                        <a:t>out the pledgers and those who give regularly without pledging. When they respond and make a significant gift, change the way you treat them.</a:t>
                      </a:r>
                      <a:endParaRPr lang="en-US" sz="1800" dirty="0">
                        <a:solidFill>
                          <a:schemeClr val="tx1"/>
                        </a:solidFill>
                        <a:effectLst/>
                        <a:latin typeface="Times New Roman" panose="02020603050405020304" pitchFamily="18" charset="0"/>
                        <a:ea typeface="Calibri" panose="020F0502020204030204" pitchFamily="34" charset="0"/>
                      </a:endParaRPr>
                    </a:p>
                  </a:txBody>
                  <a:tcPr marL="137150" marR="13715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685800" y="228600"/>
            <a:ext cx="7772400" cy="685800"/>
          </a:xfrm>
        </p:spPr>
        <p:txBody>
          <a:bodyPr>
            <a:normAutofit/>
          </a:bodyPr>
          <a:lstStyle/>
          <a:p>
            <a:pPr algn="ctr" defTabSz="914363" fontAlgn="auto">
              <a:spcAft>
                <a:spcPts val="0"/>
              </a:spcAft>
              <a:defRPr/>
            </a:pPr>
            <a:r>
              <a:rPr altLang="en-US" b="1" dirty="0"/>
              <a:t>REASONS FOR GIVING</a:t>
            </a:r>
            <a:endParaRPr altLang="en-US" dirty="0"/>
          </a:p>
        </p:txBody>
      </p:sp>
      <p:sp>
        <p:nvSpPr>
          <p:cNvPr id="2" name="TextBox 1"/>
          <p:cNvSpPr txBox="1"/>
          <p:nvPr/>
        </p:nvSpPr>
        <p:spPr>
          <a:xfrm>
            <a:off x="2095500" y="2468737"/>
            <a:ext cx="4953000" cy="1920526"/>
          </a:xfrm>
          <a:prstGeom prst="rect">
            <a:avLst/>
          </a:prstGeom>
          <a:noFill/>
        </p:spPr>
        <p:txBody>
          <a:bodyPr wrap="square" rtlCol="0">
            <a:spAutoFit/>
          </a:bodyPr>
          <a:lstStyle/>
          <a:p>
            <a:pPr algn="ctr" defTabSz="914363" fontAlgn="auto">
              <a:lnSpc>
                <a:spcPct val="90000"/>
              </a:lnSpc>
              <a:spcAft>
                <a:spcPts val="0"/>
              </a:spcAft>
              <a:defRPr/>
            </a:pPr>
            <a:r>
              <a:rPr lang="en-US" sz="6600" b="1"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rPr>
              <a:t>Questions or</a:t>
            </a:r>
          </a:p>
          <a:p>
            <a:pPr algn="ctr" defTabSz="914363" fontAlgn="auto">
              <a:lnSpc>
                <a:spcPct val="90000"/>
              </a:lnSpc>
              <a:spcAft>
                <a:spcPts val="0"/>
              </a:spcAft>
              <a:defRPr/>
            </a:pPr>
            <a:r>
              <a:rPr lang="en-US" sz="6600" b="1"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rPr>
              <a:t>Comments?</a:t>
            </a:r>
          </a:p>
        </p:txBody>
      </p:sp>
    </p:spTree>
    <p:extLst>
      <p:ext uri="{BB962C8B-B14F-4D97-AF65-F5344CB8AC3E}">
        <p14:creationId xmlns:p14="http://schemas.microsoft.com/office/powerpoint/2010/main" val="213079040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914400" y="3505200"/>
            <a:ext cx="7239000" cy="419100"/>
          </a:xfrm>
          <a:prstGeom prst="rect">
            <a:avLst/>
          </a:prstGeom>
          <a:solidFill>
            <a:srgbClr val="9FE6FF"/>
          </a:solidFill>
          <a:ln w="9525" algn="ctr">
            <a:solidFill>
              <a:schemeClr val="tx1"/>
            </a:solidFill>
            <a:round/>
            <a:headEnd/>
            <a:tailEnd/>
          </a:ln>
        </p:spPr>
        <p:txBody>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742950" indent="-285750">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17411" name="Rectangle 3"/>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17412" name="Line 4"/>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3" name="Line 6"/>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4" name="Line 7"/>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5" name="Line 8"/>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6" name="Text Box 22"/>
          <p:cNvSpPr txBox="1">
            <a:spLocks noChangeArrowheads="1"/>
          </p:cNvSpPr>
          <p:nvPr/>
        </p:nvSpPr>
        <p:spPr bwMode="auto">
          <a:xfrm>
            <a:off x="1066800" y="5943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Nothing </a:t>
            </a:r>
            <a:r>
              <a:rPr lang="en-US" altLang="en-US" sz="2400">
                <a:latin typeface="Times New Roman" panose="02020603050405020304" pitchFamily="18" charset="0"/>
              </a:rPr>
              <a:t>(10-20%)</a:t>
            </a:r>
          </a:p>
        </p:txBody>
      </p:sp>
      <p:sp>
        <p:nvSpPr>
          <p:cNvPr id="11" name="Rectangle 2"/>
          <p:cNvSpPr>
            <a:spLocks noGrp="1" noChangeArrowheads="1"/>
          </p:cNvSpPr>
          <p:nvPr>
            <p:ph type="title"/>
          </p:nvPr>
        </p:nvSpPr>
        <p:spPr>
          <a:xfrm>
            <a:off x="685800" y="228600"/>
            <a:ext cx="7772400" cy="685800"/>
          </a:xfrm>
        </p:spPr>
        <p:txBody>
          <a:bodyPr>
            <a:normAutofit/>
          </a:bodyPr>
          <a:lstStyle/>
          <a:p>
            <a:pPr algn="ctr" defTabSz="914363" fontAlgn="auto">
              <a:spcAft>
                <a:spcPts val="0"/>
              </a:spcAft>
              <a:defRPr/>
            </a:pPr>
            <a:r>
              <a:rPr altLang="en-US" b="1"/>
              <a:t>REASONS FOR GIVING</a:t>
            </a:r>
            <a:endParaRPr alt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
          <p:cNvSpPr>
            <a:spLocks noChangeArrowheads="1"/>
          </p:cNvSpPr>
          <p:nvPr/>
        </p:nvSpPr>
        <p:spPr bwMode="auto">
          <a:xfrm>
            <a:off x="914400" y="3505200"/>
            <a:ext cx="7239000" cy="419100"/>
          </a:xfrm>
          <a:prstGeom prst="rect">
            <a:avLst/>
          </a:prstGeom>
          <a:solidFill>
            <a:srgbClr val="9FE6FF"/>
          </a:solidFill>
          <a:ln w="9525" algn="ctr">
            <a:solidFill>
              <a:schemeClr val="tx1"/>
            </a:solidFill>
            <a:round/>
            <a:headEnd/>
            <a:tailEnd/>
          </a:ln>
        </p:spPr>
        <p:txBody>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742950" indent="-285750">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8195" name="Rectangle 2"/>
          <p:cNvSpPr>
            <a:spLocks noGrp="1" noChangeArrowheads="1"/>
          </p:cNvSpPr>
          <p:nvPr>
            <p:ph type="title"/>
          </p:nvPr>
        </p:nvSpPr>
        <p:spPr>
          <a:xfrm>
            <a:off x="685800" y="228600"/>
            <a:ext cx="7772400" cy="685800"/>
          </a:xfrm>
        </p:spPr>
        <p:txBody>
          <a:bodyPr>
            <a:normAutofit/>
          </a:bodyPr>
          <a:lstStyle/>
          <a:p>
            <a:pPr algn="ctr" defTabSz="914363" fontAlgn="auto">
              <a:spcAft>
                <a:spcPts val="0"/>
              </a:spcAft>
              <a:defRPr/>
            </a:pPr>
            <a:r>
              <a:rPr altLang="en-US" b="1"/>
              <a:t>REASONS FOR GIVING</a:t>
            </a:r>
            <a:endParaRPr altLang="en-US"/>
          </a:p>
        </p:txBody>
      </p:sp>
      <p:sp>
        <p:nvSpPr>
          <p:cNvPr id="19460" name="Rectangle 3"/>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19461" name="Line 4"/>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2" name="Line 6"/>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3" name="Line 7"/>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4" name="Line 8"/>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8" name="Text Box 20"/>
          <p:cNvSpPr txBox="1">
            <a:spLocks noChangeArrowheads="1"/>
          </p:cNvSpPr>
          <p:nvPr/>
        </p:nvSpPr>
        <p:spPr bwMode="auto">
          <a:xfrm>
            <a:off x="1066800" y="54102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When I Come </a:t>
            </a:r>
            <a:r>
              <a:rPr lang="en-US" altLang="en-US" sz="2400">
                <a:latin typeface="Times New Roman" panose="02020603050405020304" pitchFamily="18" charset="0"/>
              </a:rPr>
              <a:t>(15-25%)</a:t>
            </a:r>
          </a:p>
        </p:txBody>
      </p:sp>
      <p:sp>
        <p:nvSpPr>
          <p:cNvPr id="2070" name="Text Box 22"/>
          <p:cNvSpPr txBox="1">
            <a:spLocks noChangeArrowheads="1"/>
          </p:cNvSpPr>
          <p:nvPr/>
        </p:nvSpPr>
        <p:spPr bwMode="auto">
          <a:xfrm>
            <a:off x="1066800" y="5943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Nothing </a:t>
            </a:r>
            <a:r>
              <a:rPr lang="en-US" altLang="en-US" sz="2400">
                <a:latin typeface="Times New Roman" panose="02020603050405020304" pitchFamily="18" charset="0"/>
              </a:rPr>
              <a:t>(10-20%)</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 grpId="0" autoUpdateAnimBg="0"/>
      <p:bldP spid="207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
          <p:cNvSpPr>
            <a:spLocks noChangeArrowheads="1"/>
          </p:cNvSpPr>
          <p:nvPr/>
        </p:nvSpPr>
        <p:spPr bwMode="auto">
          <a:xfrm>
            <a:off x="914400" y="3505200"/>
            <a:ext cx="7239000" cy="419100"/>
          </a:xfrm>
          <a:prstGeom prst="rect">
            <a:avLst/>
          </a:prstGeom>
          <a:solidFill>
            <a:srgbClr val="9FE6FF"/>
          </a:solidFill>
          <a:ln w="9525" algn="ctr">
            <a:solidFill>
              <a:schemeClr val="tx1"/>
            </a:solidFill>
            <a:round/>
            <a:headEnd/>
            <a:tailEnd/>
          </a:ln>
        </p:spPr>
        <p:txBody>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742950" indent="-285750">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21507" name="Rectangle 3"/>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21508" name="Line 4"/>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9" name="Line 6"/>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0" name="Line 7"/>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1" name="Line 8"/>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8" name="Text Box 20"/>
          <p:cNvSpPr txBox="1">
            <a:spLocks noChangeArrowheads="1"/>
          </p:cNvSpPr>
          <p:nvPr/>
        </p:nvSpPr>
        <p:spPr bwMode="auto">
          <a:xfrm>
            <a:off x="1066800" y="54102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When I Come </a:t>
            </a:r>
            <a:r>
              <a:rPr lang="en-US" altLang="en-US" sz="2400">
                <a:latin typeface="Times New Roman" panose="02020603050405020304" pitchFamily="18" charset="0"/>
              </a:rPr>
              <a:t>(15-25%)</a:t>
            </a:r>
          </a:p>
        </p:txBody>
      </p:sp>
      <p:sp>
        <p:nvSpPr>
          <p:cNvPr id="2069" name="Text Box 21"/>
          <p:cNvSpPr txBox="1">
            <a:spLocks noChangeArrowheads="1"/>
          </p:cNvSpPr>
          <p:nvPr/>
        </p:nvSpPr>
        <p:spPr bwMode="auto">
          <a:xfrm>
            <a:off x="6400800" y="5715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Customers</a:t>
            </a:r>
            <a:endParaRPr lang="en-US" altLang="en-US" sz="2400">
              <a:latin typeface="Times New Roman" panose="02020603050405020304" pitchFamily="18" charset="0"/>
            </a:endParaRPr>
          </a:p>
        </p:txBody>
      </p:sp>
      <p:sp>
        <p:nvSpPr>
          <p:cNvPr id="2070" name="Text Box 22"/>
          <p:cNvSpPr txBox="1">
            <a:spLocks noChangeArrowheads="1"/>
          </p:cNvSpPr>
          <p:nvPr/>
        </p:nvSpPr>
        <p:spPr bwMode="auto">
          <a:xfrm>
            <a:off x="1066800" y="5943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Nothing </a:t>
            </a:r>
            <a:r>
              <a:rPr lang="en-US" altLang="en-US" sz="2400">
                <a:latin typeface="Times New Roman" panose="02020603050405020304" pitchFamily="18" charset="0"/>
              </a:rPr>
              <a:t>(10-20%)</a:t>
            </a:r>
          </a:p>
        </p:txBody>
      </p:sp>
      <p:sp>
        <p:nvSpPr>
          <p:cNvPr id="13" name="Rectangle 2"/>
          <p:cNvSpPr>
            <a:spLocks noGrp="1" noChangeArrowheads="1"/>
          </p:cNvSpPr>
          <p:nvPr>
            <p:ph type="title"/>
          </p:nvPr>
        </p:nvSpPr>
        <p:spPr>
          <a:xfrm>
            <a:off x="685800" y="228600"/>
            <a:ext cx="7772400" cy="685800"/>
          </a:xfrm>
        </p:spPr>
        <p:txBody>
          <a:bodyPr>
            <a:normAutofit/>
          </a:bodyPr>
          <a:lstStyle/>
          <a:p>
            <a:pPr algn="ctr" defTabSz="914363" fontAlgn="auto">
              <a:spcAft>
                <a:spcPts val="0"/>
              </a:spcAft>
              <a:defRPr/>
            </a:pPr>
            <a:r>
              <a:rPr altLang="en-US" b="1"/>
              <a:t>REASONS FOR GIVING</a:t>
            </a:r>
            <a:endParaRPr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 grpId="0" autoUpdateAnimBg="0"/>
      <p:bldP spid="2069" grpId="0" autoUpdateAnimBg="0"/>
      <p:bldP spid="207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3"/>
          <p:cNvSpPr>
            <a:spLocks noChangeArrowheads="1"/>
          </p:cNvSpPr>
          <p:nvPr/>
        </p:nvSpPr>
        <p:spPr bwMode="auto">
          <a:xfrm>
            <a:off x="914400" y="3505200"/>
            <a:ext cx="7239000" cy="419100"/>
          </a:xfrm>
          <a:prstGeom prst="rect">
            <a:avLst/>
          </a:prstGeom>
          <a:solidFill>
            <a:srgbClr val="9FE6FF"/>
          </a:solidFill>
          <a:ln w="9525" algn="ctr">
            <a:solidFill>
              <a:schemeClr val="tx1"/>
            </a:solidFill>
            <a:round/>
            <a:headEnd/>
            <a:tailEnd/>
          </a:ln>
        </p:spPr>
        <p:txBody>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742950" indent="-285750">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23555" name="Rectangle 4"/>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23556" name="Line 5"/>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57" name="Line 6"/>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58" name="Line 7"/>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59" name="Line 8"/>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4" name="Text Box 10"/>
          <p:cNvSpPr txBox="1">
            <a:spLocks noChangeArrowheads="1"/>
          </p:cNvSpPr>
          <p:nvPr/>
        </p:nvSpPr>
        <p:spPr bwMode="auto">
          <a:xfrm>
            <a:off x="990600" y="46482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dirty="0">
                <a:latin typeface="Times New Roman" panose="02020603050405020304" pitchFamily="18" charset="0"/>
              </a:rPr>
              <a:t>Dues </a:t>
            </a:r>
            <a:r>
              <a:rPr lang="en-US" altLang="en-US" sz="2400" b="1" dirty="0" smtClean="0">
                <a:latin typeface="Times New Roman" panose="02020603050405020304" pitchFamily="18" charset="0"/>
              </a:rPr>
              <a:t>Payers </a:t>
            </a:r>
            <a:r>
              <a:rPr lang="en-US" altLang="en-US" sz="2400" dirty="0">
                <a:latin typeface="Times New Roman" panose="02020603050405020304" pitchFamily="18" charset="0"/>
              </a:rPr>
              <a:t>(15-30%)</a:t>
            </a:r>
          </a:p>
        </p:txBody>
      </p:sp>
      <p:sp>
        <p:nvSpPr>
          <p:cNvPr id="23561" name="Text Box 12"/>
          <p:cNvSpPr txBox="1">
            <a:spLocks noChangeArrowheads="1"/>
          </p:cNvSpPr>
          <p:nvPr/>
        </p:nvSpPr>
        <p:spPr bwMode="auto">
          <a:xfrm>
            <a:off x="1066800" y="54102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When I Come </a:t>
            </a:r>
            <a:r>
              <a:rPr lang="en-US" altLang="en-US" sz="2400">
                <a:latin typeface="Times New Roman" panose="02020603050405020304" pitchFamily="18" charset="0"/>
              </a:rPr>
              <a:t>(15-25%)</a:t>
            </a:r>
          </a:p>
        </p:txBody>
      </p:sp>
      <p:sp>
        <p:nvSpPr>
          <p:cNvPr id="23562" name="Text Box 13"/>
          <p:cNvSpPr txBox="1">
            <a:spLocks noChangeArrowheads="1"/>
          </p:cNvSpPr>
          <p:nvPr/>
        </p:nvSpPr>
        <p:spPr bwMode="auto">
          <a:xfrm>
            <a:off x="6400800" y="5715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Customers</a:t>
            </a:r>
            <a:endParaRPr lang="en-US" altLang="en-US" sz="2400">
              <a:latin typeface="Times New Roman" panose="02020603050405020304" pitchFamily="18" charset="0"/>
            </a:endParaRPr>
          </a:p>
        </p:txBody>
      </p:sp>
      <p:sp>
        <p:nvSpPr>
          <p:cNvPr id="23563" name="Text Box 14"/>
          <p:cNvSpPr txBox="1">
            <a:spLocks noChangeArrowheads="1"/>
          </p:cNvSpPr>
          <p:nvPr/>
        </p:nvSpPr>
        <p:spPr bwMode="auto">
          <a:xfrm>
            <a:off x="1066800" y="5943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Nothing </a:t>
            </a:r>
            <a:r>
              <a:rPr lang="en-US" altLang="en-US" sz="2400">
                <a:latin typeface="Times New Roman" panose="02020603050405020304" pitchFamily="18" charset="0"/>
              </a:rPr>
              <a:t>(10-20%)</a:t>
            </a:r>
          </a:p>
        </p:txBody>
      </p:sp>
      <p:sp>
        <p:nvSpPr>
          <p:cNvPr id="13" name="Rectangle 2"/>
          <p:cNvSpPr>
            <a:spLocks noGrp="1" noChangeArrowheads="1"/>
          </p:cNvSpPr>
          <p:nvPr>
            <p:ph type="title"/>
          </p:nvPr>
        </p:nvSpPr>
        <p:spPr>
          <a:xfrm>
            <a:off x="685800" y="228600"/>
            <a:ext cx="7772400" cy="685800"/>
          </a:xfrm>
        </p:spPr>
        <p:txBody>
          <a:bodyPr>
            <a:normAutofit/>
          </a:bodyPr>
          <a:lstStyle/>
          <a:p>
            <a:pPr algn="ctr" defTabSz="914363" fontAlgn="auto">
              <a:spcAft>
                <a:spcPts val="0"/>
              </a:spcAft>
              <a:defRPr/>
            </a:pPr>
            <a:r>
              <a:rPr altLang="en-US" b="1"/>
              <a:t>REASONS FOR GIVING</a:t>
            </a:r>
            <a:endParaRPr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3"/>
          <p:cNvSpPr>
            <a:spLocks noChangeArrowheads="1"/>
          </p:cNvSpPr>
          <p:nvPr/>
        </p:nvSpPr>
        <p:spPr bwMode="auto">
          <a:xfrm>
            <a:off x="914400" y="3505200"/>
            <a:ext cx="7239000" cy="419100"/>
          </a:xfrm>
          <a:prstGeom prst="rect">
            <a:avLst/>
          </a:prstGeom>
          <a:solidFill>
            <a:srgbClr val="9FE6FF"/>
          </a:solidFill>
          <a:ln w="9525" algn="ctr">
            <a:solidFill>
              <a:schemeClr val="tx1"/>
            </a:solidFill>
            <a:round/>
            <a:headEnd/>
            <a:tailEnd/>
          </a:ln>
        </p:spPr>
        <p:txBody>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742950" indent="-285750">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25603" name="Rectangle 4"/>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25604" name="Line 5"/>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05" name="Line 6"/>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06" name="Line 7"/>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07" name="Line 8"/>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3" name="Text Box 9"/>
          <p:cNvSpPr txBox="1">
            <a:spLocks noChangeArrowheads="1"/>
          </p:cNvSpPr>
          <p:nvPr/>
        </p:nvSpPr>
        <p:spPr bwMode="auto">
          <a:xfrm>
            <a:off x="990600" y="40386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b="1" dirty="0" smtClean="0">
                <a:latin typeface="Times New Roman" panose="02020603050405020304" pitchFamily="18" charset="0"/>
              </a:rPr>
              <a:t>  Fair </a:t>
            </a:r>
            <a:r>
              <a:rPr lang="en-US" altLang="en-US" sz="2400" b="1" dirty="0">
                <a:latin typeface="Times New Roman" panose="02020603050405020304" pitchFamily="18" charset="0"/>
              </a:rPr>
              <a:t>Share </a:t>
            </a:r>
            <a:r>
              <a:rPr lang="en-US" altLang="en-US" sz="2400" dirty="0">
                <a:latin typeface="Times New Roman" panose="02020603050405020304" pitchFamily="18" charset="0"/>
              </a:rPr>
              <a:t>(20- 40%)</a:t>
            </a:r>
          </a:p>
        </p:txBody>
      </p:sp>
      <p:sp>
        <p:nvSpPr>
          <p:cNvPr id="11274" name="Text Box 10"/>
          <p:cNvSpPr txBox="1">
            <a:spLocks noChangeArrowheads="1"/>
          </p:cNvSpPr>
          <p:nvPr/>
        </p:nvSpPr>
        <p:spPr bwMode="auto">
          <a:xfrm>
            <a:off x="990600" y="46482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dirty="0">
                <a:latin typeface="Times New Roman" panose="02020603050405020304" pitchFamily="18" charset="0"/>
              </a:rPr>
              <a:t>Dues </a:t>
            </a:r>
            <a:r>
              <a:rPr lang="en-US" altLang="en-US" sz="2400" b="1" dirty="0" smtClean="0">
                <a:latin typeface="Times New Roman" panose="02020603050405020304" pitchFamily="18" charset="0"/>
              </a:rPr>
              <a:t>Payers </a:t>
            </a:r>
            <a:r>
              <a:rPr lang="en-US" altLang="en-US" sz="2400" dirty="0">
                <a:latin typeface="Times New Roman" panose="02020603050405020304" pitchFamily="18" charset="0"/>
              </a:rPr>
              <a:t>(15-30%)</a:t>
            </a:r>
          </a:p>
        </p:txBody>
      </p:sp>
      <p:sp>
        <p:nvSpPr>
          <p:cNvPr id="25610" name="Text Box 12"/>
          <p:cNvSpPr txBox="1">
            <a:spLocks noChangeArrowheads="1"/>
          </p:cNvSpPr>
          <p:nvPr/>
        </p:nvSpPr>
        <p:spPr bwMode="auto">
          <a:xfrm>
            <a:off x="1066800" y="54102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When I Come </a:t>
            </a:r>
            <a:r>
              <a:rPr lang="en-US" altLang="en-US" sz="2400">
                <a:latin typeface="Times New Roman" panose="02020603050405020304" pitchFamily="18" charset="0"/>
              </a:rPr>
              <a:t>(15-25%)</a:t>
            </a:r>
          </a:p>
        </p:txBody>
      </p:sp>
      <p:sp>
        <p:nvSpPr>
          <p:cNvPr id="25611" name="Text Box 13"/>
          <p:cNvSpPr txBox="1">
            <a:spLocks noChangeArrowheads="1"/>
          </p:cNvSpPr>
          <p:nvPr/>
        </p:nvSpPr>
        <p:spPr bwMode="auto">
          <a:xfrm>
            <a:off x="6400800" y="5715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Customers</a:t>
            </a:r>
            <a:endParaRPr lang="en-US" altLang="en-US" sz="2400">
              <a:latin typeface="Times New Roman" panose="02020603050405020304" pitchFamily="18" charset="0"/>
            </a:endParaRPr>
          </a:p>
        </p:txBody>
      </p:sp>
      <p:sp>
        <p:nvSpPr>
          <p:cNvPr id="25612" name="Text Box 14"/>
          <p:cNvSpPr txBox="1">
            <a:spLocks noChangeArrowheads="1"/>
          </p:cNvSpPr>
          <p:nvPr/>
        </p:nvSpPr>
        <p:spPr bwMode="auto">
          <a:xfrm>
            <a:off x="1066800" y="5943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Nothing </a:t>
            </a:r>
            <a:r>
              <a:rPr lang="en-US" altLang="en-US" sz="2400">
                <a:latin typeface="Times New Roman" panose="02020603050405020304" pitchFamily="18" charset="0"/>
              </a:rPr>
              <a:t>(10-20%)</a:t>
            </a:r>
          </a:p>
        </p:txBody>
      </p:sp>
      <p:sp>
        <p:nvSpPr>
          <p:cNvPr id="14" name="Rectangle 2"/>
          <p:cNvSpPr>
            <a:spLocks noGrp="1" noChangeArrowheads="1"/>
          </p:cNvSpPr>
          <p:nvPr>
            <p:ph type="title"/>
          </p:nvPr>
        </p:nvSpPr>
        <p:spPr>
          <a:xfrm>
            <a:off x="685800" y="228600"/>
            <a:ext cx="7772400" cy="685800"/>
          </a:xfrm>
        </p:spPr>
        <p:txBody>
          <a:bodyPr>
            <a:normAutofit/>
          </a:bodyPr>
          <a:lstStyle/>
          <a:p>
            <a:pPr algn="ctr" defTabSz="914363" fontAlgn="auto">
              <a:spcAft>
                <a:spcPts val="0"/>
              </a:spcAft>
              <a:defRPr/>
            </a:pPr>
            <a:r>
              <a:rPr altLang="en-US" b="1"/>
              <a:t>REASONS FOR GIVING</a:t>
            </a:r>
            <a:endParaRPr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3" grpId="0" autoUpdateAnimBg="0"/>
      <p:bldP spid="1127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3"/>
          <p:cNvSpPr>
            <a:spLocks noChangeArrowheads="1"/>
          </p:cNvSpPr>
          <p:nvPr/>
        </p:nvSpPr>
        <p:spPr bwMode="auto">
          <a:xfrm>
            <a:off x="914400" y="3505200"/>
            <a:ext cx="7239000" cy="419100"/>
          </a:xfrm>
          <a:prstGeom prst="rect">
            <a:avLst/>
          </a:prstGeom>
          <a:solidFill>
            <a:srgbClr val="9FE6FF"/>
          </a:solidFill>
          <a:ln w="9525" algn="ctr">
            <a:solidFill>
              <a:schemeClr val="tx1"/>
            </a:solidFill>
            <a:round/>
            <a:headEnd/>
            <a:tailEnd/>
          </a:ln>
        </p:spPr>
        <p:txBody>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742950" indent="-285750">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27651" name="Rectangle 4"/>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27652" name="Line 5"/>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6"/>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7"/>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5" name="Line 8"/>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3" name="Text Box 9"/>
          <p:cNvSpPr txBox="1">
            <a:spLocks noChangeArrowheads="1"/>
          </p:cNvSpPr>
          <p:nvPr/>
        </p:nvSpPr>
        <p:spPr bwMode="auto">
          <a:xfrm>
            <a:off x="990600" y="4038600"/>
            <a:ext cx="32345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b="1" dirty="0" smtClean="0">
                <a:latin typeface="Times New Roman" panose="02020603050405020304" pitchFamily="18" charset="0"/>
              </a:rPr>
              <a:t>  Fair </a:t>
            </a:r>
            <a:r>
              <a:rPr lang="en-US" altLang="en-US" sz="2400" b="1" dirty="0">
                <a:latin typeface="Times New Roman" panose="02020603050405020304" pitchFamily="18" charset="0"/>
              </a:rPr>
              <a:t>Share </a:t>
            </a:r>
            <a:r>
              <a:rPr lang="en-US" altLang="en-US" sz="2400" dirty="0">
                <a:latin typeface="Times New Roman" panose="02020603050405020304" pitchFamily="18" charset="0"/>
              </a:rPr>
              <a:t>(20- 40%)</a:t>
            </a:r>
          </a:p>
        </p:txBody>
      </p:sp>
      <p:sp>
        <p:nvSpPr>
          <p:cNvPr id="11274" name="Text Box 10"/>
          <p:cNvSpPr txBox="1">
            <a:spLocks noChangeArrowheads="1"/>
          </p:cNvSpPr>
          <p:nvPr/>
        </p:nvSpPr>
        <p:spPr bwMode="auto">
          <a:xfrm>
            <a:off x="990600" y="46482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dirty="0">
                <a:latin typeface="Times New Roman" panose="02020603050405020304" pitchFamily="18" charset="0"/>
              </a:rPr>
              <a:t>Dues </a:t>
            </a:r>
            <a:r>
              <a:rPr lang="en-US" altLang="en-US" sz="2400" b="1" dirty="0" smtClean="0">
                <a:latin typeface="Times New Roman" panose="02020603050405020304" pitchFamily="18" charset="0"/>
              </a:rPr>
              <a:t>Payers </a:t>
            </a:r>
            <a:r>
              <a:rPr lang="en-US" altLang="en-US" sz="2400" dirty="0">
                <a:latin typeface="Times New Roman" panose="02020603050405020304" pitchFamily="18" charset="0"/>
              </a:rPr>
              <a:t>(15-30%)</a:t>
            </a:r>
          </a:p>
        </p:txBody>
      </p:sp>
      <p:sp>
        <p:nvSpPr>
          <p:cNvPr id="11275" name="Text Box 11"/>
          <p:cNvSpPr txBox="1">
            <a:spLocks noChangeArrowheads="1"/>
          </p:cNvSpPr>
          <p:nvPr/>
        </p:nvSpPr>
        <p:spPr bwMode="auto">
          <a:xfrm>
            <a:off x="6553200" y="4343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Patrons</a:t>
            </a:r>
            <a:endParaRPr lang="en-US" altLang="en-US" sz="2400">
              <a:latin typeface="Times New Roman" panose="02020603050405020304" pitchFamily="18" charset="0"/>
            </a:endParaRPr>
          </a:p>
        </p:txBody>
      </p:sp>
      <p:sp>
        <p:nvSpPr>
          <p:cNvPr id="27659" name="Text Box 12"/>
          <p:cNvSpPr txBox="1">
            <a:spLocks noChangeArrowheads="1"/>
          </p:cNvSpPr>
          <p:nvPr/>
        </p:nvSpPr>
        <p:spPr bwMode="auto">
          <a:xfrm>
            <a:off x="1066800" y="54102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When I Come </a:t>
            </a:r>
            <a:r>
              <a:rPr lang="en-US" altLang="en-US" sz="2400">
                <a:latin typeface="Times New Roman" panose="02020603050405020304" pitchFamily="18" charset="0"/>
              </a:rPr>
              <a:t>(15-25%)</a:t>
            </a:r>
          </a:p>
        </p:txBody>
      </p:sp>
      <p:sp>
        <p:nvSpPr>
          <p:cNvPr id="27660" name="Text Box 13"/>
          <p:cNvSpPr txBox="1">
            <a:spLocks noChangeArrowheads="1"/>
          </p:cNvSpPr>
          <p:nvPr/>
        </p:nvSpPr>
        <p:spPr bwMode="auto">
          <a:xfrm>
            <a:off x="6400800" y="5715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Customers</a:t>
            </a:r>
            <a:endParaRPr lang="en-US" altLang="en-US" sz="2400">
              <a:latin typeface="Times New Roman" panose="02020603050405020304" pitchFamily="18" charset="0"/>
            </a:endParaRPr>
          </a:p>
        </p:txBody>
      </p:sp>
      <p:sp>
        <p:nvSpPr>
          <p:cNvPr id="27661" name="Text Box 14"/>
          <p:cNvSpPr txBox="1">
            <a:spLocks noChangeArrowheads="1"/>
          </p:cNvSpPr>
          <p:nvPr/>
        </p:nvSpPr>
        <p:spPr bwMode="auto">
          <a:xfrm>
            <a:off x="1066800" y="5943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Nothing </a:t>
            </a:r>
            <a:r>
              <a:rPr lang="en-US" altLang="en-US" sz="2400">
                <a:latin typeface="Times New Roman" panose="02020603050405020304" pitchFamily="18" charset="0"/>
              </a:rPr>
              <a:t>(10-20%)</a:t>
            </a:r>
          </a:p>
        </p:txBody>
      </p:sp>
      <p:sp>
        <p:nvSpPr>
          <p:cNvPr id="15" name="Rectangle 2"/>
          <p:cNvSpPr>
            <a:spLocks noGrp="1" noChangeArrowheads="1"/>
          </p:cNvSpPr>
          <p:nvPr>
            <p:ph type="title"/>
          </p:nvPr>
        </p:nvSpPr>
        <p:spPr>
          <a:xfrm>
            <a:off x="685800" y="228600"/>
            <a:ext cx="7772400" cy="685800"/>
          </a:xfrm>
        </p:spPr>
        <p:txBody>
          <a:bodyPr>
            <a:normAutofit/>
          </a:bodyPr>
          <a:lstStyle/>
          <a:p>
            <a:pPr algn="ctr" defTabSz="914363" fontAlgn="auto">
              <a:spcAft>
                <a:spcPts val="0"/>
              </a:spcAft>
              <a:defRPr/>
            </a:pPr>
            <a:r>
              <a:rPr altLang="en-US" b="1"/>
              <a:t>REASONS FOR GIVING</a:t>
            </a:r>
            <a:endParaRPr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3" grpId="0" autoUpdateAnimBg="0"/>
      <p:bldP spid="11274" grpId="0" autoUpdateAnimBg="0"/>
      <p:bldP spid="1127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3"/>
          <p:cNvSpPr>
            <a:spLocks noChangeArrowheads="1"/>
          </p:cNvSpPr>
          <p:nvPr/>
        </p:nvSpPr>
        <p:spPr bwMode="auto">
          <a:xfrm>
            <a:off x="914400" y="3505200"/>
            <a:ext cx="7239000" cy="419100"/>
          </a:xfrm>
          <a:prstGeom prst="rect">
            <a:avLst/>
          </a:prstGeom>
          <a:solidFill>
            <a:srgbClr val="9FE6FF"/>
          </a:solidFill>
          <a:ln w="9525" algn="ctr">
            <a:solidFill>
              <a:schemeClr val="tx1"/>
            </a:solidFill>
            <a:round/>
            <a:headEnd/>
            <a:tailEnd/>
          </a:ln>
        </p:spPr>
        <p:txBody>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742950" indent="-285750">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29699" name="Rectangle 4"/>
          <p:cNvSpPr>
            <a:spLocks noChangeArrowheads="1"/>
          </p:cNvSpPr>
          <p:nvPr/>
        </p:nvSpPr>
        <p:spPr bwMode="auto">
          <a:xfrm>
            <a:off x="914400" y="1295400"/>
            <a:ext cx="7239000" cy="5257800"/>
          </a:xfrm>
          <a:prstGeom prst="rect">
            <a:avLst/>
          </a:prstGeom>
          <a:noFill/>
          <a:ln w="698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29700" name="Line 5"/>
          <p:cNvSpPr>
            <a:spLocks noChangeShapeType="1"/>
          </p:cNvSpPr>
          <p:nvPr/>
        </p:nvSpPr>
        <p:spPr bwMode="auto">
          <a:xfrm>
            <a:off x="914400" y="5181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1" name="Line 6"/>
          <p:cNvSpPr>
            <a:spLocks noChangeShapeType="1"/>
          </p:cNvSpPr>
          <p:nvPr/>
        </p:nvSpPr>
        <p:spPr bwMode="auto">
          <a:xfrm>
            <a:off x="914400" y="3962400"/>
            <a:ext cx="7239000" cy="1588"/>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2" name="Line 7"/>
          <p:cNvSpPr>
            <a:spLocks noChangeShapeType="1"/>
          </p:cNvSpPr>
          <p:nvPr/>
        </p:nvSpPr>
        <p:spPr bwMode="auto">
          <a:xfrm>
            <a:off x="914400" y="3505200"/>
            <a:ext cx="7239000" cy="1588"/>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3" name="Line 8"/>
          <p:cNvSpPr>
            <a:spLocks noChangeShapeType="1"/>
          </p:cNvSpPr>
          <p:nvPr/>
        </p:nvSpPr>
        <p:spPr bwMode="auto">
          <a:xfrm>
            <a:off x="914400" y="2133600"/>
            <a:ext cx="7239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3" name="Text Box 9"/>
          <p:cNvSpPr txBox="1">
            <a:spLocks noChangeArrowheads="1"/>
          </p:cNvSpPr>
          <p:nvPr/>
        </p:nvSpPr>
        <p:spPr bwMode="auto">
          <a:xfrm>
            <a:off x="990600" y="4038600"/>
            <a:ext cx="381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400" b="1" dirty="0" smtClean="0">
                <a:latin typeface="Times New Roman" panose="02020603050405020304" pitchFamily="18" charset="0"/>
              </a:rPr>
              <a:t>  Fair </a:t>
            </a:r>
            <a:r>
              <a:rPr lang="en-US" altLang="en-US" sz="2400" b="1" dirty="0">
                <a:latin typeface="Times New Roman" panose="02020603050405020304" pitchFamily="18" charset="0"/>
              </a:rPr>
              <a:t>Share </a:t>
            </a:r>
            <a:r>
              <a:rPr lang="en-US" altLang="en-US" sz="2400" dirty="0">
                <a:latin typeface="Times New Roman" panose="02020603050405020304" pitchFamily="18" charset="0"/>
              </a:rPr>
              <a:t>(20- 40%)</a:t>
            </a:r>
          </a:p>
        </p:txBody>
      </p:sp>
      <p:sp>
        <p:nvSpPr>
          <p:cNvPr id="11274" name="Text Box 10"/>
          <p:cNvSpPr txBox="1">
            <a:spLocks noChangeArrowheads="1"/>
          </p:cNvSpPr>
          <p:nvPr/>
        </p:nvSpPr>
        <p:spPr bwMode="auto">
          <a:xfrm>
            <a:off x="990600" y="46482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dirty="0">
                <a:latin typeface="Times New Roman" panose="02020603050405020304" pitchFamily="18" charset="0"/>
              </a:rPr>
              <a:t>Dues </a:t>
            </a:r>
            <a:r>
              <a:rPr lang="en-US" altLang="en-US" sz="2400" b="1" dirty="0" smtClean="0">
                <a:latin typeface="Times New Roman" panose="02020603050405020304" pitchFamily="18" charset="0"/>
              </a:rPr>
              <a:t>Payers </a:t>
            </a:r>
            <a:r>
              <a:rPr lang="en-US" altLang="en-US" sz="2400" dirty="0">
                <a:latin typeface="Times New Roman" panose="02020603050405020304" pitchFamily="18" charset="0"/>
              </a:rPr>
              <a:t>(15-30%)</a:t>
            </a:r>
          </a:p>
        </p:txBody>
      </p:sp>
      <p:sp>
        <p:nvSpPr>
          <p:cNvPr id="11275" name="Text Box 11"/>
          <p:cNvSpPr txBox="1">
            <a:spLocks noChangeArrowheads="1"/>
          </p:cNvSpPr>
          <p:nvPr/>
        </p:nvSpPr>
        <p:spPr bwMode="auto">
          <a:xfrm>
            <a:off x="6553200" y="4343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Patrons</a:t>
            </a:r>
            <a:endParaRPr lang="en-US" altLang="en-US" sz="2400">
              <a:latin typeface="Times New Roman" panose="02020603050405020304" pitchFamily="18" charset="0"/>
            </a:endParaRPr>
          </a:p>
        </p:txBody>
      </p:sp>
      <p:sp>
        <p:nvSpPr>
          <p:cNvPr id="29707" name="Text Box 12"/>
          <p:cNvSpPr txBox="1">
            <a:spLocks noChangeArrowheads="1"/>
          </p:cNvSpPr>
          <p:nvPr/>
        </p:nvSpPr>
        <p:spPr bwMode="auto">
          <a:xfrm>
            <a:off x="1066800" y="54102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When I Come </a:t>
            </a:r>
            <a:r>
              <a:rPr lang="en-US" altLang="en-US" sz="2400">
                <a:latin typeface="Times New Roman" panose="02020603050405020304" pitchFamily="18" charset="0"/>
              </a:rPr>
              <a:t>(15-25%)</a:t>
            </a:r>
          </a:p>
        </p:txBody>
      </p:sp>
      <p:sp>
        <p:nvSpPr>
          <p:cNvPr id="29708" name="Text Box 13"/>
          <p:cNvSpPr txBox="1">
            <a:spLocks noChangeArrowheads="1"/>
          </p:cNvSpPr>
          <p:nvPr/>
        </p:nvSpPr>
        <p:spPr bwMode="auto">
          <a:xfrm>
            <a:off x="6400800" y="5715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Customers</a:t>
            </a:r>
            <a:endParaRPr lang="en-US" altLang="en-US" sz="2400">
              <a:latin typeface="Times New Roman" panose="02020603050405020304" pitchFamily="18" charset="0"/>
            </a:endParaRPr>
          </a:p>
        </p:txBody>
      </p:sp>
      <p:sp>
        <p:nvSpPr>
          <p:cNvPr id="29709" name="Text Box 14"/>
          <p:cNvSpPr txBox="1">
            <a:spLocks noChangeArrowheads="1"/>
          </p:cNvSpPr>
          <p:nvPr/>
        </p:nvSpPr>
        <p:spPr bwMode="auto">
          <a:xfrm>
            <a:off x="1066800" y="5943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gn="ctr">
              <a:lnSpc>
                <a:spcPct val="100000"/>
              </a:lnSpc>
              <a:spcBef>
                <a:spcPct val="50000"/>
              </a:spcBef>
              <a:buFontTx/>
              <a:buNone/>
            </a:pPr>
            <a:r>
              <a:rPr lang="en-US" altLang="en-US" sz="2400" b="1">
                <a:latin typeface="Times New Roman" panose="02020603050405020304" pitchFamily="18" charset="0"/>
              </a:rPr>
              <a:t>Nothing </a:t>
            </a:r>
            <a:r>
              <a:rPr lang="en-US" altLang="en-US" sz="2400">
                <a:latin typeface="Times New Roman" panose="02020603050405020304" pitchFamily="18" charset="0"/>
              </a:rPr>
              <a:t>(10-20%)</a:t>
            </a:r>
          </a:p>
        </p:txBody>
      </p:sp>
      <p:sp>
        <p:nvSpPr>
          <p:cNvPr id="15" name="Text Box 16"/>
          <p:cNvSpPr txBox="1">
            <a:spLocks noChangeArrowheads="1"/>
          </p:cNvSpPr>
          <p:nvPr/>
        </p:nvSpPr>
        <p:spPr bwMode="auto">
          <a:xfrm rot="-5400000">
            <a:off x="-677068" y="4942681"/>
            <a:ext cx="2360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Blip>
                <a:blip r:embed="rId3"/>
              </a:buBlip>
              <a:defRPr sz="3200">
                <a:solidFill>
                  <a:schemeClr val="tx1"/>
                </a:solidFill>
                <a:latin typeface="Calibri" panose="020F0502020204030204" pitchFamily="34" charset="0"/>
              </a:defRPr>
            </a:lvl1pPr>
            <a:lvl2pPr marL="37931725" indent="-37474525">
              <a:lnSpc>
                <a:spcPct val="90000"/>
              </a:lnSpc>
              <a:spcBef>
                <a:spcPct val="20000"/>
              </a:spcBef>
              <a:buBlip>
                <a:blip r:embed="rId4"/>
              </a:buBlip>
              <a:defRPr sz="2800">
                <a:solidFill>
                  <a:schemeClr val="tx1"/>
                </a:solidFill>
                <a:latin typeface="Calibri" panose="020F0502020204030204" pitchFamily="34" charset="0"/>
              </a:defRPr>
            </a:lvl2pPr>
            <a:lvl3pPr marL="1143000" indent="-228600">
              <a:lnSpc>
                <a:spcPct val="90000"/>
              </a:lnSpc>
              <a:spcBef>
                <a:spcPct val="20000"/>
              </a:spcBef>
              <a:buBlip>
                <a:blip r:embed="rId4"/>
              </a:buBlip>
              <a:defRPr sz="2400">
                <a:solidFill>
                  <a:schemeClr val="tx1"/>
                </a:solidFill>
                <a:latin typeface="Calibri" panose="020F0502020204030204" pitchFamily="34" charset="0"/>
              </a:defRPr>
            </a:lvl3pPr>
            <a:lvl4pPr marL="1600200" indent="-228600">
              <a:lnSpc>
                <a:spcPct val="90000"/>
              </a:lnSpc>
              <a:spcBef>
                <a:spcPct val="20000"/>
              </a:spcBef>
              <a:buBlip>
                <a:blip r:embed="rId4"/>
              </a:buBlip>
              <a:defRPr sz="2400">
                <a:solidFill>
                  <a:schemeClr val="tx1"/>
                </a:solidFill>
                <a:latin typeface="Calibri" panose="020F0502020204030204" pitchFamily="34" charset="0"/>
              </a:defRPr>
            </a:lvl4pPr>
            <a:lvl5pPr marL="2057400" indent="-228600">
              <a:lnSpc>
                <a:spcPct val="90000"/>
              </a:lnSpc>
              <a:spcBef>
                <a:spcPct val="20000"/>
              </a:spcBef>
              <a:buBlip>
                <a:blip r:embed="rId4"/>
              </a:buBlip>
              <a:defRPr sz="2400">
                <a:solidFill>
                  <a:schemeClr val="tx1"/>
                </a:solidFill>
                <a:latin typeface="Calibri" panose="020F0502020204030204" pitchFamily="34" charset="0"/>
              </a:defRPr>
            </a:lvl5pPr>
            <a:lvl6pPr marL="25146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6pPr>
            <a:lvl7pPr marL="29718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7pPr>
            <a:lvl8pPr marL="34290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8pPr>
            <a:lvl9pPr marL="3886200" indent="-228600" fontAlgn="base">
              <a:lnSpc>
                <a:spcPct val="90000"/>
              </a:lnSpc>
              <a:spcBef>
                <a:spcPct val="20000"/>
              </a:spcBef>
              <a:spcAft>
                <a:spcPct val="0"/>
              </a:spcAft>
              <a:buBlip>
                <a:blip r:embed="rId4"/>
              </a:buBlip>
              <a:defRPr sz="2400">
                <a:solidFill>
                  <a:schemeClr val="tx1"/>
                </a:solidFill>
                <a:latin typeface="Calibri" panose="020F0502020204030204" pitchFamily="34" charset="0"/>
              </a:defRPr>
            </a:lvl9pPr>
          </a:lstStyle>
          <a:p>
            <a:pPr>
              <a:lnSpc>
                <a:spcPct val="100000"/>
              </a:lnSpc>
              <a:spcBef>
                <a:spcPct val="50000"/>
              </a:spcBef>
              <a:buFontTx/>
              <a:buNone/>
            </a:pPr>
            <a:r>
              <a:rPr lang="en-US" altLang="en-US" sz="2000" b="1">
                <a:latin typeface="Times New Roman" panose="02020603050405020304" pitchFamily="18" charset="0"/>
              </a:rPr>
              <a:t>25 -35% of Giving</a:t>
            </a:r>
            <a:endParaRPr lang="en-US" altLang="en-US" sz="2400">
              <a:latin typeface="Times New Roman" panose="02020603050405020304" pitchFamily="18" charset="0"/>
            </a:endParaRPr>
          </a:p>
        </p:txBody>
      </p:sp>
      <p:sp>
        <p:nvSpPr>
          <p:cNvPr id="16" name="Rectangle 2"/>
          <p:cNvSpPr>
            <a:spLocks noGrp="1" noChangeArrowheads="1"/>
          </p:cNvSpPr>
          <p:nvPr>
            <p:ph type="title"/>
          </p:nvPr>
        </p:nvSpPr>
        <p:spPr>
          <a:xfrm>
            <a:off x="685800" y="228600"/>
            <a:ext cx="7772400" cy="685800"/>
          </a:xfrm>
        </p:spPr>
        <p:txBody>
          <a:bodyPr>
            <a:normAutofit/>
          </a:bodyPr>
          <a:lstStyle/>
          <a:p>
            <a:pPr algn="ctr" defTabSz="914363" fontAlgn="auto">
              <a:spcAft>
                <a:spcPts val="0"/>
              </a:spcAft>
              <a:defRPr/>
            </a:pPr>
            <a:r>
              <a:rPr altLang="en-US" b="1"/>
              <a:t>REASONS FOR GIVING</a:t>
            </a:r>
            <a:endParaRPr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3" grpId="0" autoUpdateAnimBg="0"/>
      <p:bldP spid="11274" grpId="0" autoUpdateAnimBg="0"/>
      <p:bldP spid="11275" grpId="0" autoUpdateAnimBg="0"/>
      <p:bldP spid="15" grpId="0" autoUpdateAnimBg="0"/>
    </p:bldLst>
  </p:timing>
</p:sld>
</file>

<file path=ppt/theme/theme1.xml><?xml version="1.0" encoding="utf-8"?>
<a:theme xmlns:a="http://schemas.openxmlformats.org/drawingml/2006/main" name="Theme3">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1_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Green Segoe 4-3 template-template_April-17-2007">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6.xml><?xml version="1.0" encoding="utf-8"?>
<a:theme xmlns:a="http://schemas.openxmlformats.org/drawingml/2006/main" name="2_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Theme3</Template>
  <TotalTime>2530</TotalTime>
  <Words>2258</Words>
  <Application>Microsoft Office PowerPoint</Application>
  <PresentationFormat>On-screen Show (4:3)</PresentationFormat>
  <Paragraphs>287</Paragraphs>
  <Slides>22</Slides>
  <Notes>19</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22</vt:i4>
      </vt:variant>
    </vt:vector>
  </HeadingPairs>
  <TitlesOfParts>
    <vt:vector size="35" baseType="lpstr">
      <vt:lpstr>ＭＳ Ｐゴシック</vt:lpstr>
      <vt:lpstr>Arial</vt:lpstr>
      <vt:lpstr>Calibri</vt:lpstr>
      <vt:lpstr>Courier New</vt:lpstr>
      <vt:lpstr>Segoe Script</vt:lpstr>
      <vt:lpstr>Times New Roman</vt:lpstr>
      <vt:lpstr>Wingdings</vt:lpstr>
      <vt:lpstr>Theme3</vt:lpstr>
      <vt:lpstr>White with Courier font for code slides</vt:lpstr>
      <vt:lpstr>1_Blue Segoe 4-3 template-template_April-17-2007</vt:lpstr>
      <vt:lpstr>1_White with Courier font for code slides</vt:lpstr>
      <vt:lpstr>Green Segoe 4-3 template-template_April-17-2007</vt:lpstr>
      <vt:lpstr>2_White with Courier font for code slides</vt:lpstr>
      <vt:lpstr>REASONS FOR GIVING</vt:lpstr>
      <vt:lpstr>REASONS FOR GIVING</vt:lpstr>
      <vt:lpstr>REASONS FOR GIVING</vt:lpstr>
      <vt:lpstr>REASONS FOR GIVING</vt:lpstr>
      <vt:lpstr>REASONS FOR GIVING</vt:lpstr>
      <vt:lpstr>REASONS FOR GIVING</vt:lpstr>
      <vt:lpstr>REASONS FOR GIVING</vt:lpstr>
      <vt:lpstr>REASONS FOR GIVING</vt:lpstr>
      <vt:lpstr>REASONS FOR GIVING</vt:lpstr>
      <vt:lpstr>REASONS FOR GIVING</vt:lpstr>
      <vt:lpstr>REASONS FOR GIVING</vt:lpstr>
      <vt:lpstr>REASONS FOR GIVING</vt:lpstr>
      <vt:lpstr>REASONS FOR GIVING</vt:lpstr>
      <vt:lpstr>REASONS FOR GIVING</vt:lpstr>
      <vt:lpstr>REASONS FOR GIVING</vt:lpstr>
      <vt:lpstr>REASONS FOR GIVING</vt:lpstr>
      <vt:lpstr>REASONS FOR GIVING</vt:lpstr>
      <vt:lpstr>REASONS FOR GIVING</vt:lpstr>
      <vt:lpstr>PowerPoint Presentation</vt:lpstr>
      <vt:lpstr>PowerPoint Presentation</vt:lpstr>
      <vt:lpstr>PowerPoint Presentation</vt:lpstr>
      <vt:lpstr>REASONS FOR GIVING</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REASONS FOR GIVING</dc:title>
  <dc:creator>Tammy E. Pallot</dc:creator>
  <cp:lastModifiedBy>Tammy Pallot</cp:lastModifiedBy>
  <cp:revision>60</cp:revision>
  <cp:lastPrinted>2006-02-10T21:45:27Z</cp:lastPrinted>
  <dcterms:created xsi:type="dcterms:W3CDTF">2003-06-04T15:06:08Z</dcterms:created>
  <dcterms:modified xsi:type="dcterms:W3CDTF">2017-06-20T17:28:24Z</dcterms:modified>
</cp:coreProperties>
</file>