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4" r:id="rId2"/>
    <p:sldId id="455" r:id="rId3"/>
    <p:sldId id="460" r:id="rId4"/>
    <p:sldId id="461" r:id="rId5"/>
    <p:sldId id="464" r:id="rId6"/>
    <p:sldId id="439" r:id="rId7"/>
    <p:sldId id="459" r:id="rId8"/>
    <p:sldId id="436" r:id="rId9"/>
    <p:sldId id="444" r:id="rId10"/>
    <p:sldId id="463" r:id="rId11"/>
    <p:sldId id="465" r:id="rId12"/>
    <p:sldId id="430" r:id="rId13"/>
  </p:sldIdLst>
  <p:sldSz cx="12188825" cy="6858000"/>
  <p:notesSz cx="7102475" cy="10234613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Yazdandoost" initials="BA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89E"/>
    <a:srgbClr val="13579E"/>
    <a:srgbClr val="D17174"/>
    <a:srgbClr val="5B5A5F"/>
    <a:srgbClr val="225584"/>
    <a:srgbClr val="000000"/>
    <a:srgbClr val="CC0000"/>
    <a:srgbClr val="008E40"/>
    <a:srgbClr val="AA72D4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7E766-68F8-4ECA-9109-65CD15205F07}" v="99" dt="2023-03-27T02:16:06.155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7" autoAdjust="0"/>
    <p:restoredTop sz="93893" autoAdjust="0"/>
  </p:normalViewPr>
  <p:slideViewPr>
    <p:cSldViewPr>
      <p:cViewPr varScale="1">
        <p:scale>
          <a:sx n="82" d="100"/>
          <a:sy n="82" d="100"/>
        </p:scale>
        <p:origin x="706" y="48"/>
      </p:cViewPr>
      <p:guideLst>
        <p:guide orient="horz" pos="2160"/>
        <p:guide pos="335"/>
      </p:guideLst>
    </p:cSldViewPr>
  </p:slideViewPr>
  <p:outlineViewPr>
    <p:cViewPr>
      <p:scale>
        <a:sx n="33" d="100"/>
        <a:sy n="33" d="100"/>
      </p:scale>
      <p:origin x="0" y="130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1E821AA6-70BE-4FDE-A8DC-DB381A688FD8}" type="datetimeFigureOut">
              <a:rPr lang="en-US"/>
              <a:pPr/>
              <a:t>2/6/2024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788" y="427038"/>
            <a:ext cx="5118100" cy="2879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4582" y="3496826"/>
            <a:ext cx="6313311" cy="5970191"/>
          </a:xfrm>
          <a:prstGeom prst="rect">
            <a:avLst/>
          </a:prstGeom>
        </p:spPr>
        <p:txBody>
          <a:bodyPr vert="horz" lIns="0" tIns="0" rIns="0" bIns="99066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4582" y="9637594"/>
            <a:ext cx="4813900" cy="25408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18729" y="9637594"/>
            <a:ext cx="789164" cy="25408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2883386"/>
            <a:ext cx="8763000" cy="1142549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71" y="4042174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3212" y="4945331"/>
            <a:ext cx="8763000" cy="10663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accent6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39BA-9919-8048-9467-2213335FC7D7}"/>
              </a:ext>
            </a:extLst>
          </p:cNvPr>
          <p:cNvSpPr txBox="1"/>
          <p:nvPr userDrawn="1"/>
        </p:nvSpPr>
        <p:spPr>
          <a:xfrm>
            <a:off x="2884714" y="11538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229552-6651-2248-A13D-FC0C8749A59B}"/>
              </a:ext>
            </a:extLst>
          </p:cNvPr>
          <p:cNvSpPr txBox="1"/>
          <p:nvPr userDrawn="1"/>
        </p:nvSpPr>
        <p:spPr>
          <a:xfrm>
            <a:off x="4812632" y="33929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B84F70-A75F-904D-BE69-911013915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812" y="0"/>
            <a:ext cx="6109039" cy="27474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DBA93F-AB3D-5441-A204-B743156D82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257800"/>
            <a:ext cx="1209674" cy="6922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30779-D8A6-F940-B0BD-A4F121C5EB3B}"/>
              </a:ext>
            </a:extLst>
          </p:cNvPr>
          <p:cNvSpPr txBox="1"/>
          <p:nvPr userDrawn="1"/>
        </p:nvSpPr>
        <p:spPr>
          <a:xfrm>
            <a:off x="414338" y="615627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9E5D65-325A-EFE2-4FC6-91E2A39EA1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41" y="6096000"/>
            <a:ext cx="1325171" cy="52387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99361AE-C61E-9085-D242-561FDAC13AF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6" y="5257800"/>
            <a:ext cx="489111" cy="8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5999" y="1828800"/>
            <a:ext cx="3474720" cy="3841445"/>
          </a:xfrm>
          <a:noFill/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0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4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2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2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1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14" y="3810001"/>
            <a:ext cx="5410198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8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8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4079" y="228600"/>
            <a:ext cx="5537002" cy="88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183832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B77AF76-EA13-5444-AC5E-6C47E8F6D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1413" y="2286000"/>
            <a:ext cx="9906000" cy="3505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F0A77B0-C303-7042-9283-F9FC7B16F3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813" y="1752600"/>
            <a:ext cx="3200400" cy="33147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D51CCD-86D3-CB4B-B23E-4AEF7709F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595" y="6096000"/>
            <a:ext cx="1198418" cy="685800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603F0F3-3ECB-2764-801C-8D15898CC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412" y="2209800"/>
            <a:ext cx="5334000" cy="1960881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7200" b="1" i="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BCAE2B6-36FE-4147-89F4-64A6BCE3E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412" y="1866900"/>
            <a:ext cx="7049071" cy="2209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DFF5EB-7D6B-2D4C-89F4-CF976ED201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594" y="6096000"/>
            <a:ext cx="1198418" cy="685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16DB73-3DA0-4341-B93D-5BE6089F2415}"/>
              </a:ext>
            </a:extLst>
          </p:cNvPr>
          <p:cNvSpPr txBox="1"/>
          <p:nvPr userDrawn="1"/>
        </p:nvSpPr>
        <p:spPr>
          <a:xfrm>
            <a:off x="414338" y="615627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B05F1-0118-00C5-FD3D-C229C6706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6156277"/>
            <a:ext cx="1411401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133602"/>
            <a:ext cx="6553200" cy="1371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4" y="3525418"/>
            <a:ext cx="6553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A411F04-BE49-E64D-9A80-B3F314E5D6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1413" y="2362200"/>
            <a:ext cx="2895600" cy="26670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066A3B-CCE9-1C7F-0D4B-BF54A1A84D74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6E14A0A-FDA1-0B72-3B91-A7461ABAC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DCCC076F-B277-54A0-0ED8-43E24F8AE2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36" y="6104856"/>
            <a:ext cx="1140758" cy="659105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A8D52B9C-30D4-4082-994F-41FD7D1375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27" y="6071720"/>
            <a:ext cx="1313738" cy="7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tric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F6D564-9250-1740-BC1C-F9F031D57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3346" y="6086383"/>
            <a:ext cx="1209674" cy="6922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9204BD-D701-2288-A79E-CCCDDEB1147D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CAE541-0E97-924B-156F-B860B18DD9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6156277"/>
            <a:ext cx="1418238" cy="560668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2253BDD-88A9-B569-D0DC-30090785BC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08" y="5029200"/>
            <a:ext cx="540479" cy="920841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6BB49DB-CD35-33E6-AC77-3E52D4FF72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412" y="2448559"/>
            <a:ext cx="5334000" cy="1960881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7200" b="1" i="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18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3429451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9828212" y="0"/>
            <a:ext cx="18288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04412" y="228600"/>
            <a:ext cx="1676400" cy="228600"/>
          </a:xfrm>
        </p:spPr>
        <p:txBody>
          <a:bodyPr anchor="b">
            <a:normAutofit/>
          </a:bodyPr>
          <a:lstStyle>
            <a:lvl1pPr marL="1588" indent="0" algn="ctr"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93B24B-3261-0B4F-910F-5D340B34D392}"/>
              </a:ext>
            </a:extLst>
          </p:cNvPr>
          <p:cNvSpPr txBox="1"/>
          <p:nvPr userDrawn="1"/>
        </p:nvSpPr>
        <p:spPr>
          <a:xfrm>
            <a:off x="-1900989" y="9625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524001"/>
            <a:ext cx="11126522" cy="4419600"/>
          </a:xfrm>
        </p:spPr>
        <p:txBody>
          <a:bodyPr/>
          <a:lstStyle>
            <a:lvl1pPr>
              <a:buClr>
                <a:srgbClr val="D17174"/>
              </a:buClr>
              <a:defRPr/>
            </a:lvl1pPr>
            <a:lvl2pPr>
              <a:buClr>
                <a:srgbClr val="D17174"/>
              </a:buClr>
              <a:defRPr/>
            </a:lvl2pPr>
            <a:lvl3pPr>
              <a:buClr>
                <a:srgbClr val="D17174"/>
              </a:buClr>
              <a:defRPr/>
            </a:lvl3pPr>
            <a:lvl4pPr>
              <a:buClr>
                <a:srgbClr val="D17174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1373741"/>
            <a:ext cx="11125199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1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6196716-2C6E-C09E-DAB3-A0C1A1A51409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F607DDA-787E-8DD2-858C-2080BBC731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92D7227B-72BE-1556-F95E-06B7742A8E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36" y="6104856"/>
            <a:ext cx="1140758" cy="659105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C9A39205-EE49-5399-4266-090A9A088C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27" y="6071720"/>
            <a:ext cx="1313738" cy="7389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9D92DC0-19BD-C71F-4801-9C7A7734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2133602"/>
            <a:ext cx="6553200" cy="1371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904B400-28D5-196F-D3CB-08776C42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4" y="3525418"/>
            <a:ext cx="6553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811CD094-D532-6D15-DF0A-EDC642E289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1413" y="2362200"/>
            <a:ext cx="2895600" cy="266700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2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17ACC-9BC0-2A40-85F8-38069E9E2BF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691" y="6086383"/>
            <a:ext cx="1209674" cy="6922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ABB037-15FD-BC4D-A054-D282883A5B65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2F1A43-9168-B640-80FD-5297AC7375A6}"/>
              </a:ext>
            </a:extLst>
          </p:cNvPr>
          <p:cNvSpPr txBox="1"/>
          <p:nvPr userDrawn="1"/>
        </p:nvSpPr>
        <p:spPr>
          <a:xfrm>
            <a:off x="3364992" y="5852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2E7113-AAFD-AB57-621A-5FA0DF7E64B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6156277"/>
            <a:ext cx="1418238" cy="560668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B0D22DB-DD17-EA9C-4802-1B7FC6E73E9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89" r:id="rId3"/>
    <p:sldLayoutId id="2147483650" r:id="rId4"/>
    <p:sldLayoutId id="2147483663" r:id="rId5"/>
    <p:sldLayoutId id="2147483686" r:id="rId6"/>
    <p:sldLayoutId id="2147483651" r:id="rId7"/>
    <p:sldLayoutId id="2147483697" r:id="rId8"/>
    <p:sldLayoutId id="2147483669" r:id="rId9"/>
    <p:sldLayoutId id="2147483692" r:id="rId10"/>
    <p:sldLayoutId id="2147483652" r:id="rId11"/>
    <p:sldLayoutId id="2147483671" r:id="rId12"/>
    <p:sldLayoutId id="2147483672" r:id="rId13"/>
    <p:sldLayoutId id="2147483688" r:id="rId14"/>
    <p:sldLayoutId id="2147483666" r:id="rId15"/>
    <p:sldLayoutId id="2147483655" r:id="rId16"/>
    <p:sldLayoutId id="2147483696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Tw Cen MT" panose="020B06020201040206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EEEC67F-86F2-83FD-83EE-F099EF7303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849" y="1296955"/>
            <a:ext cx="108966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s-MX" sz="7200" b="1" dirty="0">
                <a:solidFill>
                  <a:schemeClr val="bg1"/>
                </a:solidFill>
              </a:rPr>
              <a:t>Órdenes de compra</a:t>
            </a:r>
          </a:p>
        </p:txBody>
      </p:sp>
    </p:spTree>
    <p:extLst>
      <p:ext uri="{BB962C8B-B14F-4D97-AF65-F5344CB8AC3E}">
        <p14:creationId xmlns:p14="http://schemas.microsoft.com/office/powerpoint/2010/main" val="7226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3A3DBC-2CFF-8FEF-706D-9B0AE78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/>
          <a:lstStyle/>
          <a:p>
            <a:r>
              <a:rPr lang="es-MX" dirty="0"/>
              <a:t>Real time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594D06-AFE0-0504-CC36-D7B45F74A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/>
          <a:lstStyle/>
          <a:p>
            <a:r>
              <a:rPr lang="es-MX" dirty="0"/>
              <a:t>Comunicación bidireccional</a:t>
            </a:r>
          </a:p>
          <a:p>
            <a:r>
              <a:rPr lang="en-US" dirty="0"/>
              <a:t>TCP</a:t>
            </a:r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79013A44-3695-D4D7-587A-924C98F219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10</a:t>
            </a:fld>
            <a:endParaRPr lang="es-MX"/>
          </a:p>
        </p:txBody>
      </p:sp>
      <p:pic>
        <p:nvPicPr>
          <p:cNvPr id="7" name="Content Placeholder 6" descr="A computer and tablet with a website on screen&#10;&#10;Description automatically generated">
            <a:extLst>
              <a:ext uri="{FF2B5EF4-FFF2-40B4-BE49-F238E27FC236}">
                <a16:creationId xmlns:a16="http://schemas.microsoft.com/office/drawing/2014/main" id="{BACFD4DC-4C18-D6AC-8CB9-E43D5E9BB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1667009"/>
            <a:ext cx="5410200" cy="4133582"/>
          </a:xfrm>
        </p:spPr>
      </p:pic>
    </p:spTree>
    <p:extLst>
      <p:ext uri="{BB962C8B-B14F-4D97-AF65-F5344CB8AC3E}">
        <p14:creationId xmlns:p14="http://schemas.microsoft.com/office/powerpoint/2010/main" val="36726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19FD3-53CE-9F52-8032-993DD0B0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3F178C9-B3BA-63EF-7566-1B13F2EF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8581A01A-46DC-7FC8-0262-1ADE81F655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11</a:t>
            </a:fld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757E6-5004-3CB4-4211-7102D99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517AF5-D255-C2BA-AA3C-FDD3F3AA7E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2676"/>
          <a:stretch/>
        </p:blipFill>
        <p:spPr>
          <a:xfrm>
            <a:off x="2746098" y="2362200"/>
            <a:ext cx="7001431" cy="1676399"/>
          </a:xfrm>
        </p:spPr>
      </p:pic>
    </p:spTree>
    <p:extLst>
      <p:ext uri="{BB962C8B-B14F-4D97-AF65-F5344CB8AC3E}">
        <p14:creationId xmlns:p14="http://schemas.microsoft.com/office/powerpoint/2010/main" val="4255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CE3DB2C-62C8-7144-9A13-84F3070C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1" y="2895600"/>
            <a:ext cx="6248399" cy="1371600"/>
          </a:xfrm>
        </p:spPr>
        <p:txBody>
          <a:bodyPr/>
          <a:lstStyle/>
          <a:p>
            <a:r>
              <a:rPr lang="es-MX" sz="120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E9C175-6B65-1240-8CCF-50812D7113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/>
              <a:t>Descripción</a:t>
            </a:r>
            <a:endParaRPr lang="es-MX"/>
          </a:p>
        </p:txBody>
      </p:sp>
      <p:sp>
        <p:nvSpPr>
          <p:cNvPr id="9" name="Google Shape;2342;p50">
            <a:extLst>
              <a:ext uri="{FF2B5EF4-FFF2-40B4-BE49-F238E27FC236}">
                <a16:creationId xmlns:a16="http://schemas.microsoft.com/office/drawing/2014/main" id="{F27830EE-99AD-08E8-C23C-AA12F393F27E}"/>
              </a:ext>
            </a:extLst>
          </p:cNvPr>
          <p:cNvSpPr txBox="1">
            <a:spLocks/>
          </p:cNvSpPr>
          <p:nvPr/>
        </p:nvSpPr>
        <p:spPr>
          <a:xfrm>
            <a:off x="531813" y="1524001"/>
            <a:ext cx="5410199" cy="4419600"/>
          </a:xfrm>
          <a:prstGeom prst="rect">
            <a:avLst/>
          </a:prstGeom>
        </p:spPr>
        <p:txBody>
          <a:bodyPr spcFirstLastPara="1" vert="horz" lIns="0" tIns="0" rIns="0" bIns="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Char char="•"/>
            </a:pPr>
            <a:r>
              <a:rPr lang="es-MX" dirty="0"/>
              <a:t>Envio y despacho de órdenes de compra de un sistema legado a Oracle ERP fusión</a:t>
            </a:r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 dirty="0"/>
              <a:t>Descripción</a:t>
            </a:r>
            <a:endParaRPr lang="es-MX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3</a:t>
            </a:fld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70446-F406-CB98-BD20-7DE03B17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6927043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 dirty="0"/>
              <a:t>Flujo de proceso</a:t>
            </a:r>
            <a:endParaRPr lang="es-MX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4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DE322-A07F-BC09-F3F2-52CDC374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0611"/>
            <a:ext cx="12188825" cy="21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C347-EFDC-F7E5-AB6D-9D7DFCF8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53B22F27-03C0-CFAA-D83A-3D97B313A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 dirty="0"/>
              <a:t>Requisitos</a:t>
            </a:r>
            <a:endParaRPr lang="es-MX" dirty="0"/>
          </a:p>
        </p:txBody>
      </p:sp>
      <p:sp>
        <p:nvSpPr>
          <p:cNvPr id="9" name="Google Shape;2342;p50">
            <a:extLst>
              <a:ext uri="{FF2B5EF4-FFF2-40B4-BE49-F238E27FC236}">
                <a16:creationId xmlns:a16="http://schemas.microsoft.com/office/drawing/2014/main" id="{3D70B968-656E-0985-7F06-26F618EA4A5E}"/>
              </a:ext>
            </a:extLst>
          </p:cNvPr>
          <p:cNvSpPr txBox="1">
            <a:spLocks/>
          </p:cNvSpPr>
          <p:nvPr/>
        </p:nvSpPr>
        <p:spPr>
          <a:xfrm>
            <a:off x="531813" y="1524001"/>
            <a:ext cx="5410199" cy="4419600"/>
          </a:xfrm>
          <a:prstGeom prst="rect">
            <a:avLst/>
          </a:prstGeom>
        </p:spPr>
        <p:txBody>
          <a:bodyPr spcFirstLastPara="1" vert="horz" lIns="0" tIns="0" rIns="0" bIns="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Char char="•"/>
            </a:pPr>
            <a:r>
              <a:rPr lang="es-MX" dirty="0"/>
              <a:t>Cliente existente en ERP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s-MX" dirty="0"/>
              <a:t>Unidad de negocio disponible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s-MX" dirty="0"/>
              <a:t>Cantidad disponible para transaccionar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s-MX" dirty="0"/>
              <a:t>Articulo activo</a:t>
            </a:r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DC50F3A1-3B1F-7C11-2351-74B249C910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5A12427-1793-1DEB-5AF5-3664D9F1A5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4212" y="838200"/>
            <a:ext cx="7924800" cy="2667000"/>
          </a:xfrm>
        </p:spPr>
        <p:txBody>
          <a:bodyPr/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s-MX" sz="8800" b="1" dirty="0" err="1">
                <a:solidFill>
                  <a:schemeClr val="bg1"/>
                </a:solidFill>
              </a:rPr>
              <a:t>Stack</a:t>
            </a:r>
            <a:endParaRPr lang="es-MX" sz="8800" b="1" dirty="0">
              <a:solidFill>
                <a:schemeClr val="bg1"/>
              </a:solidFill>
            </a:endParaRP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1636E60E-67C8-B1D4-3AE5-3A48ED6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2971800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33B4D3-C1FF-A068-1AA7-846B9A5DEA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4" name="Google Shape;2139;p43">
            <a:extLst>
              <a:ext uri="{FF2B5EF4-FFF2-40B4-BE49-F238E27FC236}">
                <a16:creationId xmlns:a16="http://schemas.microsoft.com/office/drawing/2014/main" id="{700492E6-A04F-F730-AD77-9F0D317F8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19" y="1371600"/>
            <a:ext cx="2552893" cy="66198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3732" dirty="0"/>
              <a:t>Tecnologías</a:t>
            </a:r>
          </a:p>
        </p:txBody>
      </p:sp>
      <p:pic>
        <p:nvPicPr>
          <p:cNvPr id="3" name="Picture 2" descr="A cloud with gears and a key&#10;&#10;Description automatically generated">
            <a:extLst>
              <a:ext uri="{FF2B5EF4-FFF2-40B4-BE49-F238E27FC236}">
                <a16:creationId xmlns:a16="http://schemas.microsoft.com/office/drawing/2014/main" id="{A621AD3C-7A27-207E-AAE7-DCE3DF94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14" y="1923715"/>
            <a:ext cx="1918248" cy="1513797"/>
          </a:xfrm>
          <a:prstGeom prst="rect">
            <a:avLst/>
          </a:prstGeom>
        </p:spPr>
      </p:pic>
      <p:pic>
        <p:nvPicPr>
          <p:cNvPr id="12" name="Picture 11" descr="A logo of a cloud with arrows&#10;&#10;Description automatically generated">
            <a:extLst>
              <a:ext uri="{FF2B5EF4-FFF2-40B4-BE49-F238E27FC236}">
                <a16:creationId xmlns:a16="http://schemas.microsoft.com/office/drawing/2014/main" id="{B291E198-A76A-9347-4C0D-3F13DF15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962400"/>
            <a:ext cx="2008397" cy="1471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8F93970-88DC-F739-D221-5B6F03C099E1}"/>
              </a:ext>
            </a:extLst>
          </p:cNvPr>
          <p:cNvGrpSpPr/>
          <p:nvPr/>
        </p:nvGrpSpPr>
        <p:grpSpPr>
          <a:xfrm>
            <a:off x="451398" y="2284670"/>
            <a:ext cx="1604414" cy="1361990"/>
            <a:chOff x="2691994" y="2841409"/>
            <a:chExt cx="884561" cy="703864"/>
          </a:xfrm>
        </p:grpSpPr>
        <p:pic>
          <p:nvPicPr>
            <p:cNvPr id="17" name="Graphic 3">
              <a:extLst>
                <a:ext uri="{FF2B5EF4-FFF2-40B4-BE49-F238E27FC236}">
                  <a16:creationId xmlns:a16="http://schemas.microsoft.com/office/drawing/2014/main" id="{EBB3335A-B548-48E5-BA1D-44FABD33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3017" y="2841409"/>
              <a:ext cx="522514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8D7091-803B-AD18-7606-EE43891363E9}"/>
                </a:ext>
              </a:extLst>
            </p:cNvPr>
            <p:cNvSpPr/>
            <p:nvPr/>
          </p:nvSpPr>
          <p:spPr>
            <a:xfrm>
              <a:off x="2691994" y="3314441"/>
              <a:ext cx="884561" cy="2308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Autonomous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5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5BE67-3B25-0FC8-BA19-CAB9A202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556" y="642614"/>
            <a:ext cx="5795269" cy="633322"/>
          </a:xfrm>
        </p:spPr>
        <p:txBody>
          <a:bodyPr/>
          <a:lstStyle/>
          <a:p>
            <a:r>
              <a:rPr lang="es-MX" b="1" dirty="0"/>
              <a:t>Interacción entre componentes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A5B5-C684-3A30-31A2-B57733D551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Rectangle: Rounded Corners 87">
            <a:extLst>
              <a:ext uri="{FF2B5EF4-FFF2-40B4-BE49-F238E27FC236}">
                <a16:creationId xmlns:a16="http://schemas.microsoft.com/office/drawing/2014/main" id="{2B12354A-EF8B-A4B1-2B70-E019D7EE8896}"/>
              </a:ext>
            </a:extLst>
          </p:cNvPr>
          <p:cNvSpPr/>
          <p:nvPr/>
        </p:nvSpPr>
        <p:spPr>
          <a:xfrm>
            <a:off x="2026408" y="1350866"/>
            <a:ext cx="7759366" cy="4514848"/>
          </a:xfrm>
          <a:prstGeom prst="roundRect">
            <a:avLst>
              <a:gd name="adj" fmla="val 281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 err="1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Ordenes</a:t>
            </a:r>
            <a:endParaRPr lang="en-GB" sz="900" b="1" dirty="0">
              <a:solidFill>
                <a:srgbClr val="161513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" name="Rectangle: Rounded Corners 57">
            <a:extLst>
              <a:ext uri="{FF2B5EF4-FFF2-40B4-BE49-F238E27FC236}">
                <a16:creationId xmlns:a16="http://schemas.microsoft.com/office/drawing/2014/main" id="{B0A26660-AA3B-C12A-E046-0A2571058A43}"/>
              </a:ext>
            </a:extLst>
          </p:cNvPr>
          <p:cNvSpPr/>
          <p:nvPr/>
        </p:nvSpPr>
        <p:spPr>
          <a:xfrm>
            <a:off x="568887" y="1350866"/>
            <a:ext cx="1381638" cy="4514849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ERP</a:t>
            </a:r>
          </a:p>
        </p:txBody>
      </p:sp>
      <p:sp>
        <p:nvSpPr>
          <p:cNvPr id="6" name="Rectangle: Rounded Corners 44">
            <a:extLst>
              <a:ext uri="{FF2B5EF4-FFF2-40B4-BE49-F238E27FC236}">
                <a16:creationId xmlns:a16="http://schemas.microsoft.com/office/drawing/2014/main" id="{AEF16031-2C6A-51DC-DFE3-CCBDFA4167B7}"/>
              </a:ext>
            </a:extLst>
          </p:cNvPr>
          <p:cNvSpPr/>
          <p:nvPr/>
        </p:nvSpPr>
        <p:spPr>
          <a:xfrm>
            <a:off x="9866348" y="1350865"/>
            <a:ext cx="1381638" cy="2409253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Sistema </a:t>
            </a:r>
            <a:r>
              <a:rPr lang="en-GB" sz="900" b="1" dirty="0" err="1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legado</a:t>
            </a:r>
            <a:endParaRPr lang="en-GB" sz="900" b="1" dirty="0">
              <a:solidFill>
                <a:srgbClr val="161513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8" name="Rectangle: Rounded Corners 45">
            <a:extLst>
              <a:ext uri="{FF2B5EF4-FFF2-40B4-BE49-F238E27FC236}">
                <a16:creationId xmlns:a16="http://schemas.microsoft.com/office/drawing/2014/main" id="{B961CC11-CC88-CC23-0224-1D464F16EAC4}"/>
              </a:ext>
            </a:extLst>
          </p:cNvPr>
          <p:cNvSpPr/>
          <p:nvPr/>
        </p:nvSpPr>
        <p:spPr>
          <a:xfrm>
            <a:off x="9866348" y="3638294"/>
            <a:ext cx="1381638" cy="2227419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3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1E5F24E1-03FE-734C-85D4-69406844618F}"/>
              </a:ext>
            </a:extLst>
          </p:cNvPr>
          <p:cNvSpPr/>
          <p:nvPr/>
        </p:nvSpPr>
        <p:spPr>
          <a:xfrm>
            <a:off x="4280112" y="1605970"/>
            <a:ext cx="2072561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Data base</a:t>
            </a:r>
          </a:p>
        </p:txBody>
      </p:sp>
      <p:sp>
        <p:nvSpPr>
          <p:cNvPr id="10" name="Rectangle: Rounded Corners 37">
            <a:extLst>
              <a:ext uri="{FF2B5EF4-FFF2-40B4-BE49-F238E27FC236}">
                <a16:creationId xmlns:a16="http://schemas.microsoft.com/office/drawing/2014/main" id="{9E93B94E-14EF-3404-C4C9-34EE46AABD99}"/>
              </a:ext>
            </a:extLst>
          </p:cNvPr>
          <p:cNvSpPr/>
          <p:nvPr/>
        </p:nvSpPr>
        <p:spPr>
          <a:xfrm>
            <a:off x="2108905" y="1605970"/>
            <a:ext cx="2080980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Integration Cloud</a:t>
            </a:r>
          </a:p>
        </p:txBody>
      </p:sp>
      <p:sp>
        <p:nvSpPr>
          <p:cNvPr id="11" name="Rectangle: Rounded Corners 38">
            <a:extLst>
              <a:ext uri="{FF2B5EF4-FFF2-40B4-BE49-F238E27FC236}">
                <a16:creationId xmlns:a16="http://schemas.microsoft.com/office/drawing/2014/main" id="{E5D0F9EB-5E0A-A102-D358-1989B9EC2099}"/>
              </a:ext>
            </a:extLst>
          </p:cNvPr>
          <p:cNvSpPr/>
          <p:nvPr/>
        </p:nvSpPr>
        <p:spPr>
          <a:xfrm>
            <a:off x="6443073" y="1605970"/>
            <a:ext cx="3252302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Visual Builder</a:t>
            </a: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C9DE7DB7-A642-B531-AF79-04C4C5E5A0ED}"/>
              </a:ext>
            </a:extLst>
          </p:cNvPr>
          <p:cNvSpPr/>
          <p:nvPr/>
        </p:nvSpPr>
        <p:spPr>
          <a:xfrm>
            <a:off x="2810824" y="2185711"/>
            <a:ext cx="77724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  <a:latin typeface="Oracle Sans"/>
              </a:rPr>
              <a:t>Integration / Get 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BD9BE5-918D-46D3-C898-8D7453AD61CE}"/>
              </a:ext>
            </a:extLst>
          </p:cNvPr>
          <p:cNvSpPr/>
          <p:nvPr/>
        </p:nvSpPr>
        <p:spPr>
          <a:xfrm>
            <a:off x="1076826" y="3813912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42F014-13F9-7052-5740-775606E33B0F}"/>
              </a:ext>
            </a:extLst>
          </p:cNvPr>
          <p:cNvSpPr/>
          <p:nvPr/>
        </p:nvSpPr>
        <p:spPr>
          <a:xfrm>
            <a:off x="5645209" y="3064356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2</a:t>
            </a:r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5D1B9DF-2A15-C377-D5F8-D1CE8874D406}"/>
              </a:ext>
            </a:extLst>
          </p:cNvPr>
          <p:cNvSpPr/>
          <p:nvPr/>
        </p:nvSpPr>
        <p:spPr>
          <a:xfrm>
            <a:off x="883267" y="2259625"/>
            <a:ext cx="777240" cy="365760"/>
          </a:xfrm>
          <a:prstGeom prst="roundRect">
            <a:avLst>
              <a:gd name="adj" fmla="val 10160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312D2A"/>
                </a:solidFill>
                <a:latin typeface="Oracle Sans"/>
              </a:rPr>
              <a:t>Oracle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312D2A"/>
                </a:solidFill>
                <a:latin typeface="Oracle Sans"/>
              </a:rPr>
              <a:t>OM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A9F9B2-B8ED-66A2-9FB4-88976A4C05C8}"/>
              </a:ext>
            </a:extLst>
          </p:cNvPr>
          <p:cNvSpPr/>
          <p:nvPr/>
        </p:nvSpPr>
        <p:spPr>
          <a:xfrm>
            <a:off x="10956544" y="2115576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C49F1C-752C-DEE6-E1D4-90B70DDC2EC1}"/>
              </a:ext>
            </a:extLst>
          </p:cNvPr>
          <p:cNvSpPr/>
          <p:nvPr/>
        </p:nvSpPr>
        <p:spPr>
          <a:xfrm>
            <a:off x="5673177" y="4043236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3</a:t>
            </a:r>
          </a:p>
        </p:txBody>
      </p:sp>
      <p:sp>
        <p:nvSpPr>
          <p:cNvPr id="49" name="Rounded Rectangle 20">
            <a:extLst>
              <a:ext uri="{FF2B5EF4-FFF2-40B4-BE49-F238E27FC236}">
                <a16:creationId xmlns:a16="http://schemas.microsoft.com/office/drawing/2014/main" id="{711F3D2D-9195-1987-C802-8634BCDF6C36}"/>
              </a:ext>
            </a:extLst>
          </p:cNvPr>
          <p:cNvSpPr/>
          <p:nvPr/>
        </p:nvSpPr>
        <p:spPr>
          <a:xfrm>
            <a:off x="2873232" y="3867707"/>
            <a:ext cx="77724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900" dirty="0">
                <a:solidFill>
                  <a:schemeClr val="bg1"/>
                </a:solidFill>
                <a:latin typeface="Oracle Sans"/>
              </a:rPr>
              <a:t>P</a:t>
            </a:r>
            <a:r>
              <a:rPr lang="en-US" sz="900" dirty="0" err="1">
                <a:solidFill>
                  <a:schemeClr val="bg1"/>
                </a:solidFill>
                <a:latin typeface="Oracle Sans"/>
              </a:rPr>
              <a:t>rocess</a:t>
            </a:r>
            <a:endParaRPr lang="en-US" sz="900" dirty="0">
              <a:solidFill>
                <a:schemeClr val="bg1"/>
              </a:solidFill>
              <a:latin typeface="Oracle Sans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338C22E8-426D-A4D0-7658-0AE7B6E1E1D1}"/>
              </a:ext>
            </a:extLst>
          </p:cNvPr>
          <p:cNvSpPr/>
          <p:nvPr/>
        </p:nvSpPr>
        <p:spPr>
          <a:xfrm>
            <a:off x="10091406" y="1798319"/>
            <a:ext cx="82296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900" dirty="0">
                <a:solidFill>
                  <a:schemeClr val="bg1"/>
                </a:solidFill>
                <a:latin typeface="Oracle Sans"/>
              </a:rPr>
              <a:t>A</a:t>
            </a:r>
            <a:r>
              <a:rPr lang="en-US" sz="900" dirty="0">
                <a:solidFill>
                  <a:schemeClr val="bg1"/>
                </a:solidFill>
                <a:latin typeface="Oracle Sans"/>
              </a:rPr>
              <a:t>plication /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  <a:latin typeface="Oracle Sans"/>
              </a:rPr>
              <a:t>API</a:t>
            </a: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8182EBC-9353-C99F-33E7-290393327262}"/>
              </a:ext>
            </a:extLst>
          </p:cNvPr>
          <p:cNvSpPr/>
          <p:nvPr/>
        </p:nvSpPr>
        <p:spPr>
          <a:xfrm>
            <a:off x="4769681" y="1893865"/>
            <a:ext cx="82296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900" dirty="0">
                <a:solidFill>
                  <a:schemeClr val="bg1"/>
                </a:solidFill>
                <a:latin typeface="Oracle Sans"/>
              </a:rPr>
              <a:t>S</a:t>
            </a:r>
            <a:r>
              <a:rPr lang="en-US" sz="900" dirty="0">
                <a:solidFill>
                  <a:schemeClr val="bg1"/>
                </a:solidFill>
                <a:latin typeface="Oracle Sans"/>
              </a:rPr>
              <a:t>et Data</a:t>
            </a:r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4E04938-ADBF-8F46-F9DD-65C0E392622D}"/>
              </a:ext>
            </a:extLst>
          </p:cNvPr>
          <p:cNvSpPr/>
          <p:nvPr/>
        </p:nvSpPr>
        <p:spPr>
          <a:xfrm>
            <a:off x="7702353" y="3577238"/>
            <a:ext cx="82296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900" dirty="0">
                <a:solidFill>
                  <a:schemeClr val="bg1"/>
                </a:solidFill>
                <a:latin typeface="Oracle Sans"/>
              </a:rPr>
              <a:t>APP</a:t>
            </a:r>
            <a:endParaRPr lang="en-US" sz="900" dirty="0">
              <a:solidFill>
                <a:schemeClr val="bg1"/>
              </a:solidFill>
              <a:latin typeface="Oracle San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F666E5F-AB6C-E0AC-8E02-1434AE7D243E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>
            <a:off x="3588065" y="2368592"/>
            <a:ext cx="4114289" cy="1391527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A23C7A-94F1-F71B-71C8-03A3DCB66240}"/>
              </a:ext>
            </a:extLst>
          </p:cNvPr>
          <p:cNvCxnSpPr>
            <a:stCxn id="22" idx="1"/>
            <a:endCxn id="49" idx="3"/>
          </p:cNvCxnSpPr>
          <p:nvPr/>
        </p:nvCxnSpPr>
        <p:spPr>
          <a:xfrm rot="10800000" flipV="1">
            <a:off x="3650473" y="3760117"/>
            <a:ext cx="4051881" cy="290469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8B6F98-EBD0-480B-5E66-C231E6C88FBF}"/>
              </a:ext>
            </a:extLst>
          </p:cNvPr>
          <p:cNvCxnSpPr>
            <a:endCxn id="34" idx="2"/>
          </p:cNvCxnSpPr>
          <p:nvPr/>
        </p:nvCxnSpPr>
        <p:spPr>
          <a:xfrm rot="10800000">
            <a:off x="1271888" y="2625385"/>
            <a:ext cx="1601345" cy="1425202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D16FF2-18F4-4C25-0ACB-CF0FD5FBEAD2}"/>
              </a:ext>
            </a:extLst>
          </p:cNvPr>
          <p:cNvCxnSpPr>
            <a:stCxn id="12" idx="1"/>
            <a:endCxn id="17" idx="3"/>
          </p:cNvCxnSpPr>
          <p:nvPr/>
        </p:nvCxnSpPr>
        <p:spPr>
          <a:xfrm flipH="1">
            <a:off x="5592641" y="1981199"/>
            <a:ext cx="4498765" cy="9554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65F644C-15EA-4C3C-0DB9-22EA8A589EB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9300" y="1447800"/>
            <a:ext cx="8686800" cy="1666241"/>
          </a:xfrm>
        </p:spPr>
        <p:txBody>
          <a:bodyPr/>
          <a:lstStyle/>
          <a:p>
            <a:pPr marL="0" indent="0">
              <a:buNone/>
            </a:pPr>
            <a:r>
              <a:rPr lang="es-MX" sz="8800" b="1" dirty="0">
                <a:solidFill>
                  <a:schemeClr val="bg1"/>
                </a:solidFill>
              </a:rPr>
              <a:t>Transferencia de datos</a:t>
            </a:r>
          </a:p>
        </p:txBody>
      </p:sp>
    </p:spTree>
    <p:extLst>
      <p:ext uri="{BB962C8B-B14F-4D97-AF65-F5344CB8AC3E}">
        <p14:creationId xmlns:p14="http://schemas.microsoft.com/office/powerpoint/2010/main" val="148585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2">
  <a:themeElements>
    <a:clrScheme name="iT-Global">
      <a:dk1>
        <a:srgbClr val="0064A8"/>
      </a:dk1>
      <a:lt1>
        <a:srgbClr val="FFFFFF"/>
      </a:lt1>
      <a:dk2>
        <a:srgbClr val="838489"/>
      </a:dk2>
      <a:lt2>
        <a:srgbClr val="DCE3E4"/>
      </a:lt2>
      <a:accent1>
        <a:srgbClr val="AE0121"/>
      </a:accent1>
      <a:accent2>
        <a:srgbClr val="0064A8"/>
      </a:accent2>
      <a:accent3>
        <a:srgbClr val="838489"/>
      </a:accent3>
      <a:accent4>
        <a:srgbClr val="4E8F00"/>
      </a:accent4>
      <a:accent5>
        <a:srgbClr val="FF9300"/>
      </a:accent5>
      <a:accent6>
        <a:srgbClr val="FFD478"/>
      </a:accent6>
      <a:hlink>
        <a:srgbClr val="AE0121"/>
      </a:hlink>
      <a:folHlink>
        <a:srgbClr val="8384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29366</TotalTime>
  <Words>94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Book</vt:lpstr>
      <vt:lpstr>Calibri</vt:lpstr>
      <vt:lpstr>Open Sans</vt:lpstr>
      <vt:lpstr>Oracle Sans</vt:lpstr>
      <vt:lpstr>Tw Cen MT</vt:lpstr>
      <vt:lpstr>Oracle2</vt:lpstr>
      <vt:lpstr>PowerPoint Presentation</vt:lpstr>
      <vt:lpstr>Descripción</vt:lpstr>
      <vt:lpstr>Descripción</vt:lpstr>
      <vt:lpstr>Flujo de proceso</vt:lpstr>
      <vt:lpstr>Requisitos</vt:lpstr>
      <vt:lpstr>PowerPoint Presentation</vt:lpstr>
      <vt:lpstr>Tecnologías</vt:lpstr>
      <vt:lpstr>Interacción entre componentes</vt:lpstr>
      <vt:lpstr>PowerPoint Presentation</vt:lpstr>
      <vt:lpstr>Real time</vt:lpstr>
      <vt:lpstr>PowerPoint Presentation</vt:lpstr>
      <vt:lpstr>GRACIAS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Yazdandoost</dc:creator>
  <cp:keywords>Oracle corporate Tagline</cp:keywords>
  <cp:lastModifiedBy>Jacobo Rodrigo Hernandez Mendieta</cp:lastModifiedBy>
  <cp:revision>643</cp:revision>
  <cp:lastPrinted>2018-06-12T11:22:28Z</cp:lastPrinted>
  <dcterms:created xsi:type="dcterms:W3CDTF">2015-04-28T13:50:29Z</dcterms:created>
  <dcterms:modified xsi:type="dcterms:W3CDTF">2024-02-07T05:21:40Z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