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34" r:id="rId2"/>
    <p:sldId id="455" r:id="rId3"/>
    <p:sldId id="460" r:id="rId4"/>
    <p:sldId id="461" r:id="rId5"/>
    <p:sldId id="439" r:id="rId6"/>
    <p:sldId id="459" r:id="rId7"/>
    <p:sldId id="436" r:id="rId8"/>
    <p:sldId id="444" r:id="rId9"/>
    <p:sldId id="440" r:id="rId10"/>
    <p:sldId id="462" r:id="rId11"/>
    <p:sldId id="463" r:id="rId12"/>
    <p:sldId id="430" r:id="rId13"/>
  </p:sldIdLst>
  <p:sldSz cx="12188825" cy="6858000"/>
  <p:notesSz cx="7102475" cy="10234613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Yazdandoost" initials="BAY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89E"/>
    <a:srgbClr val="13579E"/>
    <a:srgbClr val="D17174"/>
    <a:srgbClr val="5B5A5F"/>
    <a:srgbClr val="225584"/>
    <a:srgbClr val="000000"/>
    <a:srgbClr val="CC0000"/>
    <a:srgbClr val="008E40"/>
    <a:srgbClr val="AA72D4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7E766-68F8-4ECA-9109-65CD15205F07}" v="99" dt="2023-03-27T02:16:06.155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7" autoAdjust="0"/>
    <p:restoredTop sz="93893" autoAdjust="0"/>
  </p:normalViewPr>
  <p:slideViewPr>
    <p:cSldViewPr>
      <p:cViewPr>
        <p:scale>
          <a:sx n="80" d="100"/>
          <a:sy n="80" d="100"/>
        </p:scale>
        <p:origin x="48" y="110"/>
      </p:cViewPr>
      <p:guideLst>
        <p:guide orient="horz" pos="2160"/>
        <p:guide pos="335"/>
      </p:guideLst>
    </p:cSldViewPr>
  </p:slideViewPr>
  <p:outlineViewPr>
    <p:cViewPr>
      <p:scale>
        <a:sx n="33" d="100"/>
        <a:sy n="33" d="100"/>
      </p:scale>
      <p:origin x="0" y="130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1" d="100"/>
        <a:sy n="31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56" y="-7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1E821AA6-70BE-4FDE-A8DC-DB381A688FD8}" type="datetimeFigureOut">
              <a:rPr lang="en-US"/>
              <a:pPr/>
              <a:t>7/30/2023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4788" y="427038"/>
            <a:ext cx="5118100" cy="2879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4582" y="3496826"/>
            <a:ext cx="6313311" cy="5970191"/>
          </a:xfrm>
          <a:prstGeom prst="rect">
            <a:avLst/>
          </a:prstGeom>
        </p:spPr>
        <p:txBody>
          <a:bodyPr vert="horz" lIns="0" tIns="0" rIns="0" bIns="99066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4582" y="9637594"/>
            <a:ext cx="4813900" cy="254089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18729" y="9637594"/>
            <a:ext cx="789164" cy="254089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40005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50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95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12" y="2883386"/>
            <a:ext cx="8763000" cy="1142549"/>
          </a:xfrm>
        </p:spPr>
        <p:txBody>
          <a:bodyPr/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71" y="4042174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3212" y="4945331"/>
            <a:ext cx="8763000" cy="10663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accent6"/>
                </a:solidFill>
                <a:latin typeface="Tw Cen MT" panose="020B0602020104020603" pitchFamily="34" charset="77"/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F439BA-9919-8048-9467-2213335FC7D7}"/>
              </a:ext>
            </a:extLst>
          </p:cNvPr>
          <p:cNvSpPr txBox="1"/>
          <p:nvPr userDrawn="1"/>
        </p:nvSpPr>
        <p:spPr>
          <a:xfrm>
            <a:off x="2884714" y="115388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229552-6651-2248-A13D-FC0C8749A59B}"/>
              </a:ext>
            </a:extLst>
          </p:cNvPr>
          <p:cNvSpPr txBox="1"/>
          <p:nvPr userDrawn="1"/>
        </p:nvSpPr>
        <p:spPr>
          <a:xfrm>
            <a:off x="4812632" y="339290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B84F70-A75F-904D-BE69-911013915B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5812" y="0"/>
            <a:ext cx="6109039" cy="27474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DBA93F-AB3D-5441-A204-B743156D826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9212" y="5257800"/>
            <a:ext cx="1209674" cy="69224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630779-D8A6-F940-B0BD-A4F121C5EB3B}"/>
              </a:ext>
            </a:extLst>
          </p:cNvPr>
          <p:cNvSpPr txBox="1"/>
          <p:nvPr userDrawn="1"/>
        </p:nvSpPr>
        <p:spPr>
          <a:xfrm>
            <a:off x="414338" y="6156277"/>
            <a:ext cx="7372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tx1"/>
                </a:solidFill>
                <a:latin typeface="Avenir Book" panose="02000503020000020003" pitchFamily="2" charset="0"/>
              </a:rPr>
              <a:t>Tel. 241.417.3043 E-mail. it-global.sales@it-globalsolutions.com</a:t>
            </a:r>
          </a:p>
          <a:p>
            <a:r>
              <a:rPr lang="es-MX" sz="1100" dirty="0">
                <a:solidFill>
                  <a:schemeClr val="tx1"/>
                </a:solidFill>
                <a:latin typeface="Avenir Book" panose="02000503020000020003" pitchFamily="2" charset="0"/>
              </a:rPr>
              <a:t>Dir. Barberán y Collar 1108-1. Interior 1 y 2. Col. San Martín de Porres. Apizaco, Tlax.</a:t>
            </a:r>
          </a:p>
          <a:p>
            <a:r>
              <a:rPr lang="es-MX" sz="1100" dirty="0">
                <a:solidFill>
                  <a:schemeClr val="tx1"/>
                </a:solidFill>
                <a:latin typeface="Avenir Book" panose="02000503020000020003" pitchFamily="2" charset="0"/>
              </a:rPr>
              <a:t>www.it-globalsolutions.com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9E5D65-325A-EFE2-4FC6-91E2A39EA19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41" y="6096000"/>
            <a:ext cx="1325171" cy="523876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99361AE-C61E-9085-D242-561FDAC13AF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886" y="5257800"/>
            <a:ext cx="489111" cy="8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1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5999" y="1828800"/>
            <a:ext cx="3474720" cy="3841445"/>
          </a:xfrm>
          <a:noFill/>
        </p:spPr>
        <p:txBody>
          <a:bodyPr tIns="182880">
            <a:no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0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600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62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1"/>
            <a:ext cx="5410199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4" y="1524001"/>
            <a:ext cx="5410198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4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418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7052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2292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1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4" y="1524001"/>
            <a:ext cx="5410198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31813" y="3810001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246814" y="3810001"/>
            <a:ext cx="5410198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3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24000"/>
            <a:ext cx="5413248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362200"/>
            <a:ext cx="5413248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764" y="1524000"/>
            <a:ext cx="5413248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3764" y="2362200"/>
            <a:ext cx="5413248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0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24079" y="228600"/>
            <a:ext cx="5537002" cy="88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183832"/>
            <a:ext cx="11125198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4B77AF76-EA13-5444-AC5E-6C47E8F6D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41413" y="2286000"/>
            <a:ext cx="9906000" cy="35052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362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F0A77B0-C303-7042-9283-F9FC7B16F3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2813" y="1752600"/>
            <a:ext cx="3200400" cy="33147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D51CCD-86D3-CB4B-B23E-4AEF7709FF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595" y="6096000"/>
            <a:ext cx="1198418" cy="685800"/>
          </a:xfrm>
          <a:prstGeom prst="rect">
            <a:avLst/>
          </a:prstGeom>
        </p:spPr>
      </p:pic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3603F0F3-3ECB-2764-801C-8D15898CC6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0412" y="2209800"/>
            <a:ext cx="5334000" cy="1960881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7200" b="1" i="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082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7BCAE2B6-36FE-4147-89F4-64A6BCE3E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7412" y="1866900"/>
            <a:ext cx="7049071" cy="2209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DFF5EB-7D6B-2D4C-89F4-CF976ED201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594" y="6096000"/>
            <a:ext cx="1198418" cy="6858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816DB73-3DA0-4341-B93D-5BE6089F2415}"/>
              </a:ext>
            </a:extLst>
          </p:cNvPr>
          <p:cNvSpPr txBox="1"/>
          <p:nvPr userDrawn="1"/>
        </p:nvSpPr>
        <p:spPr>
          <a:xfrm>
            <a:off x="414338" y="6156277"/>
            <a:ext cx="7372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tx1"/>
                </a:solidFill>
                <a:latin typeface="Avenir Book" panose="02000503020000020003" pitchFamily="2" charset="0"/>
              </a:rPr>
              <a:t>Tel. 241.417.3043 E-mail. it-global.sales@it-globalsolutions.com</a:t>
            </a:r>
          </a:p>
          <a:p>
            <a:r>
              <a:rPr lang="es-MX" sz="1100" dirty="0">
                <a:solidFill>
                  <a:schemeClr val="tx1"/>
                </a:solidFill>
                <a:latin typeface="Avenir Book" panose="02000503020000020003" pitchFamily="2" charset="0"/>
              </a:rPr>
              <a:t>Dir. Barberán y Collar 1108-1. Interior 1 y 2. Col. San Martín de Porres. Apizaco, Tlax.</a:t>
            </a:r>
          </a:p>
          <a:p>
            <a:r>
              <a:rPr lang="es-MX" sz="1100" dirty="0">
                <a:solidFill>
                  <a:schemeClr val="tx1"/>
                </a:solidFill>
                <a:latin typeface="Avenir Book" panose="02000503020000020003" pitchFamily="2" charset="0"/>
              </a:rPr>
              <a:t>www.it-globalsolutions.com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2B05F1-0118-00C5-FD3D-C229C67063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6156277"/>
            <a:ext cx="1411401" cy="5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2133602"/>
            <a:ext cx="6553200" cy="1371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4" y="3525418"/>
            <a:ext cx="6553200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DA411F04-BE49-E64D-9A80-B3F314E5D6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1413" y="2362200"/>
            <a:ext cx="2895600" cy="26670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066A3B-CCE9-1C7F-0D4B-BF54A1A84D74}"/>
              </a:ext>
            </a:extLst>
          </p:cNvPr>
          <p:cNvSpPr txBox="1"/>
          <p:nvPr userDrawn="1"/>
        </p:nvSpPr>
        <p:spPr>
          <a:xfrm>
            <a:off x="414338" y="6163797"/>
            <a:ext cx="7372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Tel. 241.417.3043 E-mail. it-global.sales@it-globalsolutions.com</a:t>
            </a:r>
          </a:p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Dir. Barberán y Collar 1108-1. Interior 1 y 2. Col. San Martín de Porres. Apizaco, Tlax.</a:t>
            </a:r>
          </a:p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www.it-globalsolutions.com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06E14A0A-FDA1-0B72-3B91-A7461ABAC8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183" y="6104856"/>
            <a:ext cx="406304" cy="692241"/>
          </a:xfrm>
          <a:prstGeom prst="rect">
            <a:avLst/>
          </a:prstGeom>
        </p:spPr>
      </p:pic>
      <p:pic>
        <p:nvPicPr>
          <p:cNvPr id="11" name="Imagen 10" descr="Texto&#10;&#10;Descripción generada automáticamente con confianza media">
            <a:extLst>
              <a:ext uri="{FF2B5EF4-FFF2-40B4-BE49-F238E27FC236}">
                <a16:creationId xmlns:a16="http://schemas.microsoft.com/office/drawing/2014/main" id="{DCCC076F-B277-54A0-0ED8-43E24F8AE2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36" y="6104856"/>
            <a:ext cx="1140758" cy="659105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A8D52B9C-30D4-4082-994F-41FD7D1375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627" y="6071720"/>
            <a:ext cx="1313738" cy="7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tric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CF6D564-9250-1740-BC1C-F9F031D579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3346" y="6086383"/>
            <a:ext cx="1209674" cy="69224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9204BD-D701-2288-A79E-CCCDDEB1147D}"/>
              </a:ext>
            </a:extLst>
          </p:cNvPr>
          <p:cNvSpPr txBox="1"/>
          <p:nvPr userDrawn="1"/>
        </p:nvSpPr>
        <p:spPr>
          <a:xfrm>
            <a:off x="414338" y="6163797"/>
            <a:ext cx="7372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Tel. 241.417.3043 E-mail. it-global.sales@it-globalsolutions.com</a:t>
            </a:r>
          </a:p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Dir. Barberán y Collar 1108-1. Interior 1 y 2. Col. San Martín de Porres. Apizaco, Tlax.</a:t>
            </a:r>
          </a:p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www.it-globalsolutions.com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1CAE541-0E97-924B-156F-B860B18DD9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6156277"/>
            <a:ext cx="1418238" cy="560668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72253BDD-88A9-B569-D0DC-30090785BC4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08" y="5029200"/>
            <a:ext cx="540479" cy="920841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76BB49DB-CD35-33E6-AC77-3E52D4FF72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0412" y="2448559"/>
            <a:ext cx="5334000" cy="1960881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7200" b="1" i="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818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Full slide 4-color photo can be inserted here. Customer/Partner and secondary logo can be included"/>
          <p:cNvSpPr/>
          <p:nvPr userDrawn="1"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rgbClr val="46575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4" y="739775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3429451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2" name="Rectangle 11"/>
          <p:cNvSpPr/>
          <p:nvPr userDrawn="1"/>
        </p:nvSpPr>
        <p:spPr bwMode="white">
          <a:xfrm>
            <a:off x="9828212" y="0"/>
            <a:ext cx="18288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04412" y="228600"/>
            <a:ext cx="1676400" cy="228600"/>
          </a:xfrm>
        </p:spPr>
        <p:txBody>
          <a:bodyPr anchor="b">
            <a:normAutofit/>
          </a:bodyPr>
          <a:lstStyle>
            <a:lvl1pPr marL="1588" indent="0" algn="ctr"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text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93B24B-3261-0B4F-910F-5D340B34D392}"/>
              </a:ext>
            </a:extLst>
          </p:cNvPr>
          <p:cNvSpPr txBox="1"/>
          <p:nvPr userDrawn="1"/>
        </p:nvSpPr>
        <p:spPr>
          <a:xfrm>
            <a:off x="-1900989" y="9625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37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589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1" y="1524001"/>
            <a:ext cx="11126522" cy="4419600"/>
          </a:xfrm>
        </p:spPr>
        <p:txBody>
          <a:bodyPr/>
          <a:lstStyle>
            <a:lvl1pPr>
              <a:buClr>
                <a:srgbClr val="D17174"/>
              </a:buClr>
              <a:defRPr/>
            </a:lvl1pPr>
            <a:lvl2pPr>
              <a:buClr>
                <a:srgbClr val="D17174"/>
              </a:buClr>
              <a:defRPr/>
            </a:lvl2pPr>
            <a:lvl3pPr>
              <a:buClr>
                <a:srgbClr val="D17174"/>
              </a:buClr>
              <a:defRPr/>
            </a:lvl3pPr>
            <a:lvl4pPr>
              <a:buClr>
                <a:srgbClr val="D17174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589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1373741"/>
            <a:ext cx="11125199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1" y="1981200"/>
            <a:ext cx="11126522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7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11589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95931" y="1981199"/>
            <a:ext cx="8861082" cy="3962401"/>
          </a:xfrm>
        </p:spPr>
        <p:txBody>
          <a:bodyPr>
            <a:noAutofit/>
          </a:bodyPr>
          <a:lstStyle>
            <a:lvl1pPr marL="1588" indent="0">
              <a:spcBef>
                <a:spcPts val="2400"/>
              </a:spcBef>
              <a:buNone/>
              <a:defRPr sz="2800"/>
            </a:lvl1pPr>
            <a:lvl2pPr marL="1588" indent="0">
              <a:spcBef>
                <a:spcPts val="2400"/>
              </a:spcBef>
              <a:buNone/>
              <a:defRPr sz="2800"/>
            </a:lvl2pPr>
            <a:lvl3pPr marL="1588" indent="0">
              <a:spcBef>
                <a:spcPts val="2400"/>
              </a:spcBef>
              <a:buNone/>
              <a:defRPr sz="2800"/>
            </a:lvl3pPr>
            <a:lvl4pPr marL="1588" indent="0">
              <a:spcBef>
                <a:spcPts val="2400"/>
              </a:spcBef>
              <a:buNone/>
              <a:defRPr sz="2800"/>
            </a:lvl4pPr>
            <a:lvl5pPr marL="1588" indent="0">
              <a:spcBef>
                <a:spcPts val="2400"/>
              </a:spcBef>
              <a:buNone/>
              <a:defRPr sz="2800"/>
            </a:lvl5pPr>
            <a:lvl6pPr marL="1588" indent="0">
              <a:spcBef>
                <a:spcPts val="2400"/>
              </a:spcBef>
              <a:buNone/>
              <a:defRPr sz="2800"/>
            </a:lvl6pPr>
            <a:lvl7pPr marL="1588" indent="0">
              <a:spcBef>
                <a:spcPts val="2400"/>
              </a:spcBef>
              <a:buNone/>
              <a:defRPr sz="2800"/>
            </a:lvl7pPr>
            <a:lvl8pPr marL="1588" indent="0">
              <a:spcBef>
                <a:spcPts val="2400"/>
              </a:spcBef>
              <a:buNone/>
              <a:defRPr sz="2800"/>
            </a:lvl8pPr>
            <a:lvl9pPr marL="1588" indent="0">
              <a:spcBef>
                <a:spcPts val="2400"/>
              </a:spcBef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2600324"/>
            <a:ext cx="11125200" cy="1371600"/>
          </a:xfrm>
        </p:spPr>
        <p:txBody>
          <a:bodyPr anchor="b"/>
          <a:lstStyle>
            <a:lvl1pPr algn="l">
              <a:lnSpc>
                <a:spcPct val="80000"/>
              </a:lnSpc>
              <a:defRPr sz="4800" b="0" cap="none" baseline="0">
                <a:solidFill>
                  <a:srgbClr val="11589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3" y="4038598"/>
            <a:ext cx="11125200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38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6196716-2C6E-C09E-DAB3-A0C1A1A51409}"/>
              </a:ext>
            </a:extLst>
          </p:cNvPr>
          <p:cNvSpPr txBox="1"/>
          <p:nvPr userDrawn="1"/>
        </p:nvSpPr>
        <p:spPr>
          <a:xfrm>
            <a:off x="414338" y="6163797"/>
            <a:ext cx="7372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Tel. 241.417.3043 E-mail. it-global.sales@it-globalsolutions.com</a:t>
            </a:r>
          </a:p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Dir. Barberán y Collar 1108-1. Interior 1 y 2. Col. San Martín de Porres. Apizaco, Tlax.</a:t>
            </a:r>
          </a:p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www.it-globalsolutions.com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AF607DDA-787E-8DD2-858C-2080BBC731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183" y="6104856"/>
            <a:ext cx="406304" cy="692241"/>
          </a:xfrm>
          <a:prstGeom prst="rect">
            <a:avLst/>
          </a:prstGeom>
        </p:spPr>
      </p:pic>
      <p:pic>
        <p:nvPicPr>
          <p:cNvPr id="12" name="Imagen 11" descr="Texto&#10;&#10;Descripción generada automáticamente con confianza media">
            <a:extLst>
              <a:ext uri="{FF2B5EF4-FFF2-40B4-BE49-F238E27FC236}">
                <a16:creationId xmlns:a16="http://schemas.microsoft.com/office/drawing/2014/main" id="{92D7227B-72BE-1556-F95E-06B7742A8E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36" y="6104856"/>
            <a:ext cx="1140758" cy="659105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C9A39205-EE49-5399-4266-090A9A088C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627" y="6071720"/>
            <a:ext cx="1313738" cy="7389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9D92DC0-19BD-C71F-4801-9C7A7734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2133602"/>
            <a:ext cx="6553200" cy="1371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904B400-28D5-196F-D3CB-08776C42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814" y="3525418"/>
            <a:ext cx="6553200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Marcador de posición de imagen 7">
            <a:extLst>
              <a:ext uri="{FF2B5EF4-FFF2-40B4-BE49-F238E27FC236}">
                <a16:creationId xmlns:a16="http://schemas.microsoft.com/office/drawing/2014/main" id="{811CD094-D532-6D15-DF0A-EDC642E289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1413" y="2362200"/>
            <a:ext cx="2895600" cy="2667000"/>
          </a:xfr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905000"/>
            <a:ext cx="4800600" cy="1645920"/>
          </a:xfrm>
        </p:spPr>
        <p:txBody>
          <a:bodyPr anchor="b"/>
          <a:lstStyle>
            <a:lvl1pPr algn="l">
              <a:lnSpc>
                <a:spcPct val="80000"/>
              </a:lnSpc>
              <a:defRPr sz="4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2" y="3657600"/>
            <a:ext cx="4800599" cy="16459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 photo of your product can be included here"/>
          <p:cNvSpPr>
            <a:spLocks noGrp="1"/>
          </p:cNvSpPr>
          <p:nvPr>
            <p:ph type="pic" idx="1"/>
          </p:nvPr>
        </p:nvSpPr>
        <p:spPr>
          <a:xfrm>
            <a:off x="5588456" y="533400"/>
            <a:ext cx="6068558" cy="5410200"/>
          </a:xfrm>
          <a:noFill/>
        </p:spPr>
        <p:txBody>
          <a:bodyPr tIns="182880">
            <a:no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3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079" y="418509"/>
            <a:ext cx="5537002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1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017ACC-9BC0-2A40-85F8-38069E9E2BFE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2691" y="6086383"/>
            <a:ext cx="1209674" cy="69224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DABB037-15FD-BC4D-A054-D282883A5B65}"/>
              </a:ext>
            </a:extLst>
          </p:cNvPr>
          <p:cNvSpPr txBox="1"/>
          <p:nvPr userDrawn="1"/>
        </p:nvSpPr>
        <p:spPr>
          <a:xfrm>
            <a:off x="414338" y="6163797"/>
            <a:ext cx="7372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Tel. 241.417.3043 E-mail. it-global.sales@it-globalsolutions.com</a:t>
            </a:r>
          </a:p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Dir. Barberán y Collar 1108-1. Interior 1 y 2. Col. San Martín de Porres. Apizaco, Tlax.</a:t>
            </a:r>
          </a:p>
          <a:p>
            <a:r>
              <a:rPr lang="es-MX" sz="1100" dirty="0">
                <a:solidFill>
                  <a:schemeClr val="bg1"/>
                </a:solidFill>
                <a:latin typeface="Avenir Book" panose="02000503020000020003" pitchFamily="2" charset="0"/>
              </a:rPr>
              <a:t>www.it-globalsolutions.com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2F1A43-9168-B640-80FD-5297AC7375A6}"/>
              </a:ext>
            </a:extLst>
          </p:cNvPr>
          <p:cNvSpPr txBox="1"/>
          <p:nvPr userDrawn="1"/>
        </p:nvSpPr>
        <p:spPr>
          <a:xfrm>
            <a:off x="3364992" y="5852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2E7113-AAFD-AB57-621A-5FA0DF7E64BE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6156277"/>
            <a:ext cx="1418238" cy="560668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7B0D22DB-DD17-EA9C-4802-1B7FC6E73E91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183" y="6104856"/>
            <a:ext cx="406304" cy="6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89" r:id="rId3"/>
    <p:sldLayoutId id="2147483650" r:id="rId4"/>
    <p:sldLayoutId id="2147483663" r:id="rId5"/>
    <p:sldLayoutId id="2147483686" r:id="rId6"/>
    <p:sldLayoutId id="2147483651" r:id="rId7"/>
    <p:sldLayoutId id="2147483697" r:id="rId8"/>
    <p:sldLayoutId id="2147483669" r:id="rId9"/>
    <p:sldLayoutId id="2147483692" r:id="rId10"/>
    <p:sldLayoutId id="2147483652" r:id="rId11"/>
    <p:sldLayoutId id="2147483671" r:id="rId12"/>
    <p:sldLayoutId id="2147483672" r:id="rId13"/>
    <p:sldLayoutId id="2147483688" r:id="rId14"/>
    <p:sldLayoutId id="2147483666" r:id="rId15"/>
    <p:sldLayoutId id="2147483655" r:id="rId16"/>
    <p:sldLayoutId id="2147483696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Tw Cen MT" panose="020B06020201040206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w Cen MT" panose="020B0602020104020603" pitchFamily="34" charset="77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Tw Cen MT" panose="020B0602020104020603" pitchFamily="34" charset="77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77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Tw Cen MT" panose="020B0602020104020603" pitchFamily="34" charset="77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w Cen MT" panose="020B0602020104020603" pitchFamily="34" charset="77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EEEC67F-86F2-83FD-83EE-F099EF73031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849" y="1296955"/>
            <a:ext cx="108966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s-MX" sz="7200" b="1" dirty="0">
                <a:solidFill>
                  <a:schemeClr val="bg1"/>
                </a:solidFill>
              </a:rPr>
              <a:t>Seguimiento de envíos con histórico</a:t>
            </a:r>
          </a:p>
        </p:txBody>
      </p:sp>
    </p:spTree>
    <p:extLst>
      <p:ext uri="{BB962C8B-B14F-4D97-AF65-F5344CB8AC3E}">
        <p14:creationId xmlns:p14="http://schemas.microsoft.com/office/powerpoint/2010/main" val="72263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D3A3DBC-2CFF-8FEF-706D-9B0AE783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079" y="418509"/>
            <a:ext cx="5537002" cy="889000"/>
          </a:xfrm>
        </p:spPr>
        <p:txBody>
          <a:bodyPr/>
          <a:lstStyle/>
          <a:p>
            <a:r>
              <a:rPr lang="es-MX" dirty="0"/>
              <a:t>OCI </a:t>
            </a:r>
            <a:r>
              <a:rPr lang="es-MX" dirty="0" err="1"/>
              <a:t>Signature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D594D06-AFE0-0504-CC36-D7B45F74A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4" y="1524001"/>
            <a:ext cx="5410198" cy="4419600"/>
          </a:xfrm>
        </p:spPr>
        <p:txBody>
          <a:bodyPr/>
          <a:lstStyle/>
          <a:p>
            <a:r>
              <a:rPr lang="es-MX" dirty="0" err="1"/>
              <a:t>Private</a:t>
            </a:r>
            <a:r>
              <a:rPr lang="es-MX" dirty="0"/>
              <a:t> Key</a:t>
            </a:r>
          </a:p>
          <a:p>
            <a:r>
              <a:rPr lang="es-MX" dirty="0"/>
              <a:t>User OCID</a:t>
            </a:r>
          </a:p>
          <a:p>
            <a:r>
              <a:rPr lang="es-MX" dirty="0" err="1"/>
              <a:t>Finger</a:t>
            </a:r>
            <a:r>
              <a:rPr lang="es-MX" dirty="0"/>
              <a:t> </a:t>
            </a:r>
            <a:r>
              <a:rPr lang="es-MX" dirty="0" err="1"/>
              <a:t>Print</a:t>
            </a:r>
            <a:endParaRPr lang="es-MX" dirty="0"/>
          </a:p>
          <a:p>
            <a:r>
              <a:rPr lang="es-MX" dirty="0" err="1"/>
              <a:t>Tenancy</a:t>
            </a:r>
            <a:r>
              <a:rPr lang="es-MX" dirty="0"/>
              <a:t> OCID</a:t>
            </a:r>
            <a:endParaRPr lang="en-US" dirty="0"/>
          </a:p>
        </p:txBody>
      </p: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79013A44-3695-D4D7-587A-924C98F219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C51EAA63-D034-42AE-91FA-B13B9518C7BE}" type="slidenum">
              <a:rPr lang="es-MX" smtClean="0"/>
              <a:pPr>
                <a:spcAft>
                  <a:spcPts val="600"/>
                </a:spcAft>
              </a:pPr>
              <a:t>10</a:t>
            </a:fld>
            <a:endParaRPr lang="es-MX"/>
          </a:p>
        </p:txBody>
      </p:sp>
      <p:pic>
        <p:nvPicPr>
          <p:cNvPr id="6" name="Content Placeholder 5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1F34F374-5750-C54D-C084-97D5597045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3" y="1524000"/>
            <a:ext cx="4419600" cy="4419600"/>
          </a:xfrm>
        </p:spPr>
      </p:pic>
    </p:spTree>
    <p:extLst>
      <p:ext uri="{BB962C8B-B14F-4D97-AF65-F5344CB8AC3E}">
        <p14:creationId xmlns:p14="http://schemas.microsoft.com/office/powerpoint/2010/main" val="288335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D3A3DBC-2CFF-8FEF-706D-9B0AE783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079" y="418509"/>
            <a:ext cx="5537002" cy="889000"/>
          </a:xfrm>
        </p:spPr>
        <p:txBody>
          <a:bodyPr/>
          <a:lstStyle/>
          <a:p>
            <a:r>
              <a:rPr lang="es-MX" dirty="0"/>
              <a:t>App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D594D06-AFE0-0504-CC36-D7B45F74A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4" y="1524001"/>
            <a:ext cx="5410198" cy="4419600"/>
          </a:xfrm>
        </p:spPr>
        <p:txBody>
          <a:bodyPr/>
          <a:lstStyle/>
          <a:p>
            <a:r>
              <a:rPr lang="es-MX" dirty="0"/>
              <a:t>Autenticación requerida</a:t>
            </a:r>
          </a:p>
          <a:p>
            <a:r>
              <a:rPr lang="en-US"/>
              <a:t>Embedding</a:t>
            </a:r>
            <a:endParaRPr lang="en-US" dirty="0"/>
          </a:p>
        </p:txBody>
      </p: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79013A44-3695-D4D7-587A-924C98F219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C51EAA63-D034-42AE-91FA-B13B9518C7BE}" type="slidenum">
              <a:rPr lang="es-MX" smtClean="0"/>
              <a:pPr>
                <a:spcAft>
                  <a:spcPts val="600"/>
                </a:spcAft>
              </a:pPr>
              <a:t>11</a:t>
            </a:fld>
            <a:endParaRPr lang="es-MX"/>
          </a:p>
        </p:txBody>
      </p:sp>
      <p:pic>
        <p:nvPicPr>
          <p:cNvPr id="7" name="Content Placeholder 6" descr="A computer and tablet with a website on screen&#10;&#10;Description automatically generated">
            <a:extLst>
              <a:ext uri="{FF2B5EF4-FFF2-40B4-BE49-F238E27FC236}">
                <a16:creationId xmlns:a16="http://schemas.microsoft.com/office/drawing/2014/main" id="{BACFD4DC-4C18-D6AC-8CB9-E43D5E9BBE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3" y="1667009"/>
            <a:ext cx="5410200" cy="4133582"/>
          </a:xfrm>
        </p:spPr>
      </p:pic>
    </p:spTree>
    <p:extLst>
      <p:ext uri="{BB962C8B-B14F-4D97-AF65-F5344CB8AC3E}">
        <p14:creationId xmlns:p14="http://schemas.microsoft.com/office/powerpoint/2010/main" val="367268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CE3DB2C-62C8-7144-9A13-84F3070C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1" y="2895600"/>
            <a:ext cx="6248399" cy="1371600"/>
          </a:xfrm>
        </p:spPr>
        <p:txBody>
          <a:bodyPr/>
          <a:lstStyle/>
          <a:p>
            <a:r>
              <a:rPr lang="es-MX" sz="12000" b="1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E9C175-6B65-1240-8CCF-50812D7113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28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41;p50">
            <a:extLst>
              <a:ext uri="{FF2B5EF4-FFF2-40B4-BE49-F238E27FC236}">
                <a16:creationId xmlns:a16="http://schemas.microsoft.com/office/drawing/2014/main" id="{4F899CC4-1492-D36A-13CC-8505C231A1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4079" y="418509"/>
            <a:ext cx="5537002" cy="889000"/>
          </a:xfrm>
        </p:spPr>
        <p:txBody>
          <a:bodyPr spcFirstLastPara="1" vert="horz" lIns="0" tIns="0" rIns="0" bIns="0" rtlCol="0" anchor="b" anchorCtr="0">
            <a:normAutofit/>
          </a:bodyPr>
          <a:lstStyle/>
          <a:p>
            <a:r>
              <a:rPr lang="es-MX" b="1"/>
              <a:t>Descripción</a:t>
            </a:r>
            <a:endParaRPr lang="es-MX"/>
          </a:p>
        </p:txBody>
      </p:sp>
      <p:sp>
        <p:nvSpPr>
          <p:cNvPr id="9" name="Google Shape;2342;p50">
            <a:extLst>
              <a:ext uri="{FF2B5EF4-FFF2-40B4-BE49-F238E27FC236}">
                <a16:creationId xmlns:a16="http://schemas.microsoft.com/office/drawing/2014/main" id="{F27830EE-99AD-08E8-C23C-AA12F393F27E}"/>
              </a:ext>
            </a:extLst>
          </p:cNvPr>
          <p:cNvSpPr txBox="1">
            <a:spLocks/>
          </p:cNvSpPr>
          <p:nvPr/>
        </p:nvSpPr>
        <p:spPr>
          <a:xfrm>
            <a:off x="531813" y="1524001"/>
            <a:ext cx="5410199" cy="4419600"/>
          </a:xfrm>
          <a:prstGeom prst="rect">
            <a:avLst/>
          </a:prstGeom>
        </p:spPr>
        <p:txBody>
          <a:bodyPr spcFirstLastPara="1" vert="horz" lIns="0" tIns="0" rIns="0" bIns="0" rtlCol="0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w Cen MT" panose="020B0602020104020603" pitchFamily="34" charset="77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Char char="•"/>
            </a:pPr>
            <a:r>
              <a:rPr lang="en-US"/>
              <a:t>Tener la posibilidad de enviar paquetes “X” de manera nacional, y a su vez poder llevar el control y seguimiento del estado del paquete</a:t>
            </a:r>
          </a:p>
        </p:txBody>
      </p:sp>
      <p:pic>
        <p:nvPicPr>
          <p:cNvPr id="4" name="Picture 3" descr="A white and blue airplane&#10;&#10;Description automatically generated">
            <a:extLst>
              <a:ext uri="{FF2B5EF4-FFF2-40B4-BE49-F238E27FC236}">
                <a16:creationId xmlns:a16="http://schemas.microsoft.com/office/drawing/2014/main" id="{34D80C46-6F50-1671-FE8C-2868B708A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4" y="1934910"/>
            <a:ext cx="5410198" cy="3597781"/>
          </a:xfrm>
          <a:prstGeom prst="rect">
            <a:avLst/>
          </a:prstGeom>
          <a:noFill/>
        </p:spPr>
      </p:pic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96198F40-0928-8307-0CC5-EA55E40E3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C51EAA63-D034-42AE-91FA-B13B9518C7BE}" type="slidenum">
              <a:rPr lang="es-MX" smtClean="0"/>
              <a:pPr>
                <a:spcAft>
                  <a:spcPts val="600"/>
                </a:spcAft>
              </a:pPr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9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41;p50">
            <a:extLst>
              <a:ext uri="{FF2B5EF4-FFF2-40B4-BE49-F238E27FC236}">
                <a16:creationId xmlns:a16="http://schemas.microsoft.com/office/drawing/2014/main" id="{4F899CC4-1492-D36A-13CC-8505C231A1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4079" y="418509"/>
            <a:ext cx="5537002" cy="889000"/>
          </a:xfrm>
        </p:spPr>
        <p:txBody>
          <a:bodyPr spcFirstLastPara="1" vert="horz" lIns="0" tIns="0" rIns="0" bIns="0" rtlCol="0" anchor="b" anchorCtr="0">
            <a:normAutofit/>
          </a:bodyPr>
          <a:lstStyle/>
          <a:p>
            <a:r>
              <a:rPr lang="es-MX" b="1" dirty="0"/>
              <a:t>Descripción</a:t>
            </a:r>
            <a:endParaRPr lang="es-MX" dirty="0"/>
          </a:p>
        </p:txBody>
      </p: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96198F40-0928-8307-0CC5-EA55E40E3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C51EAA63-D034-42AE-91FA-B13B9518C7BE}" type="slidenum">
              <a:rPr lang="es-MX" smtClean="0"/>
              <a:pPr>
                <a:spcAft>
                  <a:spcPts val="600"/>
                </a:spcAft>
              </a:pPr>
              <a:t>3</a:t>
            </a:fld>
            <a:endParaRPr lang="es-MX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24172-3A61-7826-3B07-D96E79BD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307509"/>
            <a:ext cx="8001000" cy="45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4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41;p50">
            <a:extLst>
              <a:ext uri="{FF2B5EF4-FFF2-40B4-BE49-F238E27FC236}">
                <a16:creationId xmlns:a16="http://schemas.microsoft.com/office/drawing/2014/main" id="{4F899CC4-1492-D36A-13CC-8505C231A1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4079" y="418509"/>
            <a:ext cx="5537002" cy="889000"/>
          </a:xfrm>
        </p:spPr>
        <p:txBody>
          <a:bodyPr spcFirstLastPara="1" vert="horz" lIns="0" tIns="0" rIns="0" bIns="0" rtlCol="0" anchor="b" anchorCtr="0">
            <a:normAutofit/>
          </a:bodyPr>
          <a:lstStyle/>
          <a:p>
            <a:r>
              <a:rPr lang="es-MX" b="1" dirty="0"/>
              <a:t>Cambio de estado</a:t>
            </a:r>
            <a:endParaRPr lang="es-MX" dirty="0"/>
          </a:p>
        </p:txBody>
      </p: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96198F40-0928-8307-0CC5-EA55E40E3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C51EAA63-D034-42AE-91FA-B13B9518C7BE}" type="slidenum">
              <a:rPr lang="es-MX" smtClean="0"/>
              <a:pPr>
                <a:spcAft>
                  <a:spcPts val="600"/>
                </a:spcAft>
              </a:pPr>
              <a:t>4</a:t>
            </a:fld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EDEF1-588F-7768-D5C3-396EC6E8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524000"/>
            <a:ext cx="8839200" cy="41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3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5A12427-1793-1DEB-5AF5-3664D9F1A57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4212" y="838200"/>
            <a:ext cx="7924800" cy="2667000"/>
          </a:xfrm>
        </p:spPr>
        <p:txBody>
          <a:bodyPr/>
          <a:lstStyle/>
          <a:p>
            <a:pPr marL="0" indent="0" defTabSz="360000">
              <a:lnSpc>
                <a:spcPct val="100000"/>
              </a:lnSpc>
              <a:buNone/>
            </a:pPr>
            <a:r>
              <a:rPr lang="es-MX" sz="8800" b="1" dirty="0" err="1">
                <a:solidFill>
                  <a:schemeClr val="bg1"/>
                </a:solidFill>
              </a:rPr>
              <a:t>Stack</a:t>
            </a:r>
            <a:endParaRPr lang="es-MX" sz="8800" b="1" dirty="0">
              <a:solidFill>
                <a:schemeClr val="bg1"/>
              </a:solidFill>
            </a:endParaRPr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1636E60E-67C8-B1D4-3AE5-3A48ED63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2971800"/>
            <a:ext cx="3533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33B4D3-C1FF-A068-1AA7-846B9A5DEA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4" name="Google Shape;2139;p43">
            <a:extLst>
              <a:ext uri="{FF2B5EF4-FFF2-40B4-BE49-F238E27FC236}">
                <a16:creationId xmlns:a16="http://schemas.microsoft.com/office/drawing/2014/main" id="{700492E6-A04F-F730-AD77-9F0D317F88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519" y="1371600"/>
            <a:ext cx="2552893" cy="661983"/>
          </a:xfrm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3732" dirty="0"/>
              <a:t>Tecnologías</a:t>
            </a:r>
          </a:p>
        </p:txBody>
      </p:sp>
      <p:pic>
        <p:nvPicPr>
          <p:cNvPr id="3" name="Picture 2" descr="A cloud with gears and a key&#10;&#10;Description automatically generated">
            <a:extLst>
              <a:ext uri="{FF2B5EF4-FFF2-40B4-BE49-F238E27FC236}">
                <a16:creationId xmlns:a16="http://schemas.microsoft.com/office/drawing/2014/main" id="{A621AD3C-7A27-207E-AAE7-DCE3DF94E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314" y="1923715"/>
            <a:ext cx="1918248" cy="1513797"/>
          </a:xfrm>
          <a:prstGeom prst="rect">
            <a:avLst/>
          </a:prstGeom>
        </p:spPr>
      </p:pic>
      <p:pic>
        <p:nvPicPr>
          <p:cNvPr id="12" name="Picture 11" descr="A logo of a cloud with arrows&#10;&#10;Description automatically generated">
            <a:extLst>
              <a:ext uri="{FF2B5EF4-FFF2-40B4-BE49-F238E27FC236}">
                <a16:creationId xmlns:a16="http://schemas.microsoft.com/office/drawing/2014/main" id="{B291E198-A76A-9347-4C0D-3F13DF15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2131309"/>
            <a:ext cx="2008397" cy="147161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0B7E6BC-FC08-45FF-56DA-7734391283A9}"/>
              </a:ext>
            </a:extLst>
          </p:cNvPr>
          <p:cNvGrpSpPr/>
          <p:nvPr/>
        </p:nvGrpSpPr>
        <p:grpSpPr>
          <a:xfrm>
            <a:off x="2208212" y="4214818"/>
            <a:ext cx="1828800" cy="1219200"/>
            <a:chOff x="8222643" y="1767932"/>
            <a:chExt cx="805942" cy="575325"/>
          </a:xfrm>
        </p:grpSpPr>
        <p:pic>
          <p:nvPicPr>
            <p:cNvPr id="14" name="Graphic 42">
              <a:extLst>
                <a:ext uri="{FF2B5EF4-FFF2-40B4-BE49-F238E27FC236}">
                  <a16:creationId xmlns:a16="http://schemas.microsoft.com/office/drawing/2014/main" id="{3584BC58-1EA7-29B8-2795-D540E6185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97014" y="1767932"/>
              <a:ext cx="457200" cy="4572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9D8300-5139-6B15-BF3A-EF5147CE8C34}"/>
                </a:ext>
              </a:extLst>
            </p:cNvPr>
            <p:cNvSpPr/>
            <p:nvPr/>
          </p:nvSpPr>
          <p:spPr>
            <a:xfrm>
              <a:off x="8222643" y="2227841"/>
              <a:ext cx="805942" cy="11541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Object Storage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F93970-88DC-F739-D221-5B6F03C099E1}"/>
              </a:ext>
            </a:extLst>
          </p:cNvPr>
          <p:cNvGrpSpPr/>
          <p:nvPr/>
        </p:nvGrpSpPr>
        <p:grpSpPr>
          <a:xfrm>
            <a:off x="451398" y="2284670"/>
            <a:ext cx="1604414" cy="1361990"/>
            <a:chOff x="2691994" y="2841409"/>
            <a:chExt cx="884561" cy="703864"/>
          </a:xfrm>
        </p:grpSpPr>
        <p:pic>
          <p:nvPicPr>
            <p:cNvPr id="17" name="Graphic 3">
              <a:extLst>
                <a:ext uri="{FF2B5EF4-FFF2-40B4-BE49-F238E27FC236}">
                  <a16:creationId xmlns:a16="http://schemas.microsoft.com/office/drawing/2014/main" id="{EBB3335A-B548-48E5-BA1D-44FABD335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73017" y="2841409"/>
              <a:ext cx="522514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8D7091-803B-AD18-7606-EE43891363E9}"/>
                </a:ext>
              </a:extLst>
            </p:cNvPr>
            <p:cNvSpPr/>
            <p:nvPr/>
          </p:nvSpPr>
          <p:spPr>
            <a:xfrm>
              <a:off x="2691994" y="3314441"/>
              <a:ext cx="884561" cy="2308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Autonomous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55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5BE67-3B25-0FC8-BA19-CAB9A202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556" y="642614"/>
            <a:ext cx="5795269" cy="633322"/>
          </a:xfrm>
        </p:spPr>
        <p:txBody>
          <a:bodyPr/>
          <a:lstStyle/>
          <a:p>
            <a:r>
              <a:rPr lang="es-MX" b="1" dirty="0"/>
              <a:t>Interacción entre componentes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F7A5B5-C684-3A30-31A2-B57733D551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3" name="Rectangle: Rounded Corners 87">
            <a:extLst>
              <a:ext uri="{FF2B5EF4-FFF2-40B4-BE49-F238E27FC236}">
                <a16:creationId xmlns:a16="http://schemas.microsoft.com/office/drawing/2014/main" id="{2B12354A-EF8B-A4B1-2B70-E019D7EE8896}"/>
              </a:ext>
            </a:extLst>
          </p:cNvPr>
          <p:cNvSpPr/>
          <p:nvPr/>
        </p:nvSpPr>
        <p:spPr>
          <a:xfrm>
            <a:off x="2026408" y="1350866"/>
            <a:ext cx="7759366" cy="4514848"/>
          </a:xfrm>
          <a:prstGeom prst="roundRect">
            <a:avLst>
              <a:gd name="adj" fmla="val 281"/>
            </a:avLst>
          </a:prstGeom>
          <a:solidFill>
            <a:srgbClr val="F5F4F2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GB" sz="900" b="1" dirty="0">
                <a:solidFill>
                  <a:srgbClr val="161513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OCI Region</a:t>
            </a:r>
          </a:p>
        </p:txBody>
      </p:sp>
      <p:sp>
        <p:nvSpPr>
          <p:cNvPr id="4" name="Rectangle: Rounded Corners 57">
            <a:extLst>
              <a:ext uri="{FF2B5EF4-FFF2-40B4-BE49-F238E27FC236}">
                <a16:creationId xmlns:a16="http://schemas.microsoft.com/office/drawing/2014/main" id="{B0A26660-AA3B-C12A-E046-0A2571058A43}"/>
              </a:ext>
            </a:extLst>
          </p:cNvPr>
          <p:cNvSpPr/>
          <p:nvPr/>
        </p:nvSpPr>
        <p:spPr>
          <a:xfrm>
            <a:off x="568887" y="1350866"/>
            <a:ext cx="1381638" cy="4514849"/>
          </a:xfrm>
          <a:prstGeom prst="roundRect">
            <a:avLst>
              <a:gd name="adj" fmla="val 919"/>
            </a:avLst>
          </a:prstGeom>
          <a:solidFill>
            <a:srgbClr val="F5F4F2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GB" sz="900" b="1" dirty="0">
                <a:solidFill>
                  <a:srgbClr val="161513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ERP</a:t>
            </a:r>
          </a:p>
        </p:txBody>
      </p:sp>
      <p:sp>
        <p:nvSpPr>
          <p:cNvPr id="6" name="Rectangle: Rounded Corners 44">
            <a:extLst>
              <a:ext uri="{FF2B5EF4-FFF2-40B4-BE49-F238E27FC236}">
                <a16:creationId xmlns:a16="http://schemas.microsoft.com/office/drawing/2014/main" id="{AEF16031-2C6A-51DC-DFE3-CCBDFA4167B7}"/>
              </a:ext>
            </a:extLst>
          </p:cNvPr>
          <p:cNvSpPr/>
          <p:nvPr/>
        </p:nvSpPr>
        <p:spPr>
          <a:xfrm>
            <a:off x="9866348" y="1350865"/>
            <a:ext cx="1381638" cy="2227419"/>
          </a:xfrm>
          <a:prstGeom prst="roundRect">
            <a:avLst>
              <a:gd name="adj" fmla="val 919"/>
            </a:avLst>
          </a:prstGeom>
          <a:solidFill>
            <a:srgbClr val="F5F4F2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GB" sz="900" b="1" dirty="0">
                <a:solidFill>
                  <a:srgbClr val="161513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Internet</a:t>
            </a:r>
          </a:p>
        </p:txBody>
      </p:sp>
      <p:sp>
        <p:nvSpPr>
          <p:cNvPr id="8" name="Rectangle: Rounded Corners 45">
            <a:extLst>
              <a:ext uri="{FF2B5EF4-FFF2-40B4-BE49-F238E27FC236}">
                <a16:creationId xmlns:a16="http://schemas.microsoft.com/office/drawing/2014/main" id="{B961CC11-CC88-CC23-0224-1D464F16EAC4}"/>
              </a:ext>
            </a:extLst>
          </p:cNvPr>
          <p:cNvSpPr/>
          <p:nvPr/>
        </p:nvSpPr>
        <p:spPr>
          <a:xfrm>
            <a:off x="9866348" y="3638294"/>
            <a:ext cx="1381638" cy="2227419"/>
          </a:xfrm>
          <a:prstGeom prst="roundRect">
            <a:avLst>
              <a:gd name="adj" fmla="val 919"/>
            </a:avLst>
          </a:prstGeom>
          <a:solidFill>
            <a:srgbClr val="F5F4F2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GB" sz="900" b="1" dirty="0">
                <a:solidFill>
                  <a:srgbClr val="161513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3rd Party Cloud</a:t>
            </a: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1E5F24E1-03FE-734C-85D4-69406844618F}"/>
              </a:ext>
            </a:extLst>
          </p:cNvPr>
          <p:cNvSpPr/>
          <p:nvPr/>
        </p:nvSpPr>
        <p:spPr>
          <a:xfrm>
            <a:off x="4280112" y="1605970"/>
            <a:ext cx="2072561" cy="4167809"/>
          </a:xfrm>
          <a:prstGeom prst="roundRect">
            <a:avLst>
              <a:gd name="adj" fmla="val 0"/>
            </a:avLst>
          </a:prstGeom>
          <a:noFill/>
          <a:ln w="12700" cmpd="sng">
            <a:solidFill>
              <a:srgbClr val="8B85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GB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Storage</a:t>
            </a:r>
          </a:p>
        </p:txBody>
      </p:sp>
      <p:sp>
        <p:nvSpPr>
          <p:cNvPr id="10" name="Rectangle: Rounded Corners 37">
            <a:extLst>
              <a:ext uri="{FF2B5EF4-FFF2-40B4-BE49-F238E27FC236}">
                <a16:creationId xmlns:a16="http://schemas.microsoft.com/office/drawing/2014/main" id="{9E93B94E-14EF-3404-C4C9-34EE46AABD99}"/>
              </a:ext>
            </a:extLst>
          </p:cNvPr>
          <p:cNvSpPr/>
          <p:nvPr/>
        </p:nvSpPr>
        <p:spPr>
          <a:xfrm>
            <a:off x="2108905" y="1605970"/>
            <a:ext cx="2080980" cy="4167809"/>
          </a:xfrm>
          <a:prstGeom prst="roundRect">
            <a:avLst>
              <a:gd name="adj" fmla="val 0"/>
            </a:avLst>
          </a:prstGeom>
          <a:noFill/>
          <a:ln w="12700" cmpd="sng">
            <a:solidFill>
              <a:srgbClr val="8B85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>
              <a:defRPr/>
            </a:pPr>
            <a:r>
              <a:rPr lang="en-US" sz="900" b="1" dirty="0">
                <a:solidFill>
                  <a:schemeClr val="tx1">
                    <a:lumMod val="50000"/>
                  </a:schemeClr>
                </a:solidFill>
                <a:latin typeface="Oracle Sans" panose="020B0503020204020204" pitchFamily="34" charset="0"/>
                <a:ea typeface="Calibri" charset="0"/>
                <a:cs typeface="Oracle Sans" panose="020B0503020204020204" pitchFamily="34" charset="0"/>
              </a:rPr>
              <a:t>Integration Cloud</a:t>
            </a:r>
          </a:p>
        </p:txBody>
      </p:sp>
      <p:sp>
        <p:nvSpPr>
          <p:cNvPr id="11" name="Rectangle: Rounded Corners 38">
            <a:extLst>
              <a:ext uri="{FF2B5EF4-FFF2-40B4-BE49-F238E27FC236}">
                <a16:creationId xmlns:a16="http://schemas.microsoft.com/office/drawing/2014/main" id="{E5D0F9EB-5E0A-A102-D358-1989B9EC2099}"/>
              </a:ext>
            </a:extLst>
          </p:cNvPr>
          <p:cNvSpPr/>
          <p:nvPr/>
        </p:nvSpPr>
        <p:spPr>
          <a:xfrm>
            <a:off x="6443073" y="1605970"/>
            <a:ext cx="3252302" cy="4167809"/>
          </a:xfrm>
          <a:prstGeom prst="roundRect">
            <a:avLst>
              <a:gd name="adj" fmla="val 0"/>
            </a:avLst>
          </a:prstGeom>
          <a:noFill/>
          <a:ln w="12700" cmpd="sng">
            <a:solidFill>
              <a:srgbClr val="8B85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GB" sz="900" b="1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Data base</a:t>
            </a:r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C9DE7DB7-A642-B531-AF79-04C4C5E5A0ED}"/>
              </a:ext>
            </a:extLst>
          </p:cNvPr>
          <p:cNvSpPr/>
          <p:nvPr/>
        </p:nvSpPr>
        <p:spPr>
          <a:xfrm>
            <a:off x="2799872" y="3000306"/>
            <a:ext cx="777240" cy="365760"/>
          </a:xfrm>
          <a:prstGeom prst="roundRect">
            <a:avLst>
              <a:gd name="adj" fmla="val 12757"/>
            </a:avLst>
          </a:prstGeom>
          <a:solidFill>
            <a:srgbClr val="92D05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  <a:latin typeface="Oracle Sans"/>
              </a:rPr>
              <a:t>Integration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09003D-DF49-4AC7-9EE6-3A0F00ED62DB}"/>
              </a:ext>
            </a:extLst>
          </p:cNvPr>
          <p:cNvCxnSpPr>
            <a:cxnSpLocks/>
          </p:cNvCxnSpPr>
          <p:nvPr/>
        </p:nvCxnSpPr>
        <p:spPr>
          <a:xfrm>
            <a:off x="3577112" y="3183186"/>
            <a:ext cx="4727100" cy="0"/>
          </a:xfrm>
          <a:prstGeom prst="straightConnector1">
            <a:avLst/>
          </a:prstGeom>
          <a:ln w="12700">
            <a:solidFill>
              <a:srgbClr val="312D2A"/>
            </a:solidFill>
            <a:miter lim="800000"/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EFBA80-D08D-6D41-6EC1-8BCB9658A062}"/>
              </a:ext>
            </a:extLst>
          </p:cNvPr>
          <p:cNvCxnSpPr>
            <a:cxnSpLocks/>
          </p:cNvCxnSpPr>
          <p:nvPr/>
        </p:nvCxnSpPr>
        <p:spPr>
          <a:xfrm>
            <a:off x="3577112" y="3985989"/>
            <a:ext cx="1202890" cy="0"/>
          </a:xfrm>
          <a:prstGeom prst="straightConnector1">
            <a:avLst/>
          </a:prstGeom>
          <a:ln w="12700">
            <a:solidFill>
              <a:srgbClr val="312D2A"/>
            </a:solidFill>
            <a:miter lim="800000"/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E8D51CE-8F38-52C6-B1B0-7E44ADE24CCC}"/>
              </a:ext>
            </a:extLst>
          </p:cNvPr>
          <p:cNvSpPr/>
          <p:nvPr/>
        </p:nvSpPr>
        <p:spPr>
          <a:xfrm>
            <a:off x="8398037" y="3000306"/>
            <a:ext cx="822960" cy="365760"/>
          </a:xfrm>
          <a:prstGeom prst="roundRect">
            <a:avLst>
              <a:gd name="adj" fmla="val 12757"/>
            </a:avLst>
          </a:prstGeom>
          <a:solidFill>
            <a:srgbClr val="92D05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  <a:latin typeface="Oracle Sans"/>
              </a:rPr>
              <a:t>Data Warehouse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3A282FD-9EB8-E6D3-F096-95559CD4D76F}"/>
              </a:ext>
            </a:extLst>
          </p:cNvPr>
          <p:cNvSpPr/>
          <p:nvPr/>
        </p:nvSpPr>
        <p:spPr>
          <a:xfrm>
            <a:off x="4825078" y="3803109"/>
            <a:ext cx="777240" cy="365760"/>
          </a:xfrm>
          <a:prstGeom prst="roundRect">
            <a:avLst>
              <a:gd name="adj" fmla="val 1275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algn="ctr"/>
            <a:r>
              <a:rPr lang="es-MX" sz="900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O</a:t>
            </a:r>
            <a:r>
              <a:rPr lang="en-US" sz="900" dirty="0" err="1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bject</a:t>
            </a:r>
            <a:r>
              <a:rPr lang="en-US" sz="900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Storage</a:t>
            </a:r>
          </a:p>
        </p:txBody>
      </p:sp>
      <p:cxnSp>
        <p:nvCxnSpPr>
          <p:cNvPr id="26" name="Elbow Connector 26">
            <a:extLst>
              <a:ext uri="{FF2B5EF4-FFF2-40B4-BE49-F238E27FC236}">
                <a16:creationId xmlns:a16="http://schemas.microsoft.com/office/drawing/2014/main" id="{6A401DA8-3A18-A5BC-95C8-F3F4C8796865}"/>
              </a:ext>
            </a:extLst>
          </p:cNvPr>
          <p:cNvCxnSpPr>
            <a:stCxn id="34" idx="3"/>
            <a:endCxn id="14" idx="0"/>
          </p:cNvCxnSpPr>
          <p:nvPr/>
        </p:nvCxnSpPr>
        <p:spPr>
          <a:xfrm>
            <a:off x="1660507" y="2442505"/>
            <a:ext cx="1527985" cy="557801"/>
          </a:xfrm>
          <a:prstGeom prst="bentConnector2">
            <a:avLst/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3BD9BE5-918D-46D3-C898-8D7453AD61CE}"/>
              </a:ext>
            </a:extLst>
          </p:cNvPr>
          <p:cNvSpPr/>
          <p:nvPr/>
        </p:nvSpPr>
        <p:spPr>
          <a:xfrm>
            <a:off x="5620494" y="3638294"/>
            <a:ext cx="182880" cy="182880"/>
          </a:xfrm>
          <a:prstGeom prst="ellipse">
            <a:avLst/>
          </a:prstGeom>
          <a:solidFill>
            <a:srgbClr val="AE562C"/>
          </a:solidFill>
          <a:ln w="19050"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racle Sans"/>
                <a:ea typeface="+mn-ea"/>
                <a:cs typeface="+mn-cs"/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42F014-13F9-7052-5740-775606E33B0F}"/>
              </a:ext>
            </a:extLst>
          </p:cNvPr>
          <p:cNvSpPr/>
          <p:nvPr/>
        </p:nvSpPr>
        <p:spPr>
          <a:xfrm>
            <a:off x="3578581" y="3091746"/>
            <a:ext cx="182880" cy="182880"/>
          </a:xfrm>
          <a:prstGeom prst="ellipse">
            <a:avLst/>
          </a:prstGeom>
          <a:solidFill>
            <a:srgbClr val="AE562C"/>
          </a:solidFill>
          <a:ln w="19050"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racle Sans"/>
                <a:ea typeface="+mn-ea"/>
                <a:cs typeface="+mn-cs"/>
              </a:rPr>
              <a:t>2</a:t>
            </a:r>
          </a:p>
        </p:txBody>
      </p: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5D1B9DF-2A15-C377-D5F8-D1CE8874D406}"/>
              </a:ext>
            </a:extLst>
          </p:cNvPr>
          <p:cNvSpPr/>
          <p:nvPr/>
        </p:nvSpPr>
        <p:spPr>
          <a:xfrm>
            <a:off x="883267" y="2259625"/>
            <a:ext cx="777240" cy="365760"/>
          </a:xfrm>
          <a:prstGeom prst="roundRect">
            <a:avLst>
              <a:gd name="adj" fmla="val 10160"/>
            </a:avLst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312D2A"/>
                </a:solidFill>
                <a:latin typeface="Oracle Sans"/>
              </a:rPr>
              <a:t>Oracle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312D2A"/>
                </a:solidFill>
                <a:latin typeface="Oracle Sans"/>
              </a:rPr>
              <a:t>App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A9F9B2-B8ED-66A2-9FB4-88976A4C05C8}"/>
              </a:ext>
            </a:extLst>
          </p:cNvPr>
          <p:cNvSpPr/>
          <p:nvPr/>
        </p:nvSpPr>
        <p:spPr>
          <a:xfrm>
            <a:off x="1672920" y="2348942"/>
            <a:ext cx="182880" cy="182880"/>
          </a:xfrm>
          <a:prstGeom prst="ellipse">
            <a:avLst/>
          </a:prstGeom>
          <a:solidFill>
            <a:srgbClr val="AE562C"/>
          </a:solidFill>
          <a:ln w="19050"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racle Sans"/>
                <a:ea typeface="+mn-ea"/>
                <a:cs typeface="+mn-cs"/>
              </a:rPr>
              <a:t>1</a:t>
            </a:r>
          </a:p>
        </p:txBody>
      </p:sp>
      <p:sp>
        <p:nvSpPr>
          <p:cNvPr id="40" name="Rounded Rectangle 20">
            <a:extLst>
              <a:ext uri="{FF2B5EF4-FFF2-40B4-BE49-F238E27FC236}">
                <a16:creationId xmlns:a16="http://schemas.microsoft.com/office/drawing/2014/main" id="{11040AE3-2415-577F-C857-0F6AA0912CEE}"/>
              </a:ext>
            </a:extLst>
          </p:cNvPr>
          <p:cNvSpPr/>
          <p:nvPr/>
        </p:nvSpPr>
        <p:spPr>
          <a:xfrm>
            <a:off x="2812729" y="3779447"/>
            <a:ext cx="777240" cy="365760"/>
          </a:xfrm>
          <a:prstGeom prst="roundRect">
            <a:avLst>
              <a:gd name="adj" fmla="val 1275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  <a:latin typeface="Oracle Sans"/>
              </a:rPr>
              <a:t>Integration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C49F1C-752C-DEE6-E1D4-90B70DDC2EC1}"/>
              </a:ext>
            </a:extLst>
          </p:cNvPr>
          <p:cNvSpPr/>
          <p:nvPr/>
        </p:nvSpPr>
        <p:spPr>
          <a:xfrm>
            <a:off x="3588064" y="3640211"/>
            <a:ext cx="182880" cy="182880"/>
          </a:xfrm>
          <a:prstGeom prst="ellipse">
            <a:avLst/>
          </a:prstGeom>
          <a:solidFill>
            <a:srgbClr val="AE562C"/>
          </a:solidFill>
          <a:ln w="19050"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racle Sans"/>
                <a:ea typeface="+mn-ea"/>
                <a:cs typeface="+mn-cs"/>
              </a:rPr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28922E-7309-AF4D-DF0F-FFEA386829CA}"/>
              </a:ext>
            </a:extLst>
          </p:cNvPr>
          <p:cNvCxnSpPr>
            <a:cxnSpLocks/>
          </p:cNvCxnSpPr>
          <p:nvPr/>
        </p:nvCxnSpPr>
        <p:spPr>
          <a:xfrm>
            <a:off x="3201349" y="3396450"/>
            <a:ext cx="0" cy="36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478659-1C69-3F5B-DAAE-1F07EE9F90F1}"/>
              </a:ext>
            </a:extLst>
          </p:cNvPr>
          <p:cNvCxnSpPr>
            <a:cxnSpLocks/>
          </p:cNvCxnSpPr>
          <p:nvPr/>
        </p:nvCxnSpPr>
        <p:spPr>
          <a:xfrm>
            <a:off x="3195399" y="4218972"/>
            <a:ext cx="0" cy="36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Rounded Rectangle 20">
            <a:extLst>
              <a:ext uri="{FF2B5EF4-FFF2-40B4-BE49-F238E27FC236}">
                <a16:creationId xmlns:a16="http://schemas.microsoft.com/office/drawing/2014/main" id="{711F3D2D-9195-1987-C802-8634BCDF6C36}"/>
              </a:ext>
            </a:extLst>
          </p:cNvPr>
          <p:cNvSpPr/>
          <p:nvPr/>
        </p:nvSpPr>
        <p:spPr>
          <a:xfrm>
            <a:off x="2817812" y="4650028"/>
            <a:ext cx="777240" cy="365760"/>
          </a:xfrm>
          <a:prstGeom prst="roundRect">
            <a:avLst>
              <a:gd name="adj" fmla="val 1275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MX" sz="900" dirty="0">
                <a:solidFill>
                  <a:schemeClr val="bg1"/>
                </a:solidFill>
                <a:latin typeface="Oracle Sans"/>
              </a:rPr>
              <a:t>P</a:t>
            </a:r>
            <a:r>
              <a:rPr lang="en-US" sz="900" dirty="0" err="1">
                <a:solidFill>
                  <a:schemeClr val="bg1"/>
                </a:solidFill>
                <a:latin typeface="Oracle Sans"/>
              </a:rPr>
              <a:t>rocess</a:t>
            </a:r>
            <a:endParaRPr lang="en-US" sz="900" dirty="0">
              <a:solidFill>
                <a:schemeClr val="bg1"/>
              </a:solidFill>
              <a:latin typeface="Oracle Sans"/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B2B218C-4C40-997B-C3BF-11168E50964C}"/>
              </a:ext>
            </a:extLst>
          </p:cNvPr>
          <p:cNvCxnSpPr>
            <a:endCxn id="19" idx="2"/>
          </p:cNvCxnSpPr>
          <p:nvPr/>
        </p:nvCxnSpPr>
        <p:spPr>
          <a:xfrm flipV="1">
            <a:off x="3595052" y="3366066"/>
            <a:ext cx="5214465" cy="1434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27170DE-CABE-FB2C-6271-50DE95A090FF}"/>
              </a:ext>
            </a:extLst>
          </p:cNvPr>
          <p:cNvSpPr/>
          <p:nvPr/>
        </p:nvSpPr>
        <p:spPr>
          <a:xfrm>
            <a:off x="3602040" y="4514473"/>
            <a:ext cx="182880" cy="182880"/>
          </a:xfrm>
          <a:prstGeom prst="ellipse">
            <a:avLst/>
          </a:prstGeom>
          <a:solidFill>
            <a:srgbClr val="AE562C"/>
          </a:solidFill>
          <a:ln w="19050"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dirty="0">
                <a:solidFill>
                  <a:srgbClr val="FFFFFF"/>
                </a:solidFill>
                <a:latin typeface="Oracle Sans"/>
              </a:rPr>
              <a:t>5</a:t>
            </a:r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7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65F644C-15EA-4C3C-0DB9-22EA8A589EB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9300" y="1447800"/>
            <a:ext cx="8686800" cy="1666241"/>
          </a:xfrm>
        </p:spPr>
        <p:txBody>
          <a:bodyPr/>
          <a:lstStyle/>
          <a:p>
            <a:pPr marL="0" indent="0">
              <a:buNone/>
            </a:pPr>
            <a:r>
              <a:rPr lang="es-MX" sz="8800" b="1" dirty="0">
                <a:solidFill>
                  <a:schemeClr val="bg1"/>
                </a:solidFill>
              </a:rPr>
              <a:t>Seguridad</a:t>
            </a:r>
          </a:p>
        </p:txBody>
      </p:sp>
    </p:spTree>
    <p:extLst>
      <p:ext uri="{BB962C8B-B14F-4D97-AF65-F5344CB8AC3E}">
        <p14:creationId xmlns:p14="http://schemas.microsoft.com/office/powerpoint/2010/main" val="148585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D3A3DBC-2CFF-8FEF-706D-9B0AE783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079" y="418509"/>
            <a:ext cx="5537002" cy="889000"/>
          </a:xfrm>
        </p:spPr>
        <p:txBody>
          <a:bodyPr/>
          <a:lstStyle/>
          <a:p>
            <a:r>
              <a:rPr lang="es-MX" dirty="0"/>
              <a:t>JDBC SSL</a:t>
            </a:r>
            <a:endParaRPr lang="en-US" dirty="0"/>
          </a:p>
        </p:txBody>
      </p:sp>
      <p:pic>
        <p:nvPicPr>
          <p:cNvPr id="8" name="Content Placeholder 7" descr="A blue and black cylinder with a cloud&#10;&#10;Description automatically generated">
            <a:extLst>
              <a:ext uri="{FF2B5EF4-FFF2-40B4-BE49-F238E27FC236}">
                <a16:creationId xmlns:a16="http://schemas.microsoft.com/office/drawing/2014/main" id="{7F5DC893-E304-59C5-2A84-926C1DC4B9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2" y="1524001"/>
            <a:ext cx="4419600" cy="4419600"/>
          </a:xfrm>
          <a:noFill/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D594D06-AFE0-0504-CC36-D7B45F74A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4" y="1524001"/>
            <a:ext cx="5410198" cy="4419600"/>
          </a:xfrm>
        </p:spPr>
        <p:txBody>
          <a:bodyPr/>
          <a:lstStyle/>
          <a:p>
            <a:r>
              <a:rPr lang="es-MX" dirty="0" err="1"/>
              <a:t>Wallet</a:t>
            </a:r>
            <a:endParaRPr lang="es-MX" dirty="0"/>
          </a:p>
          <a:p>
            <a:r>
              <a:rPr lang="es-MX" dirty="0"/>
              <a:t>Contraseña de </a:t>
            </a:r>
            <a:r>
              <a:rPr lang="es-MX" dirty="0" err="1"/>
              <a:t>wallet</a:t>
            </a:r>
            <a:endParaRPr lang="es-MX" dirty="0"/>
          </a:p>
          <a:p>
            <a:r>
              <a:rPr lang="es-MX" dirty="0"/>
              <a:t>Contraseña de usuario</a:t>
            </a:r>
          </a:p>
          <a:p>
            <a:r>
              <a:rPr lang="es-MX" dirty="0"/>
              <a:t>SSL </a:t>
            </a:r>
            <a:r>
              <a:rPr lang="es-MX" dirty="0" err="1"/>
              <a:t>key</a:t>
            </a:r>
            <a:endParaRPr lang="en-US" dirty="0"/>
          </a:p>
        </p:txBody>
      </p: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79013A44-3695-D4D7-587A-924C98F219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C51EAA63-D034-42AE-91FA-B13B9518C7BE}" type="slidenum">
              <a:rPr lang="es-MX" smtClean="0"/>
              <a:pPr>
                <a:spcAft>
                  <a:spcPts val="600"/>
                </a:spcAft>
              </a:pPr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664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racle2">
  <a:themeElements>
    <a:clrScheme name="iT-Global">
      <a:dk1>
        <a:srgbClr val="0064A8"/>
      </a:dk1>
      <a:lt1>
        <a:srgbClr val="FFFFFF"/>
      </a:lt1>
      <a:dk2>
        <a:srgbClr val="838489"/>
      </a:dk2>
      <a:lt2>
        <a:srgbClr val="DCE3E4"/>
      </a:lt2>
      <a:accent1>
        <a:srgbClr val="AE0121"/>
      </a:accent1>
      <a:accent2>
        <a:srgbClr val="0064A8"/>
      </a:accent2>
      <a:accent3>
        <a:srgbClr val="838489"/>
      </a:accent3>
      <a:accent4>
        <a:srgbClr val="4E8F00"/>
      </a:accent4>
      <a:accent5>
        <a:srgbClr val="FF9300"/>
      </a:accent5>
      <a:accent6>
        <a:srgbClr val="FFD478"/>
      </a:accent6>
      <a:hlink>
        <a:srgbClr val="AE0121"/>
      </a:hlink>
      <a:folHlink>
        <a:srgbClr val="8384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29316</TotalTime>
  <Words>110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Book</vt:lpstr>
      <vt:lpstr>Calibri</vt:lpstr>
      <vt:lpstr>Oracle Sans</vt:lpstr>
      <vt:lpstr>Tw Cen MT</vt:lpstr>
      <vt:lpstr>Oracle2</vt:lpstr>
      <vt:lpstr>PowerPoint Presentation</vt:lpstr>
      <vt:lpstr>Descripción</vt:lpstr>
      <vt:lpstr>Descripción</vt:lpstr>
      <vt:lpstr>Cambio de estado</vt:lpstr>
      <vt:lpstr>PowerPoint Presentation</vt:lpstr>
      <vt:lpstr>Tecnologías</vt:lpstr>
      <vt:lpstr>Interacción entre componentes</vt:lpstr>
      <vt:lpstr>PowerPoint Presentation</vt:lpstr>
      <vt:lpstr>JDBC SSL</vt:lpstr>
      <vt:lpstr>OCI Signature</vt:lpstr>
      <vt:lpstr>App</vt:lpstr>
      <vt:lpstr>GRACIAS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Barbara Yazdandoost</dc:creator>
  <cp:keywords>Oracle corporate Tagline</cp:keywords>
  <cp:lastModifiedBy>Jacobo Rodrigo Hernandez Mendieta</cp:lastModifiedBy>
  <cp:revision>642</cp:revision>
  <cp:lastPrinted>2018-06-12T11:22:28Z</cp:lastPrinted>
  <dcterms:created xsi:type="dcterms:W3CDTF">2015-04-28T13:50:29Z</dcterms:created>
  <dcterms:modified xsi:type="dcterms:W3CDTF">2023-07-31T03:14:55Z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2343037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