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53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44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287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05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0610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594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024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9846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15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08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707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14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65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091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100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38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0F03-861C-44CB-8F98-2A447CD4F3B5}" type="datetimeFigureOut">
              <a:rPr lang="es-419" smtClean="0"/>
              <a:t>25/4/2021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37D-42B8-4E97-9D1A-DAA76B6BFC1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0313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2A209-AF4C-469A-9352-D7E246174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Visualizaciones con la base de datos del SNIES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4B4A0F-F791-4B08-8E58-26AC7F09D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</a:rPr>
              <a:t>Jacobo Ávila Medina</a:t>
            </a:r>
          </a:p>
          <a:p>
            <a:pPr algn="l"/>
            <a:r>
              <a:rPr lang="es-CO" b="1" dirty="0">
                <a:solidFill>
                  <a:schemeClr val="bg1"/>
                </a:solidFill>
              </a:rPr>
              <a:t>Kevin Alejandro Chaparro Cruz</a:t>
            </a:r>
          </a:p>
          <a:p>
            <a:pPr algn="l"/>
            <a:r>
              <a:rPr lang="es-CO" b="1" dirty="0">
                <a:solidFill>
                  <a:schemeClr val="bg1"/>
                </a:solidFill>
              </a:rPr>
              <a:t>Wilmer German Zambrano Murillo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5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61426-40CA-4565-AA3B-955C6A73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34575"/>
            <a:ext cx="9613861" cy="1080938"/>
          </a:xfrm>
        </p:spPr>
        <p:txBody>
          <a:bodyPr/>
          <a:lstStyle/>
          <a:p>
            <a:r>
              <a:rPr lang="es-ES" dirty="0"/>
              <a:t>Visualización temporal Kevin</a:t>
            </a:r>
            <a:endParaRPr lang="es-CO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CA74B5A-7779-4932-B825-89FCA0891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39" y="1515513"/>
            <a:ext cx="8716162" cy="53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2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61426-40CA-4565-AA3B-955C6A73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28538"/>
            <a:ext cx="9613861" cy="1080938"/>
          </a:xfrm>
        </p:spPr>
        <p:txBody>
          <a:bodyPr/>
          <a:lstStyle/>
          <a:p>
            <a:r>
              <a:rPr lang="es-ES" dirty="0"/>
              <a:t>Visualización espacial Kevin</a:t>
            </a:r>
            <a:endParaRPr lang="es-CO" dirty="0"/>
          </a:p>
        </p:txBody>
      </p:sp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06598C36-2324-4717-8E35-E688A075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9" y="1588162"/>
            <a:ext cx="8197526" cy="52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118D8-8BBE-49D8-A32B-9A5BC12A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Base de datos depurada</a:t>
            </a:r>
            <a:endParaRPr lang="es-419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0C25901-B3B5-4769-AA5A-3D65EAA0A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66932"/>
              </p:ext>
            </p:extLst>
          </p:nvPr>
        </p:nvGraphicFramePr>
        <p:xfrm>
          <a:off x="680321" y="2182867"/>
          <a:ext cx="10500445" cy="4346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51">
                  <a:extLst>
                    <a:ext uri="{9D8B030D-6E8A-4147-A177-3AD203B41FA5}">
                      <a16:colId xmlns:a16="http://schemas.microsoft.com/office/drawing/2014/main" val="999257965"/>
                    </a:ext>
                  </a:extLst>
                </a:gridCol>
                <a:gridCol w="790514">
                  <a:extLst>
                    <a:ext uri="{9D8B030D-6E8A-4147-A177-3AD203B41FA5}">
                      <a16:colId xmlns:a16="http://schemas.microsoft.com/office/drawing/2014/main" val="2693452057"/>
                    </a:ext>
                  </a:extLst>
                </a:gridCol>
                <a:gridCol w="991528">
                  <a:extLst>
                    <a:ext uri="{9D8B030D-6E8A-4147-A177-3AD203B41FA5}">
                      <a16:colId xmlns:a16="http://schemas.microsoft.com/office/drawing/2014/main" val="398891342"/>
                    </a:ext>
                  </a:extLst>
                </a:gridCol>
                <a:gridCol w="1009144">
                  <a:extLst>
                    <a:ext uri="{9D8B030D-6E8A-4147-A177-3AD203B41FA5}">
                      <a16:colId xmlns:a16="http://schemas.microsoft.com/office/drawing/2014/main" val="3155771965"/>
                    </a:ext>
                  </a:extLst>
                </a:gridCol>
                <a:gridCol w="839467">
                  <a:extLst>
                    <a:ext uri="{9D8B030D-6E8A-4147-A177-3AD203B41FA5}">
                      <a16:colId xmlns:a16="http://schemas.microsoft.com/office/drawing/2014/main" val="3848472517"/>
                    </a:ext>
                  </a:extLst>
                </a:gridCol>
                <a:gridCol w="1277683">
                  <a:extLst>
                    <a:ext uri="{9D8B030D-6E8A-4147-A177-3AD203B41FA5}">
                      <a16:colId xmlns:a16="http://schemas.microsoft.com/office/drawing/2014/main" val="2332874627"/>
                    </a:ext>
                  </a:extLst>
                </a:gridCol>
                <a:gridCol w="1072800">
                  <a:extLst>
                    <a:ext uri="{9D8B030D-6E8A-4147-A177-3AD203B41FA5}">
                      <a16:colId xmlns:a16="http://schemas.microsoft.com/office/drawing/2014/main" val="67250313"/>
                    </a:ext>
                  </a:extLst>
                </a:gridCol>
                <a:gridCol w="1220283">
                  <a:extLst>
                    <a:ext uri="{9D8B030D-6E8A-4147-A177-3AD203B41FA5}">
                      <a16:colId xmlns:a16="http://schemas.microsoft.com/office/drawing/2014/main" val="559763484"/>
                    </a:ext>
                  </a:extLst>
                </a:gridCol>
                <a:gridCol w="966428">
                  <a:extLst>
                    <a:ext uri="{9D8B030D-6E8A-4147-A177-3AD203B41FA5}">
                      <a16:colId xmlns:a16="http://schemas.microsoft.com/office/drawing/2014/main" val="1420759644"/>
                    </a:ext>
                  </a:extLst>
                </a:gridCol>
                <a:gridCol w="530000">
                  <a:extLst>
                    <a:ext uri="{9D8B030D-6E8A-4147-A177-3AD203B41FA5}">
                      <a16:colId xmlns:a16="http://schemas.microsoft.com/office/drawing/2014/main" val="2046818996"/>
                    </a:ext>
                  </a:extLst>
                </a:gridCol>
                <a:gridCol w="700201">
                  <a:extLst>
                    <a:ext uri="{9D8B030D-6E8A-4147-A177-3AD203B41FA5}">
                      <a16:colId xmlns:a16="http://schemas.microsoft.com/office/drawing/2014/main" val="4139832845"/>
                    </a:ext>
                  </a:extLst>
                </a:gridCol>
                <a:gridCol w="890546">
                  <a:extLst>
                    <a:ext uri="{9D8B030D-6E8A-4147-A177-3AD203B41FA5}">
                      <a16:colId xmlns:a16="http://schemas.microsoft.com/office/drawing/2014/main" val="1115159560"/>
                    </a:ext>
                  </a:extLst>
                </a:gridCol>
              </a:tblGrid>
              <a:tr h="695918">
                <a:tc>
                  <a:txBody>
                    <a:bodyPr/>
                    <a:lstStyle/>
                    <a:p>
                      <a:endParaRPr lang="es-419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 dirty="0">
                          <a:effectLst/>
                        </a:rPr>
                        <a:t>Sector </a:t>
                      </a:r>
                      <a:r>
                        <a:rPr lang="es-419" sz="1000" dirty="0" err="1">
                          <a:effectLst/>
                        </a:rPr>
                        <a:t>ies</a:t>
                      </a:r>
                      <a:endParaRPr lang="es-419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 dirty="0">
                          <a:effectLst/>
                        </a:rPr>
                        <a:t>Carácter </a:t>
                      </a:r>
                      <a:r>
                        <a:rPr lang="es-419" sz="1000" dirty="0" err="1">
                          <a:effectLst/>
                        </a:rPr>
                        <a:t>ies</a:t>
                      </a:r>
                      <a:endParaRPr lang="es-419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Depto de domicilio ies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 dirty="0">
                          <a:effectLst/>
                        </a:rPr>
                        <a:t>nivel académico</a:t>
                      </a:r>
                      <a:endParaRPr lang="es-419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Nivel de formacion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metodología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Área de conocimiento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sexo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año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 dirty="0">
                          <a:effectLst/>
                        </a:rPr>
                        <a:t>semestre</a:t>
                      </a:r>
                      <a:endParaRPr lang="es-419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000" dirty="0">
                          <a:effectLst/>
                        </a:rPr>
                        <a:t> admitidos</a:t>
                      </a:r>
                      <a:endParaRPr lang="es-419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extLst>
                  <a:ext uri="{0D108BD9-81ED-4DB2-BD59-A6C34878D82A}">
                    <a16:rowId xmlns:a16="http://schemas.microsoft.com/office/drawing/2014/main" val="1896331487"/>
                  </a:ext>
                </a:extLst>
              </a:tr>
              <a:tr h="76910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0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OFICIAL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UNIVERSIDAD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BOGOTA D.C.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PREGRADO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UNIVERSITARIA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PRESENCIAL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INGENIERIA ARQUITECTURA URBANISMO Y AFINES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FEMENINO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2014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1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20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extLst>
                  <a:ext uri="{0D108BD9-81ED-4DB2-BD59-A6C34878D82A}">
                    <a16:rowId xmlns:a16="http://schemas.microsoft.com/office/drawing/2014/main" val="1774407980"/>
                  </a:ext>
                </a:extLst>
              </a:tr>
              <a:tr h="76910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1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OFICIAL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UNIVERSIDAD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BOGOTA D.C.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PREGRADO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UNIVERSITARIA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PRESENCIAL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INGENIERIA ARQUITECTURA URBANISMO Y AFINES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FEMENINO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2014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20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extLst>
                  <a:ext uri="{0D108BD9-81ED-4DB2-BD59-A6C34878D82A}">
                    <a16:rowId xmlns:a16="http://schemas.microsoft.com/office/drawing/2014/main" val="3811045139"/>
                  </a:ext>
                </a:extLst>
              </a:tr>
              <a:tr h="76910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OFICIAL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UNIVERSIDAD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BOGOTA D.C.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PREGRADO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UNIVERSITARIA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PRESENCIAL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INGENIERIA ARQUITECTURA URBANISMO Y AFINES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MASCULINO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2014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1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68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extLst>
                  <a:ext uri="{0D108BD9-81ED-4DB2-BD59-A6C34878D82A}">
                    <a16:rowId xmlns:a16="http://schemas.microsoft.com/office/drawing/2014/main" val="3267433357"/>
                  </a:ext>
                </a:extLst>
              </a:tr>
              <a:tr h="76910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3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OFICIAL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UNIVERSIDAD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BOGOTA D.C.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PREGRADO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UNIVERSITARIA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PRESENCIAL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INGENIERIA ARQUITECTURA URBANISMO Y AFINES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MASCULINO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2014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71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extLst>
                  <a:ext uri="{0D108BD9-81ED-4DB2-BD59-A6C34878D82A}">
                    <a16:rowId xmlns:a16="http://schemas.microsoft.com/office/drawing/2014/main" val="2564715080"/>
                  </a:ext>
                </a:extLst>
              </a:tr>
              <a:tr h="57438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4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OFICIAL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UNIVERSIDAD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BOGOTA D.C.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PREGRADO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UNIVERSITARIA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PRESENCIAL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AGRONOMIA VETERINARIA Y AFINES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FEMENINO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2014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>
                          <a:effectLst/>
                        </a:rPr>
                        <a:t>1</a:t>
                      </a:r>
                      <a:endParaRPr lang="es-419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s-419" sz="1000" dirty="0">
                          <a:effectLst/>
                        </a:rPr>
                        <a:t>19</a:t>
                      </a:r>
                      <a:endParaRPr lang="es-419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95" marR="61695" marT="0" marB="0"/>
                </a:tc>
                <a:extLst>
                  <a:ext uri="{0D108BD9-81ED-4DB2-BD59-A6C34878D82A}">
                    <a16:rowId xmlns:a16="http://schemas.microsoft.com/office/drawing/2014/main" val="386802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2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6BB27-D8AD-41E7-9BC7-E4BB2BE3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Visualización temporal Jacobo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5CBCB9-1F1F-44AC-9005-05D45EDDB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4" y="1834166"/>
            <a:ext cx="10612582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4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FBFAD-40B8-4E3B-9AA5-FC7F419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multivariada Jacobo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422F4B-66D7-4F28-86DD-0DA15E53D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39" y="2058842"/>
            <a:ext cx="9993650" cy="46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FBFAD-40B8-4E3B-9AA5-FC7F419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espacial Jacobo</a:t>
            </a:r>
            <a:endParaRPr lang="es-419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D6E6E5B-D175-40C7-8B6B-AC9618368DFB}"/>
              </a:ext>
            </a:extLst>
          </p:cNvPr>
          <p:cNvCxnSpPr/>
          <p:nvPr/>
        </p:nvCxnSpPr>
        <p:spPr>
          <a:xfrm flipV="1">
            <a:off x="6696364" y="2530764"/>
            <a:ext cx="0" cy="3472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1ECC3E3-5A85-4BA9-B9F5-033275756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1981200"/>
            <a:ext cx="89820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3BA9D-7606-4A83-AA24-6797491E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multivariada Wilmer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2ED9C3-5D74-44B0-A37B-3DF26375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2036617"/>
            <a:ext cx="10183091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5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C8F40-3FD0-401D-8D7E-71848C36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temporal Wilmer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AD74BB-BAE3-43E1-B19C-4B7C34C09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" y="2008908"/>
            <a:ext cx="11928867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4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61426-40CA-4565-AA3B-955C6A73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28538"/>
            <a:ext cx="9613861" cy="1080938"/>
          </a:xfrm>
        </p:spPr>
        <p:txBody>
          <a:bodyPr/>
          <a:lstStyle/>
          <a:p>
            <a:r>
              <a:rPr lang="es-ES" dirty="0"/>
              <a:t>Visualización espacial Wilmer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E52F20-98CF-4CAE-9142-34BD8C60E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834166"/>
            <a:ext cx="10624988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8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C8F40-3FD0-401D-8D7E-71848C36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64" y="417669"/>
            <a:ext cx="9613861" cy="1080938"/>
          </a:xfrm>
        </p:spPr>
        <p:txBody>
          <a:bodyPr/>
          <a:lstStyle/>
          <a:p>
            <a:r>
              <a:rPr lang="es-ES" dirty="0"/>
              <a:t>Visualización multivariada Kevin</a:t>
            </a:r>
            <a:endParaRPr lang="es-CO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8DD00A01-1ECB-4D00-8CF5-3FD09F4BE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0" y="1375794"/>
            <a:ext cx="10645061" cy="54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6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Berlí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ppt/theme/themeOverride2.xml><?xml version="1.0" encoding="utf-8"?>
<a:themeOverride xmlns:a="http://schemas.openxmlformats.org/drawingml/2006/main">
  <a:clrScheme name="Berlí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171</Words>
  <Application>Microsoft Office PowerPoint</Application>
  <PresentationFormat>Panorámica</PresentationFormat>
  <Paragraphs>85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Berlín</vt:lpstr>
      <vt:lpstr>Visualizaciones con la base de datos del SNIES</vt:lpstr>
      <vt:lpstr>Base de datos depurada</vt:lpstr>
      <vt:lpstr>Visualización temporal Jacobo</vt:lpstr>
      <vt:lpstr>Visualización multivariada Jacobo</vt:lpstr>
      <vt:lpstr>Visualización espacial Jacobo</vt:lpstr>
      <vt:lpstr>Visualización multivariada Wilmer</vt:lpstr>
      <vt:lpstr>Visualización temporal Wilmer</vt:lpstr>
      <vt:lpstr>Visualización espacial Wilmer</vt:lpstr>
      <vt:lpstr>Visualización multivariada Kevin</vt:lpstr>
      <vt:lpstr>Visualización temporal Kevin</vt:lpstr>
      <vt:lpstr>Visualización espacial Kevin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Visualizaciones con la base de datos del SNIES</dc:title>
  <dc:creator>WILMER</dc:creator>
  <cp:lastModifiedBy>kevin alejandro</cp:lastModifiedBy>
  <cp:revision>15</cp:revision>
  <dcterms:created xsi:type="dcterms:W3CDTF">2021-03-15T18:38:32Z</dcterms:created>
  <dcterms:modified xsi:type="dcterms:W3CDTF">2021-04-26T12:47:13Z</dcterms:modified>
</cp:coreProperties>
</file>