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8400" y="368136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520" y="16041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8400" y="36813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520" y="36813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16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7640" y="160416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8400" y="368136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136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7640" y="368136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8400" y="1604160"/>
            <a:ext cx="10971720" cy="39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520" y="160416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1000" y="1236240"/>
            <a:ext cx="9142920" cy="108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520" y="160416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8400" y="36813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520" y="16041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520" y="36813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520" y="160416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8400" y="3681360"/>
            <a:ext cx="109717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100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8400" y="160416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7"/>
          <p:cNvSpPr/>
          <p:nvPr/>
        </p:nvSpPr>
        <p:spPr>
          <a:xfrm>
            <a:off x="6221520" y="2478240"/>
            <a:ext cx="2893320" cy="3280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Records excluded: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Independent variable or dependent variable not relevant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= 237)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Unable to classify effect direction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21)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Not a decision making task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33)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No effect size on eye-tracking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17)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Asked for data with no response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6)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Studies using gaze contingent paradigms or controlling stimulus exposure time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20)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Earlier version of a paper already included in the analysis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6)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Participants were selected based on clinical diagnosis or specific socio-demographic traits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3)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</p:txBody>
      </p:sp>
      <p:grpSp>
        <p:nvGrpSpPr>
          <p:cNvPr id="39" name=""/>
          <p:cNvGrpSpPr/>
          <p:nvPr/>
        </p:nvGrpSpPr>
        <p:grpSpPr>
          <a:xfrm>
            <a:off x="3067920" y="686160"/>
            <a:ext cx="6049080" cy="3236040"/>
            <a:chOff x="3067920" y="686160"/>
            <a:chExt cx="6049080" cy="3236040"/>
          </a:xfrm>
        </p:grpSpPr>
        <p:grpSp>
          <p:nvGrpSpPr>
            <p:cNvPr id="40" name=""/>
            <p:cNvGrpSpPr/>
            <p:nvPr/>
          </p:nvGrpSpPr>
          <p:grpSpPr>
            <a:xfrm>
              <a:off x="3067920" y="686160"/>
              <a:ext cx="6049080" cy="3236040"/>
              <a:chOff x="3067920" y="686160"/>
              <a:chExt cx="6049080" cy="3236040"/>
            </a:xfrm>
          </p:grpSpPr>
          <p:sp>
            <p:nvSpPr>
              <p:cNvPr id="41" name="CustomShape 1"/>
              <p:cNvSpPr/>
              <p:nvPr/>
            </p:nvSpPr>
            <p:spPr>
              <a:xfrm>
                <a:off x="3067920" y="686160"/>
                <a:ext cx="2490840" cy="586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ctr"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Re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cor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ds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ide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ntif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ied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thr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ou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gh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dat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ab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as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arc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h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an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scr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by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ab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str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act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    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    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 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(</a:t>
                </a:r>
                <a:r>
                  <a:rPr b="0" i="1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k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=2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95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6)</a:t>
                </a:r>
                <a:endParaRPr b="0" lang="en-GB" sz="1000" spc="-1" strike="noStrike">
                  <a:latin typeface="Arial"/>
                </a:endParaRPr>
              </a:p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 </a:t>
                </a:r>
                <a:endParaRPr b="0" lang="en-GB" sz="1000" spc="-1" strike="noStrike">
                  <a:latin typeface="Arial"/>
                </a:endParaRPr>
              </a:p>
            </p:txBody>
          </p:sp>
          <p:sp>
            <p:nvSpPr>
              <p:cNvPr id="42" name="CustomShape 2"/>
              <p:cNvSpPr/>
              <p:nvPr/>
            </p:nvSpPr>
            <p:spPr>
              <a:xfrm>
                <a:off x="3069000" y="1499040"/>
                <a:ext cx="2491200" cy="432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ctr"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Rec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ords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sele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cted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for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more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detai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led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eval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uatio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 (</a:t>
                </a:r>
                <a:r>
                  <a:rPr b="0" i="1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k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=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591)</a:t>
                </a:r>
                <a:endParaRPr b="0" lang="en-GB" sz="1000" spc="-1" strike="noStrike">
                  <a:latin typeface="Arial"/>
                </a:endParaRPr>
              </a:p>
            </p:txBody>
          </p:sp>
          <p:sp>
            <p:nvSpPr>
              <p:cNvPr id="43" name="CustomShape 3"/>
              <p:cNvSpPr/>
              <p:nvPr/>
            </p:nvSpPr>
            <p:spPr>
              <a:xfrm>
                <a:off x="6220440" y="686160"/>
                <a:ext cx="2896560" cy="507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Re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cor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ds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ex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clu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d:</a:t>
                </a:r>
                <a:endParaRPr b="0" lang="en-GB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Titl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an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ab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str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act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not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rel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ev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ant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(</a:t>
                </a:r>
                <a:r>
                  <a:rPr b="0" i="1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k </a:t>
                </a:r>
                <a:r>
                  <a:rPr b="0" i="1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=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23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65)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 </a:t>
                </a:r>
                <a:endParaRPr b="0" lang="en-GB" sz="1000" spc="-1" strike="noStrike">
                  <a:latin typeface="Arial"/>
                </a:endParaRPr>
              </a:p>
            </p:txBody>
          </p:sp>
          <p:sp>
            <p:nvSpPr>
              <p:cNvPr id="44" name="CustomShape 4"/>
              <p:cNvSpPr/>
              <p:nvPr/>
            </p:nvSpPr>
            <p:spPr>
              <a:xfrm>
                <a:off x="3067920" y="2478240"/>
                <a:ext cx="2490840" cy="432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ctr"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Ful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l-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tex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t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arti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cle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as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ss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ed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for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eli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gib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ilit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y 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(</a:t>
                </a:r>
                <a:r>
                  <a:rPr b="0" i="1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k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=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41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2)</a:t>
                </a:r>
                <a:endParaRPr b="0" lang="en-GB" sz="1000" spc="-1" strike="noStrike">
                  <a:latin typeface="Arial"/>
                </a:endParaRPr>
              </a:p>
            </p:txBody>
          </p:sp>
          <p:sp>
            <p:nvSpPr>
              <p:cNvPr id="45" name="CustomShape 5"/>
              <p:cNvSpPr/>
              <p:nvPr/>
            </p:nvSpPr>
            <p:spPr>
              <a:xfrm>
                <a:off x="6220080" y="1503000"/>
                <a:ext cx="2894400" cy="670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Re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cor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ds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ex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clu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d: </a:t>
                </a:r>
                <a:endParaRPr b="0" lang="en-GB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No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t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stu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die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s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on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de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cis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ion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ma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kin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g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or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no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ey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e-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tra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cki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ng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(</a:t>
                </a:r>
                <a:r>
                  <a:rPr b="0" i="1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k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=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17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9)</a:t>
                </a:r>
                <a:endParaRPr b="0" lang="en-GB" sz="1000" spc="-1" strike="noStrike">
                  <a:latin typeface="Arial"/>
                </a:endParaRPr>
              </a:p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 </a:t>
                </a:r>
                <a:endParaRPr b="0" lang="en-GB" sz="1000" spc="-1" strike="noStrike">
                  <a:latin typeface="Arial"/>
                </a:endParaRPr>
              </a:p>
            </p:txBody>
          </p:sp>
          <p:sp>
            <p:nvSpPr>
              <p:cNvPr id="46" name="CustomShape 6"/>
              <p:cNvSpPr/>
              <p:nvPr/>
            </p:nvSpPr>
            <p:spPr>
              <a:xfrm>
                <a:off x="3069000" y="3489480"/>
                <a:ext cx="2491200" cy="432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ctr">
                  <a:lnSpc>
                    <a:spcPct val="100000"/>
                  </a:lnSpc>
                  <a:spcAft>
                    <a:spcPts val="799"/>
                  </a:spcAft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Art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icl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es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co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nfo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rmi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ng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to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all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inc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lus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ion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crit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eri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a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(</a:t>
                </a:r>
                <a:r>
                  <a:rPr b="0" i="1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k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= </a:t>
                </a: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Calibri"/>
                  </a:rPr>
                  <a:t>69)</a:t>
                </a:r>
                <a:endParaRPr b="0" lang="en-GB" sz="1000" spc="-1" strike="noStrike">
                  <a:latin typeface="Arial"/>
                </a:endParaRPr>
              </a:p>
            </p:txBody>
          </p:sp>
          <p:sp>
            <p:nvSpPr>
              <p:cNvPr id="47" name="CustomShape 8"/>
              <p:cNvSpPr/>
              <p:nvPr/>
            </p:nvSpPr>
            <p:spPr>
              <a:xfrm>
                <a:off x="4314240" y="1273320"/>
                <a:ext cx="720" cy="224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9"/>
              <p:cNvSpPr/>
              <p:nvPr/>
            </p:nvSpPr>
            <p:spPr>
              <a:xfrm flipH="1">
                <a:off x="4312080" y="1932480"/>
                <a:ext cx="1080" cy="545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10"/>
              <p:cNvSpPr/>
              <p:nvPr/>
            </p:nvSpPr>
            <p:spPr>
              <a:xfrm>
                <a:off x="4314960" y="2911680"/>
                <a:ext cx="360" cy="576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11"/>
              <p:cNvSpPr/>
              <p:nvPr/>
            </p:nvSpPr>
            <p:spPr>
              <a:xfrm>
                <a:off x="5561280" y="1715400"/>
                <a:ext cx="659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12"/>
              <p:cNvSpPr/>
              <p:nvPr/>
            </p:nvSpPr>
            <p:spPr>
              <a:xfrm flipV="1">
                <a:off x="5560560" y="2691720"/>
                <a:ext cx="659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13"/>
              <p:cNvSpPr/>
              <p:nvPr/>
            </p:nvSpPr>
            <p:spPr>
              <a:xfrm>
                <a:off x="5561280" y="973080"/>
                <a:ext cx="659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LibreOffice/7.1.1.2$Linux_X86_64 LibreOffice_project/dd797d330b34196606d0870aaa694e9504402ca1</Application>
  <AppVersion>15.0000</AppVersion>
  <Words>169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2019-12-11T09:50:39Z</dcterms:created>
  <dc:creator>Jacob Lund Orquin</dc:creator>
  <dc:description/>
  <dc:language>en-GB</dc:language>
  <cp:lastModifiedBy/>
  <dcterms:modified xsi:type="dcterms:W3CDTF">2021-03-27T13:25:24Z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