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d73d48b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d73d48b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1d73d48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1d73d48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d73d48b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1d73d48b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d73d48b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d73d48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1d73d48b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1d73d48b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d73d48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d73d48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d73d48b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d73d48b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d73d48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d73d48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d73d48b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d73d48b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d73d48b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d73d48b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d73d48b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d73d48b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d73d48b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d73d48b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d73d48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d73d48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d73d48b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1d73d48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d73d48b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d73d48b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d73d48b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1d73d48b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d73d48b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d73d48b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d73d48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1d73d48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d73d48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1d73d48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1d73d48b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1d73d48b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d73d48b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d73d48b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d73d48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d73d48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1d73d48b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1d73d48b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1d73d48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1d73d48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d73d48b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1d73d48b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1d73d48b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1d73d48b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d73d48b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d73d48b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f8380a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f8380a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f8380a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f8380a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d73d48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d73d48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d73d48b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d73d48b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d73d48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d73d48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8.jpg"/><Relationship Id="rId7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8.jp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Comfortaa"/>
                <a:ea typeface="Comfortaa"/>
                <a:cs typeface="Comfortaa"/>
                <a:sym typeface="Comfortaa"/>
              </a:rPr>
              <a:t>London to Madrid</a:t>
            </a:r>
            <a:endParaRPr sz="5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 value of going back home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913" y="0"/>
            <a:ext cx="63041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cheapest month?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00" y="0"/>
            <a:ext cx="69961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cheapest day of the month?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13" y="0"/>
            <a:ext cx="70215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cheapest day of the week?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775" y="0"/>
            <a:ext cx="65224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cheapest airline?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900" y="0"/>
            <a:ext cx="6304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is a deal?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647700"/>
            <a:ext cx="43148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13" y="0"/>
            <a:ext cx="70807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How much?</a:t>
            </a:r>
            <a:endParaRPr sz="30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When is the right time?</a:t>
            </a:r>
            <a:endParaRPr sz="30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From where?</a:t>
            </a:r>
            <a:endParaRPr sz="30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Can we predict prices?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AutoNum type="arabicPeriod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Predicting the price of one specific flight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5"/>
          <p:cNvPicPr preferRelativeResize="0"/>
          <p:nvPr/>
        </p:nvPicPr>
        <p:blipFill rotWithShape="1">
          <a:blip r:embed="rId3">
            <a:alphaModFix/>
          </a:blip>
          <a:srcRect b="32178" l="0" r="0" t="32274"/>
          <a:stretch/>
        </p:blipFill>
        <p:spPr>
          <a:xfrm>
            <a:off x="311700" y="3608087"/>
            <a:ext cx="1791475" cy="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 rotWithShape="1">
          <a:blip r:embed="rId4">
            <a:alphaModFix/>
          </a:blip>
          <a:srcRect b="36757" l="0" r="0" t="36589"/>
          <a:stretch/>
        </p:blipFill>
        <p:spPr>
          <a:xfrm>
            <a:off x="1352150" y="1310600"/>
            <a:ext cx="1845075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050" y="4439455"/>
            <a:ext cx="1791475" cy="3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 rotWithShape="1">
          <a:blip r:embed="rId6">
            <a:alphaModFix/>
          </a:blip>
          <a:srcRect b="39061" l="0" r="0" t="36111"/>
          <a:stretch/>
        </p:blipFill>
        <p:spPr>
          <a:xfrm>
            <a:off x="5938650" y="3825428"/>
            <a:ext cx="2042900" cy="4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1593" y="3690207"/>
            <a:ext cx="1370138" cy="3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277825"/>
            <a:ext cx="4260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LHR</a:t>
            </a:r>
            <a:endParaRPr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4704213" y="2571750"/>
            <a:ext cx="4260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STN</a:t>
            </a:r>
            <a:endParaRPr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35"/>
          <p:cNvSpPr txBox="1"/>
          <p:nvPr>
            <p:ph type="title"/>
          </p:nvPr>
        </p:nvSpPr>
        <p:spPr>
          <a:xfrm>
            <a:off x="4704213" y="277825"/>
            <a:ext cx="4260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LTN</a:t>
            </a:r>
            <a:endParaRPr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5"/>
          <p:cNvSpPr txBox="1"/>
          <p:nvPr>
            <p:ph type="title"/>
          </p:nvPr>
        </p:nvSpPr>
        <p:spPr>
          <a:xfrm>
            <a:off x="351575" y="2571750"/>
            <a:ext cx="4260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LGW</a:t>
            </a:r>
            <a:endParaRPr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638" y="1379580"/>
            <a:ext cx="1791475" cy="35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5"/>
          <p:cNvCxnSpPr/>
          <p:nvPr/>
        </p:nvCxnSpPr>
        <p:spPr>
          <a:xfrm>
            <a:off x="368850" y="2295100"/>
            <a:ext cx="82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5"/>
          <p:cNvCxnSpPr/>
          <p:nvPr/>
        </p:nvCxnSpPr>
        <p:spPr>
          <a:xfrm>
            <a:off x="4415725" y="300900"/>
            <a:ext cx="0" cy="45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 b="36757" l="0" r="0" t="36589"/>
          <a:stretch/>
        </p:blipFill>
        <p:spPr>
          <a:xfrm>
            <a:off x="2305563" y="4370475"/>
            <a:ext cx="1845075" cy="4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81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AutoNum type="arabicPeriod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Predicting the price of one specific flight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640650" y="1967725"/>
            <a:ext cx="75018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Char char="●"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Other flight prices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Char char="●"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Month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Char char="●"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Day of the month	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"/>
              <a:buChar char="●"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Day of the week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500" y="1870675"/>
            <a:ext cx="20955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3000"/>
              <a:buFont typeface="Comfortaa"/>
              <a:buAutoNum type="arabicPeriod"/>
            </a:pPr>
            <a:r>
              <a:rPr lang="en" sz="3000">
                <a:solidFill>
                  <a:srgbClr val="EA9999"/>
                </a:solidFill>
                <a:latin typeface="Comfortaa"/>
                <a:ea typeface="Comfortaa"/>
                <a:cs typeface="Comfortaa"/>
                <a:sym typeface="Comfortaa"/>
              </a:rPr>
              <a:t>Predicting the price of one specific flight</a:t>
            </a:r>
            <a:endParaRPr sz="3000">
              <a:solidFill>
                <a:srgbClr val="EA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2674262" y="674013"/>
            <a:ext cx="3795475" cy="3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Problem: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000" y="2992645"/>
            <a:ext cx="3651975" cy="7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63" y="0"/>
            <a:ext cx="68058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2. 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Predicting the cheapest daily price for Air Europa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How much?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When is the right time?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From where?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Can we predict prices?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6D7A8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 sz="3000">
                <a:solidFill>
                  <a:srgbClr val="B6D7A8"/>
                </a:solidFill>
                <a:latin typeface="Comfortaa"/>
                <a:ea typeface="Comfortaa"/>
                <a:cs typeface="Comfortaa"/>
                <a:sym typeface="Comfortaa"/>
              </a:rPr>
              <a:t>. Predicting the cheapest daily price for Air Europa</a:t>
            </a:r>
            <a:endParaRPr sz="3000">
              <a:solidFill>
                <a:srgbClr val="B6D7A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Image result for green tick png" id="228" name="Google Shape;228;p4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868038" y="637688"/>
            <a:ext cx="3407926" cy="38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Next steps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27287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Seasonality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Scraping prices from the past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Add weights to the prices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275" y="2131137"/>
            <a:ext cx="881225" cy="8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5"/>
          <p:cNvSpPr txBox="1"/>
          <p:nvPr/>
        </p:nvSpPr>
        <p:spPr>
          <a:xfrm>
            <a:off x="3406500" y="2363088"/>
            <a:ext cx="4473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github.com/jacobovarela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How much?</a:t>
            </a:r>
            <a:endParaRPr sz="30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When is the right time?</a:t>
            </a:r>
            <a:endParaRPr sz="30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From where?</a:t>
            </a:r>
            <a:endParaRPr sz="30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Can we predict prices?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14" y="540212"/>
            <a:ext cx="7294374" cy="40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11200" l="23249" r="7431" t="65686"/>
          <a:stretch/>
        </p:blipFill>
        <p:spPr>
          <a:xfrm>
            <a:off x="303425" y="1779025"/>
            <a:ext cx="8537126" cy="15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32178" l="0" r="0" t="32274"/>
          <a:stretch/>
        </p:blipFill>
        <p:spPr>
          <a:xfrm>
            <a:off x="311700" y="3608087"/>
            <a:ext cx="1791475" cy="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 rotWithShape="1">
          <a:blip r:embed="rId4">
            <a:alphaModFix/>
          </a:blip>
          <a:srcRect b="36757" l="0" r="0" t="36589"/>
          <a:stretch/>
        </p:blipFill>
        <p:spPr>
          <a:xfrm>
            <a:off x="1352150" y="1310600"/>
            <a:ext cx="1845075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050" y="4439455"/>
            <a:ext cx="1791475" cy="3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 rotWithShape="1">
          <a:blip r:embed="rId6">
            <a:alphaModFix/>
          </a:blip>
          <a:srcRect b="39061" l="0" r="0" t="36111"/>
          <a:stretch/>
        </p:blipFill>
        <p:spPr>
          <a:xfrm>
            <a:off x="5938650" y="3825428"/>
            <a:ext cx="2042900" cy="4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1593" y="3690207"/>
            <a:ext cx="1370138" cy="3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77825"/>
            <a:ext cx="4260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LHR</a:t>
            </a:r>
            <a:endParaRPr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4704213" y="2571750"/>
            <a:ext cx="4260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STN</a:t>
            </a:r>
            <a:endParaRPr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4704213" y="277825"/>
            <a:ext cx="4260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LTN</a:t>
            </a:r>
            <a:endParaRPr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51575" y="2571750"/>
            <a:ext cx="4260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LGW</a:t>
            </a:r>
            <a:endParaRPr sz="4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638" y="1379580"/>
            <a:ext cx="1791475" cy="35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9"/>
          <p:cNvCxnSpPr/>
          <p:nvPr/>
        </p:nvCxnSpPr>
        <p:spPr>
          <a:xfrm>
            <a:off x="368850" y="2295100"/>
            <a:ext cx="82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9"/>
          <p:cNvCxnSpPr/>
          <p:nvPr/>
        </p:nvCxnSpPr>
        <p:spPr>
          <a:xfrm>
            <a:off x="4415725" y="300900"/>
            <a:ext cx="0" cy="45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36757" l="0" r="0" t="36589"/>
          <a:stretch/>
        </p:blipFill>
        <p:spPr>
          <a:xfrm>
            <a:off x="2305563" y="4370475"/>
            <a:ext cx="1845075" cy="4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Scraping: 1st September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September not included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August not complete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British Airways duplicates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cheapest airport?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