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AjmVNscf6zQqDp3jfjwj77Y4w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 varScale="1">
        <p:scale>
          <a:sx n="105" d="100"/>
          <a:sy n="105" d="100"/>
        </p:scale>
        <p:origin x="69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91f02a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6b91f02a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 (IO Drawing)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(IO Drawing)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2528afe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c2528afe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datasets/ruchi798/bookcrossing-dataset/dat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books/" TargetMode="External"/><Relationship Id="rId5" Type="http://schemas.openxmlformats.org/officeDocument/2006/relationships/hyperlink" Target="https://www.kaggle.com/datasets/ymaricar/cmu-book-summary-dataset?resource=download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TA8xTTsLFjeJs1pbQfASKqucclhIOiR6/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6283" y="827901"/>
            <a:ext cx="713377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The Bookish Butterfly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-1005466" y="280813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700" dirty="0" err="1"/>
              <a:t>Priyam</a:t>
            </a:r>
            <a:r>
              <a:rPr lang="en-US" sz="1700" dirty="0"/>
              <a:t> Gupta, Sue Boyd, </a:t>
            </a:r>
            <a:br>
              <a:rPr lang="en-US" sz="1700" dirty="0"/>
            </a:br>
            <a:r>
              <a:rPr lang="en-US" sz="1700" dirty="0"/>
              <a:t>Lawrie Brunswick, Jacob Peterson</a:t>
            </a:r>
            <a:endParaRPr sz="1700" dirty="0"/>
          </a:p>
        </p:txBody>
      </p:sp>
      <p:pic>
        <p:nvPicPr>
          <p:cNvPr id="56" name="Google Shape;56;p1" descr="A close up of a red ap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83" y="0"/>
            <a:ext cx="9107717" cy="151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A blue and black butterfl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2551" y="1989362"/>
            <a:ext cx="3185166" cy="312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Lessons Learned</a:t>
            </a:r>
            <a:endParaRPr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Consider data size and performance limitations early 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Leave ample time for testing and CI </a:t>
            </a:r>
            <a:endParaRPr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47" name="Google Shape;147;p9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20" b="1" dirty="0"/>
              <a:t>Background</a:t>
            </a:r>
            <a:endParaRPr sz="2320" b="1"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Millions of books out there -&gt; hard to find next best book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Book recommenders are quick and convenient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Many different approaches already produced</a:t>
            </a:r>
            <a:endParaRPr sz="81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1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150" b="1" dirty="0">
                <a:highlight>
                  <a:srgbClr val="FFFFFF"/>
                </a:highlight>
              </a:rPr>
              <a:t>Our tool:</a:t>
            </a:r>
            <a:endParaRPr sz="8150" b="1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Multi-modal approach for diverse preferences of users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Optionality of inputs that integrate with different search schemes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chemeClr val="lt1"/>
                </a:highlight>
              </a:rPr>
              <a:t>Plot and Semantic search novelty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Not advertiser influenced!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None/>
            </a:pPr>
            <a:endParaRPr dirty="0"/>
          </a:p>
        </p:txBody>
      </p:sp>
      <p:pic>
        <p:nvPicPr>
          <p:cNvPr id="64" name="Google Shape;64;p2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91f02a88_1_0"/>
          <p:cNvSpPr txBox="1">
            <a:spLocks noGrp="1"/>
          </p:cNvSpPr>
          <p:nvPr>
            <p:ph type="title"/>
          </p:nvPr>
        </p:nvSpPr>
        <p:spPr>
          <a:xfrm>
            <a:off x="311700" y="1509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User Profiles and Use Cases </a:t>
            </a:r>
            <a:endParaRPr dirty="0"/>
          </a:p>
        </p:txBody>
      </p:sp>
      <p:pic>
        <p:nvPicPr>
          <p:cNvPr id="70" name="Google Shape;70;g26b91f02a88_1_0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888034"/>
            <a:ext cx="53803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6b91f02a88_1_0"/>
          <p:cNvSpPr txBox="1"/>
          <p:nvPr/>
        </p:nvSpPr>
        <p:spPr>
          <a:xfrm>
            <a:off x="1242375" y="888034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Annie Author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Running out of books by her favorite authors!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Wants to find new books by the authors she loves and/or new authors that write in a similar style to her favorite authors..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When looking for new books, she cares a lot about how other users have rated them.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</a:t>
            </a:r>
            <a:r>
              <a:rPr lang="en-US" sz="1100" dirty="0">
                <a:solidFill>
                  <a:schemeClr val="dk2"/>
                </a:solidFill>
              </a:rPr>
              <a:t>:  Search for books by Agatha Christie or authors similar to Christie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2</a:t>
            </a:r>
            <a:r>
              <a:rPr lang="en-US" sz="1100" dirty="0">
                <a:solidFill>
                  <a:schemeClr val="dk2"/>
                </a:solidFill>
              </a:rPr>
              <a:t>:  Search for only books by Agatha Christie, filtered by ratings. 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3 </a:t>
            </a:r>
            <a:r>
              <a:rPr lang="en-US" sz="1100" dirty="0">
                <a:solidFill>
                  <a:schemeClr val="dk2"/>
                </a:solidFill>
              </a:rPr>
              <a:t>(implicit): Wants to search for books by an author but can’t remember author’s first name. 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73" name="Google Shape;73;g26b91f02a88_1_0"/>
          <p:cNvSpPr txBox="1"/>
          <p:nvPr/>
        </p:nvSpPr>
        <p:spPr>
          <a:xfrm>
            <a:off x="1242375" y="2578331"/>
            <a:ext cx="70911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Bob Book 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Wants to find new books similar to those he has enjoyed reading in the past. 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1: </a:t>
            </a:r>
            <a:r>
              <a:rPr lang="en-US" sz="1100" dirty="0">
                <a:solidFill>
                  <a:schemeClr val="dk2"/>
                </a:solidFill>
              </a:rPr>
              <a:t>Search for books similar to the Hunger Games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2: </a:t>
            </a:r>
            <a:r>
              <a:rPr lang="en-US" sz="1100" dirty="0">
                <a:solidFill>
                  <a:schemeClr val="dk2"/>
                </a:solidFill>
              </a:rPr>
              <a:t>Search for books about detectives solving cold case mysteries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74" name="Google Shape;74;g26b91f02a88_1_0"/>
          <p:cNvSpPr txBox="1"/>
          <p:nvPr/>
        </p:nvSpPr>
        <p:spPr>
          <a:xfrm>
            <a:off x="1242375" y="3613088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Genre Gerry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Only wants to read books in his favorite Genres.</a:t>
            </a:r>
            <a:endParaRPr sz="1100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1:</a:t>
            </a:r>
            <a:r>
              <a:rPr lang="en-US" sz="1100" dirty="0">
                <a:solidFill>
                  <a:schemeClr val="dk2"/>
                </a:solidFill>
              </a:rPr>
              <a:t>  Search for books in the Mystery Genre.  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75" name="Google Shape;75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2618863"/>
            <a:ext cx="5380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3604513"/>
            <a:ext cx="53803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142366" y="137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Raw Data Sources</a:t>
            </a:r>
            <a:endParaRPr dirty="0"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344425" y="1694825"/>
            <a:ext cx="28419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US" sz="4800" b="0" i="0" u="sng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Book Crossing Dataset</a:t>
            </a:r>
            <a:endParaRPr sz="4800" b="0" i="0" u="sng" dirty="0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BX-Book-</a:t>
            </a:r>
            <a:r>
              <a:rPr lang="en-US" sz="4800" b="0" i="0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Ratings.csv</a:t>
            </a: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(1149779 values)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</a:t>
            </a:r>
            <a:r>
              <a:rPr lang="en-US" sz="4800" b="0" i="0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Books.csv</a:t>
            </a: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(271379 unique values)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8586" y="2448084"/>
            <a:ext cx="1352667" cy="23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662108" y="1694836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CMU Book Summary </a:t>
            </a:r>
            <a:r>
              <a:rPr lang="en-US" sz="1200" b="0" i="0" u="none" strike="noStrike" cap="none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BookSumaries.txt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16,559 unique values</a:t>
            </a:r>
            <a:endParaRPr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6576294" y="1769166"/>
            <a:ext cx="175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sng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Books API</a:t>
            </a:r>
            <a:endParaRPr sz="1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9921" y="2349962"/>
            <a:ext cx="3048264" cy="275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23732" y="2524284"/>
            <a:ext cx="1455546" cy="93353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423833" y="996121"/>
            <a:ext cx="30006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</a:rPr>
              <a:t>Book Ratings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89" name="Google Shape;89;p4"/>
          <p:cNvSpPr txBox="1"/>
          <p:nvPr/>
        </p:nvSpPr>
        <p:spPr>
          <a:xfrm>
            <a:off x="6340448" y="3852077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200" i="1" u="none" strike="noStrike" cap="none" dirty="0">
                <a:solidFill>
                  <a:schemeClr val="dk2"/>
                </a:solidFill>
              </a:rPr>
              <a:t>Used to augment CMU data with ISBN Numbers for matching with Book Ratings</a:t>
            </a:r>
            <a:endParaRPr sz="1200" i="1" dirty="0"/>
          </a:p>
        </p:txBody>
      </p:sp>
      <p:sp>
        <p:nvSpPr>
          <p:cNvPr id="90" name="Google Shape;90;p4"/>
          <p:cNvSpPr txBox="1"/>
          <p:nvPr/>
        </p:nvSpPr>
        <p:spPr>
          <a:xfrm>
            <a:off x="3624914" y="996125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</a:rPr>
              <a:t>Plot Summaries</a:t>
            </a:r>
            <a:endParaRPr dirty="0"/>
          </a:p>
        </p:txBody>
      </p:sp>
      <p:sp>
        <p:nvSpPr>
          <p:cNvPr id="91" name="Google Shape;91;p4"/>
          <p:cNvSpPr txBox="1"/>
          <p:nvPr/>
        </p:nvSpPr>
        <p:spPr>
          <a:xfrm>
            <a:off x="6264739" y="960100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</a:rPr>
              <a:t>ISBN Matching</a:t>
            </a:r>
            <a:endParaRPr dirty="0"/>
          </a:p>
        </p:txBody>
      </p:sp>
      <p:pic>
        <p:nvPicPr>
          <p:cNvPr id="92" name="Google Shape;92;p4" descr="A blue and black butterfly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92239" y="-43023"/>
            <a:ext cx="951760" cy="9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361" y="903079"/>
            <a:ext cx="4435799" cy="17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33900" y="81864"/>
            <a:ext cx="5610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Data Cleaning and Joining	</a:t>
            </a:r>
            <a:endParaRPr dirty="0"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311700" y="3392005"/>
            <a:ext cx="7835891" cy="117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239129" y="3297184"/>
            <a:ext cx="8758492" cy="15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210"/>
              <a:buFont typeface="Arial"/>
              <a:buNone/>
            </a:pPr>
            <a:r>
              <a:rPr lang="en-US" sz="48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Data </a:t>
            </a:r>
            <a:r>
              <a:rPr lang="en-US" sz="4800" b="1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Limitations</a:t>
            </a:r>
            <a:r>
              <a:rPr lang="en-US" sz="48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endParaRPr sz="3600" dirty="0">
              <a:latin typeface="+mn-lt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Small Number of Books can lead to surprising/frustrating results in app (e.g. no results returned for common book or author)</a:t>
            </a:r>
            <a:endParaRPr sz="44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4400" b="0" i="0" u="none" strike="noStrike" cap="none" dirty="0" err="1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BookSummaries.txt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had no ISBN field for hard matching to ratings data 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Used fuzzy/best matching on author field between BX-</a:t>
            </a:r>
            <a:r>
              <a:rPr lang="en-US" sz="4400" b="0" i="0" u="none" strike="noStrike" cap="none" dirty="0" err="1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Books.csv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4400" b="0" i="0" u="none" strike="noStrike" cap="none" dirty="0" err="1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BookSummaries.txt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 🡪 </a:t>
            </a:r>
            <a:r>
              <a:rPr lang="en-US" sz="4400" b="1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6360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matches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Obtained ISBN (13 digit) for 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7289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matches using Google API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for total of 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4400" b="1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matches</a:t>
            </a:r>
            <a:endParaRPr sz="3600" dirty="0">
              <a:latin typeface="+mn-lt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Sparse Fields 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 genres (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11025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13649 books had genre marked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)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 Rating (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5115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of 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books had ratings)</a:t>
            </a:r>
            <a:endParaRPr sz="4400" b="0" i="0" u="none" strike="noStrike" cap="none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914400" marR="0" lvl="1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•"/>
            </a:pP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Rating Count is close to 0 for most books</a:t>
            </a:r>
            <a:endParaRPr sz="44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750" y="874279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2" name="Google Shape;102;p5"/>
          <p:cNvSpPr/>
          <p:nvPr/>
        </p:nvSpPr>
        <p:spPr>
          <a:xfrm>
            <a:off x="5168273" y="1519000"/>
            <a:ext cx="6081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309361" y="874279"/>
            <a:ext cx="4756699" cy="2286000"/>
          </a:xfrm>
          <a:prstGeom prst="rect">
            <a:avLst/>
          </a:prstGeom>
          <a:noFill/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9585" y="5675"/>
            <a:ext cx="824416" cy="8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239733" y="1926"/>
            <a:ext cx="76088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Data Preprocessing - Book Similarity Measures </a:t>
            </a:r>
            <a:endParaRPr dirty="0"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93" y="2361993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774" y="1932749"/>
            <a:ext cx="3521708" cy="334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>
            <a:off x="2891972" y="2822216"/>
            <a:ext cx="1810800" cy="1176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</a:rPr>
              <a:t>Voyage AI Instruct API</a:t>
            </a:r>
            <a:endParaRPr dirty="0"/>
          </a:p>
        </p:txBody>
      </p:sp>
      <p:sp>
        <p:nvSpPr>
          <p:cNvPr id="113" name="Google Shape;113;p6"/>
          <p:cNvSpPr/>
          <p:nvPr/>
        </p:nvSpPr>
        <p:spPr>
          <a:xfrm>
            <a:off x="22232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48491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192750" y="816352"/>
            <a:ext cx="87585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0671"/>
              <a:buFont typeface="Arial"/>
              <a:buNone/>
            </a:pPr>
            <a:r>
              <a:rPr lang="en-US" sz="29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Voyage-AI-Instruct API  </a:t>
            </a:r>
            <a:endParaRPr dirty="0">
              <a:latin typeface="+mn-lt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Ranked #1 in MTEB leaderboards on hugging face in Semantic Textual Similarity(STS)</a:t>
            </a:r>
            <a:endParaRPr sz="22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Maps user text query to closest book, for use in Book Title and Plot Search </a:t>
            </a:r>
            <a:endParaRPr sz="22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Calculates “distances” between books based on STS for use in Plot Search </a:t>
            </a:r>
            <a:endParaRPr sz="1800" b="0" i="0" u="none" strike="noStrike" cap="none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311700" y="135852"/>
            <a:ext cx="25177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Design</a:t>
            </a:r>
            <a:endParaRPr dirty="0"/>
          </a:p>
        </p:txBody>
      </p:sp>
      <p:pic>
        <p:nvPicPr>
          <p:cNvPr id="124" name="Google Shape;124;p7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C86686-0225-6CA5-10A8-E4A480F08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911" y="841500"/>
            <a:ext cx="6737959" cy="40881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528afe41_0_1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Demo! </a:t>
            </a:r>
            <a:endParaRPr dirty="0"/>
          </a:p>
        </p:txBody>
      </p:sp>
      <p:pic>
        <p:nvPicPr>
          <p:cNvPr id="130" name="Google Shape;130;g2c2528afe41_0_1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c2528afe41_0_1"/>
          <p:cNvSpPr txBox="1"/>
          <p:nvPr/>
        </p:nvSpPr>
        <p:spPr>
          <a:xfrm>
            <a:off x="1492416" y="1922389"/>
            <a:ext cx="6159168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Home - Google Drive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Demo - Plot Search Results </a:t>
            </a:r>
            <a:endParaRPr dirty="0"/>
          </a:p>
        </p:txBody>
      </p:sp>
      <p:pic>
        <p:nvPicPr>
          <p:cNvPr id="137" name="Google Shape;137;p8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200" y="924975"/>
            <a:ext cx="5549826" cy="39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311700" y="2059450"/>
            <a:ext cx="18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37"/>
              <a:buFont typeface="Arial"/>
              <a:buNone/>
            </a:pPr>
            <a:r>
              <a:rPr lang="en-US" sz="2047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Query: </a:t>
            </a:r>
            <a:endParaRPr sz="885" dirty="0">
              <a:latin typeface="+mn-lt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505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Detectives that solve murders from long ago. </a:t>
            </a:r>
            <a:endParaRPr sz="1195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557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Helvetica Neue</vt:lpstr>
      <vt:lpstr>Simple Light</vt:lpstr>
      <vt:lpstr>The Bookish Butterfly</vt:lpstr>
      <vt:lpstr>Background</vt:lpstr>
      <vt:lpstr>User Profiles and Use Cases </vt:lpstr>
      <vt:lpstr>Raw Data Sources</vt:lpstr>
      <vt:lpstr>Data Cleaning and Joining </vt:lpstr>
      <vt:lpstr>Data Preprocessing - Book Similarity Measures </vt:lpstr>
      <vt:lpstr>Design</vt:lpstr>
      <vt:lpstr>Demo! </vt:lpstr>
      <vt:lpstr>Demo - Plot Search Results 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Bookish Butterfly</dc:title>
  <cp:lastModifiedBy>Sue Boyd</cp:lastModifiedBy>
  <cp:revision>6</cp:revision>
  <dcterms:modified xsi:type="dcterms:W3CDTF">2024-03-14T00:07:19Z</dcterms:modified>
</cp:coreProperties>
</file>