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Helvetica Neue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gAjmVNscf6zQqDp3jfjwj77Y4w4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418" y="4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6b91f02a8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g26b91f02a8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https://drive.google.com/file/d/1Wdzi1F2S6s2sSNbMeYIAnXekj-EFbaE2/view?usp=sharing  (IO Drawing)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https://drive.google.com/file/d/1Wdzi1F2S6s2sSNbMeYIAnXekj-EFbaE2/view?usp=sharing (IO Drawing)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2528afe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2c2528afe4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www.kaggle.com/datasets/ruchi798/bookcrossing-dataset/data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s.google.com/books/" TargetMode="External"/><Relationship Id="rId5" Type="http://schemas.openxmlformats.org/officeDocument/2006/relationships/hyperlink" Target="https://www.kaggle.com/datasets/ymaricar/cmu-book-summary-dataset?resource=download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acobp24/bookworm_rec/blob/main/docs/demo_for_3_13.mp4" TargetMode="External"/><Relationship Id="rId4" Type="http://schemas.openxmlformats.org/officeDocument/2006/relationships/hyperlink" Target="https://drive.google.com/drive/hom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36283" y="827901"/>
            <a:ext cx="7133774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/>
              <a:t>The Bookish Butterfly</a:t>
            </a:r>
            <a:endParaRPr/>
          </a:p>
        </p:txBody>
      </p:sp>
      <p:sp>
        <p:nvSpPr>
          <p:cNvPr id="55" name="Google Shape;55;p1"/>
          <p:cNvSpPr txBox="1">
            <a:spLocks noGrp="1"/>
          </p:cNvSpPr>
          <p:nvPr>
            <p:ph type="subTitle" idx="1"/>
          </p:nvPr>
        </p:nvSpPr>
        <p:spPr>
          <a:xfrm>
            <a:off x="-1005466" y="2808134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700"/>
              <a:t>Priyam Gupta, Sue Boyd, </a:t>
            </a:r>
            <a:br>
              <a:rPr lang="en-US" sz="1700"/>
            </a:br>
            <a:r>
              <a:rPr lang="en-US" sz="1700"/>
              <a:t>Lawrie Brunswick, Jacob Peterson</a:t>
            </a:r>
            <a:endParaRPr sz="1700"/>
          </a:p>
        </p:txBody>
      </p:sp>
      <p:pic>
        <p:nvPicPr>
          <p:cNvPr id="56" name="Google Shape;56;p1" descr="A close up of a red app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283" y="0"/>
            <a:ext cx="9107717" cy="1512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 descr="A blue and black butterfl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22551" y="1989362"/>
            <a:ext cx="3185166" cy="3124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>
            <a:spLocks noGrp="1"/>
          </p:cNvSpPr>
          <p:nvPr>
            <p:ph type="title"/>
          </p:nvPr>
        </p:nvSpPr>
        <p:spPr>
          <a:xfrm>
            <a:off x="311700" y="291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-US" sz="2500" b="1">
                <a:highlight>
                  <a:srgbClr val="FFFFFF"/>
                </a:highlight>
              </a:rPr>
              <a:t>Lessons Learned</a:t>
            </a:r>
            <a:endParaRPr/>
          </a:p>
        </p:txBody>
      </p:sp>
      <p:sp>
        <p:nvSpPr>
          <p:cNvPr id="145" name="Google Shape;145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914400" lvl="1" indent="-228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8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89"/>
              <a:buFont typeface="Arial"/>
              <a:buNone/>
            </a:pPr>
            <a:endParaRPr sz="1400">
              <a:solidFill>
                <a:srgbClr val="000000"/>
              </a:solidFill>
            </a:endParaRPr>
          </a:p>
          <a:p>
            <a:pPr marL="457200" lvl="0" indent="-469231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789"/>
              <a:buChar char="•"/>
            </a:pPr>
            <a:r>
              <a:rPr lang="en-US" sz="22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Consider data size and performance limitations early </a:t>
            </a:r>
            <a:endParaRPr>
              <a:solidFill>
                <a:srgbClr val="000000"/>
              </a:solidFill>
            </a:endParaRPr>
          </a:p>
          <a:p>
            <a:pPr marL="457200" lvl="0" indent="-469231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789"/>
              <a:buChar char="•"/>
            </a:pPr>
            <a:r>
              <a:rPr lang="en-US" sz="22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Leave ample time for testing and CI </a:t>
            </a:r>
            <a:endParaRPr>
              <a:solidFill>
                <a:srgbClr val="11111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89"/>
              <a:buFont typeface="Arial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147" name="Google Shape;147;p9" descr="A blue and black butterfly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43716" y="33175"/>
            <a:ext cx="824084" cy="8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320" b="1"/>
              <a:t>Background</a:t>
            </a:r>
            <a:endParaRPr sz="2320" b="1"/>
          </a:p>
        </p:txBody>
      </p:sp>
      <p:sp>
        <p:nvSpPr>
          <p:cNvPr id="63" name="Google Shape;63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57981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US" sz="8150">
                <a:highlight>
                  <a:srgbClr val="FFFFFF"/>
                </a:highlight>
              </a:rPr>
              <a:t>Millions of books out there -&gt; hard to find next best book</a:t>
            </a:r>
            <a:endParaRPr sz="8150">
              <a:highlight>
                <a:srgbClr val="FFFFFF"/>
              </a:highlight>
            </a:endParaRPr>
          </a:p>
          <a:p>
            <a:pPr marL="457200" lvl="0" indent="-35798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8150">
                <a:highlight>
                  <a:srgbClr val="FFFFFF"/>
                </a:highlight>
              </a:rPr>
              <a:t>Book recommenders are quick and convenient</a:t>
            </a:r>
            <a:endParaRPr sz="8150">
              <a:highlight>
                <a:srgbClr val="FFFFFF"/>
              </a:highlight>
            </a:endParaRPr>
          </a:p>
          <a:p>
            <a:pPr marL="457200" lvl="0" indent="-35798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8150">
                <a:highlight>
                  <a:srgbClr val="FFFFFF"/>
                </a:highlight>
              </a:rPr>
              <a:t>Many different approaches already produced</a:t>
            </a:r>
            <a:endParaRPr sz="815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815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8150" b="1">
                <a:highlight>
                  <a:srgbClr val="FFFFFF"/>
                </a:highlight>
              </a:rPr>
              <a:t>Our tool:</a:t>
            </a:r>
            <a:endParaRPr sz="8150" b="1">
              <a:highlight>
                <a:srgbClr val="FFFFFF"/>
              </a:highlight>
            </a:endParaRPr>
          </a:p>
          <a:p>
            <a:pPr marL="457200" lvl="0" indent="-357981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US" sz="8150">
                <a:highlight>
                  <a:srgbClr val="FFFFFF"/>
                </a:highlight>
              </a:rPr>
              <a:t>Multi-modal approach for diverse preferences of users</a:t>
            </a:r>
            <a:endParaRPr sz="8150">
              <a:highlight>
                <a:srgbClr val="FFFFFF"/>
              </a:highlight>
            </a:endParaRPr>
          </a:p>
          <a:p>
            <a:pPr marL="457200" lvl="0" indent="-35798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8150">
                <a:highlight>
                  <a:srgbClr val="FFFFFF"/>
                </a:highlight>
              </a:rPr>
              <a:t>Optionality of inputs that integrate with different search schemes</a:t>
            </a:r>
            <a:endParaRPr sz="8150">
              <a:highlight>
                <a:srgbClr val="FFFFFF"/>
              </a:highlight>
            </a:endParaRPr>
          </a:p>
          <a:p>
            <a:pPr marL="457200" lvl="0" indent="-357981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8150">
                <a:highlight>
                  <a:schemeClr val="lt1"/>
                </a:highlight>
              </a:rPr>
              <a:t>Plot and Semantic search novelty</a:t>
            </a:r>
            <a:endParaRPr sz="8150">
              <a:highlight>
                <a:srgbClr val="FFFFFF"/>
              </a:highlight>
            </a:endParaRPr>
          </a:p>
          <a:p>
            <a:pPr marL="457200" lvl="0" indent="-35798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8150">
                <a:highlight>
                  <a:srgbClr val="FFFFFF"/>
                </a:highlight>
              </a:rPr>
              <a:t>Not advertiser influenced!</a:t>
            </a:r>
            <a:endParaRPr sz="8150"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100"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highlight>
                <a:srgbClr val="FFFFFF"/>
              </a:highlight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200">
              <a:highlight>
                <a:srgbClr val="FFFFFF"/>
              </a:highlight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0"/>
              <a:buNone/>
            </a:pPr>
            <a:endParaRPr/>
          </a:p>
        </p:txBody>
      </p:sp>
      <p:pic>
        <p:nvPicPr>
          <p:cNvPr id="64" name="Google Shape;64;p2" descr="A blue and black butterfly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43716" y="33175"/>
            <a:ext cx="824084" cy="8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b91f02a88_1_0"/>
          <p:cNvSpPr txBox="1">
            <a:spLocks noGrp="1"/>
          </p:cNvSpPr>
          <p:nvPr>
            <p:ph type="title"/>
          </p:nvPr>
        </p:nvSpPr>
        <p:spPr>
          <a:xfrm>
            <a:off x="311700" y="15098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b="1">
                <a:highlight>
                  <a:srgbClr val="FFFFFF"/>
                </a:highlight>
              </a:rPr>
              <a:t>User Profiles and Use Cases </a:t>
            </a:r>
            <a:endParaRPr/>
          </a:p>
        </p:txBody>
      </p:sp>
      <p:pic>
        <p:nvPicPr>
          <p:cNvPr id="70" name="Google Shape;70;g26b91f02a88_1_0" descr="A blue and black butterfly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43716" y="33175"/>
            <a:ext cx="824084" cy="80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g26b91f02a88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338" y="888034"/>
            <a:ext cx="538037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g26b91f02a88_1_0"/>
          <p:cNvSpPr txBox="1"/>
          <p:nvPr/>
        </p:nvSpPr>
        <p:spPr>
          <a:xfrm>
            <a:off x="1242375" y="888034"/>
            <a:ext cx="7299000" cy="9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2"/>
                </a:solidFill>
              </a:rPr>
              <a:t>Annie Author</a:t>
            </a:r>
            <a:endParaRPr sz="1100" dirty="0">
              <a:solidFill>
                <a:schemeClr val="dk2"/>
              </a:solidFill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-US" sz="1100" dirty="0">
                <a:solidFill>
                  <a:schemeClr val="dk2"/>
                </a:solidFill>
              </a:rPr>
              <a:t>Running out of books by her favorite authors!</a:t>
            </a:r>
            <a:endParaRPr sz="1100" dirty="0">
              <a:solidFill>
                <a:schemeClr val="dk2"/>
              </a:solidFill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-US" sz="1100" dirty="0">
                <a:solidFill>
                  <a:schemeClr val="dk2"/>
                </a:solidFill>
              </a:rPr>
              <a:t>Wants to find new books by the authors she loves and/or new authors that write in a similar style to her favorite authors..</a:t>
            </a:r>
            <a:endParaRPr sz="1100" dirty="0">
              <a:solidFill>
                <a:schemeClr val="dk2"/>
              </a:solidFill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-US" sz="1100" dirty="0">
                <a:solidFill>
                  <a:schemeClr val="dk2"/>
                </a:solidFill>
              </a:rPr>
              <a:t>When looking for new books, she cares a lot about how other users have rated them.</a:t>
            </a:r>
            <a:endParaRPr sz="1100" dirty="0">
              <a:solidFill>
                <a:schemeClr val="dk2"/>
              </a:solidFill>
            </a:endParaRPr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-US" sz="1100" b="1" dirty="0">
                <a:solidFill>
                  <a:schemeClr val="dk2"/>
                </a:solidFill>
              </a:rPr>
              <a:t>Use Case 1</a:t>
            </a:r>
            <a:r>
              <a:rPr lang="en-US" sz="1100" dirty="0">
                <a:solidFill>
                  <a:schemeClr val="dk2"/>
                </a:solidFill>
              </a:rPr>
              <a:t>:  Search for books by Agatha Christie or authors similar to Christie</a:t>
            </a:r>
            <a:endParaRPr sz="1100" dirty="0">
              <a:solidFill>
                <a:schemeClr val="dk2"/>
              </a:solidFill>
            </a:endParaRPr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-US" sz="1100" b="1" dirty="0">
                <a:solidFill>
                  <a:schemeClr val="dk2"/>
                </a:solidFill>
              </a:rPr>
              <a:t>Use Case 2</a:t>
            </a:r>
            <a:r>
              <a:rPr lang="en-US" sz="1100" dirty="0">
                <a:solidFill>
                  <a:schemeClr val="dk2"/>
                </a:solidFill>
              </a:rPr>
              <a:t>:  Search for only books by Agatha Christie, filtered by ratings. </a:t>
            </a:r>
            <a:endParaRPr sz="1100" dirty="0">
              <a:solidFill>
                <a:schemeClr val="dk2"/>
              </a:solidFill>
            </a:endParaRPr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-US" sz="1100" b="1" dirty="0">
                <a:solidFill>
                  <a:schemeClr val="dk2"/>
                </a:solidFill>
              </a:rPr>
              <a:t>Use Case 3 </a:t>
            </a:r>
            <a:r>
              <a:rPr lang="en-US" sz="1100" dirty="0">
                <a:solidFill>
                  <a:schemeClr val="dk2"/>
                </a:solidFill>
              </a:rPr>
              <a:t>(implicit): Wants to search for books by an author but can’t remember author’s first name. </a:t>
            </a:r>
            <a:endParaRPr sz="1100"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2"/>
              </a:solidFill>
            </a:endParaRPr>
          </a:p>
        </p:txBody>
      </p:sp>
      <p:sp>
        <p:nvSpPr>
          <p:cNvPr id="73" name="Google Shape;73;g26b91f02a88_1_0"/>
          <p:cNvSpPr txBox="1"/>
          <p:nvPr/>
        </p:nvSpPr>
        <p:spPr>
          <a:xfrm>
            <a:off x="1242375" y="2578331"/>
            <a:ext cx="70911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2"/>
                </a:solidFill>
              </a:rPr>
              <a:t>Bob Book </a:t>
            </a:r>
            <a:endParaRPr sz="1100">
              <a:solidFill>
                <a:schemeClr val="dk2"/>
              </a:solidFill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-US" sz="1100">
                <a:solidFill>
                  <a:schemeClr val="dk2"/>
                </a:solidFill>
              </a:rPr>
              <a:t>Wants to find new books similar to those he has enjoyed reading in the past. </a:t>
            </a:r>
            <a:endParaRPr sz="1100">
              <a:solidFill>
                <a:schemeClr val="dk2"/>
              </a:solidFill>
            </a:endParaRPr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-US" sz="1100" b="1">
                <a:solidFill>
                  <a:schemeClr val="dk2"/>
                </a:solidFill>
              </a:rPr>
              <a:t>Use Case 1: </a:t>
            </a:r>
            <a:r>
              <a:rPr lang="en-US" sz="1100">
                <a:solidFill>
                  <a:schemeClr val="dk2"/>
                </a:solidFill>
              </a:rPr>
              <a:t>Search for books similar to the Hunger Games</a:t>
            </a:r>
            <a:endParaRPr sz="1100">
              <a:solidFill>
                <a:schemeClr val="dk2"/>
              </a:solidFill>
            </a:endParaRPr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-US" sz="1100" b="1">
                <a:solidFill>
                  <a:schemeClr val="dk2"/>
                </a:solidFill>
              </a:rPr>
              <a:t>Use Case 2: </a:t>
            </a:r>
            <a:r>
              <a:rPr lang="en-US" sz="1100">
                <a:solidFill>
                  <a:schemeClr val="dk2"/>
                </a:solidFill>
              </a:rPr>
              <a:t>Search for books about detectives solving cold case mysteries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74" name="Google Shape;74;g26b91f02a88_1_0"/>
          <p:cNvSpPr txBox="1"/>
          <p:nvPr/>
        </p:nvSpPr>
        <p:spPr>
          <a:xfrm>
            <a:off x="1242375" y="3613088"/>
            <a:ext cx="7299000" cy="9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2"/>
                </a:solidFill>
              </a:rPr>
              <a:t>Genre Gerry</a:t>
            </a:r>
            <a:endParaRPr sz="1800" b="1">
              <a:solidFill>
                <a:schemeClr val="dk2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-US" sz="1100">
                <a:solidFill>
                  <a:schemeClr val="dk2"/>
                </a:solidFill>
              </a:rPr>
              <a:t>Only wants to read books in his favorite Genres.</a:t>
            </a:r>
            <a:endParaRPr sz="1100">
              <a:solidFill>
                <a:schemeClr val="dk2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-US" sz="1100" b="1">
                <a:solidFill>
                  <a:schemeClr val="dk2"/>
                </a:solidFill>
              </a:rPr>
              <a:t>Use Case 1:</a:t>
            </a:r>
            <a:r>
              <a:rPr lang="en-US" sz="1100">
                <a:solidFill>
                  <a:schemeClr val="dk2"/>
                </a:solidFill>
              </a:rPr>
              <a:t>  Search for books in the Mystery Genre.  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75" name="Google Shape;75;g26b91f02a88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338" y="2618863"/>
            <a:ext cx="538037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g26b91f02a88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338" y="3604513"/>
            <a:ext cx="538037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 txBox="1">
            <a:spLocks noGrp="1"/>
          </p:cNvSpPr>
          <p:nvPr>
            <p:ph type="title"/>
          </p:nvPr>
        </p:nvSpPr>
        <p:spPr>
          <a:xfrm>
            <a:off x="142366" y="13739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-US" sz="2500" b="1">
                <a:highlight>
                  <a:srgbClr val="FFFFFF"/>
                </a:highlight>
              </a:rPr>
              <a:t>Raw Data Sources</a:t>
            </a:r>
            <a:endParaRPr/>
          </a:p>
        </p:txBody>
      </p:sp>
      <p:sp>
        <p:nvSpPr>
          <p:cNvPr id="82" name="Google Shape;82;p4"/>
          <p:cNvSpPr txBox="1">
            <a:spLocks noGrp="1"/>
          </p:cNvSpPr>
          <p:nvPr>
            <p:ph type="body" idx="1"/>
          </p:nvPr>
        </p:nvSpPr>
        <p:spPr>
          <a:xfrm>
            <a:off x="344425" y="1694825"/>
            <a:ext cx="28419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None/>
            </a:pPr>
            <a:r>
              <a:rPr lang="en-US" sz="4800" b="0" i="0" u="sng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 Book Crossing Datase</a:t>
            </a:r>
            <a:r>
              <a:rPr lang="en-US" sz="4800" b="0" i="0" u="sng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</a:t>
            </a:r>
            <a:endParaRPr sz="4800" b="0" i="0" u="sng">
              <a:solidFill>
                <a:srgbClr val="0563C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50000"/>
              <a:buNone/>
            </a:pPr>
            <a:r>
              <a:rPr lang="en-US" sz="4800" b="0" i="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BX-Book-Ratings.csv (1149779 values)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0000"/>
              <a:buNone/>
            </a:pPr>
            <a:r>
              <a:rPr lang="en-US" sz="4800" b="0" i="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BX-Books.csv (271379 unique values)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  <p:pic>
        <p:nvPicPr>
          <p:cNvPr id="83" name="Google Shape;8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58586" y="2448084"/>
            <a:ext cx="1352667" cy="23052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4"/>
          <p:cNvSpPr txBox="1"/>
          <p:nvPr/>
        </p:nvSpPr>
        <p:spPr>
          <a:xfrm>
            <a:off x="3662108" y="1694836"/>
            <a:ext cx="228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sng" strike="noStrike" cap="none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 CMU Book Summary </a:t>
            </a:r>
            <a:r>
              <a:rPr lang="en-US" sz="1200" b="0" i="0" u="none" strike="noStrike" cap="none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BookSumaries.txt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16,559 unique values</a:t>
            </a:r>
            <a:endParaRPr/>
          </a:p>
        </p:txBody>
      </p:sp>
      <p:sp>
        <p:nvSpPr>
          <p:cNvPr id="85" name="Google Shape;85;p4"/>
          <p:cNvSpPr txBox="1"/>
          <p:nvPr/>
        </p:nvSpPr>
        <p:spPr>
          <a:xfrm>
            <a:off x="6576294" y="1769166"/>
            <a:ext cx="1758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b="0" i="0" u="sng" strike="noStrike" cap="none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Books API</a:t>
            </a:r>
            <a:endParaRPr sz="12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97387" y="2408166"/>
            <a:ext cx="3048264" cy="2751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23732" y="2524284"/>
            <a:ext cx="1455546" cy="93353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4"/>
          <p:cNvSpPr txBox="1"/>
          <p:nvPr/>
        </p:nvSpPr>
        <p:spPr>
          <a:xfrm>
            <a:off x="423833" y="996121"/>
            <a:ext cx="30006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</a:rPr>
              <a:t>Book Ratings</a:t>
            </a: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89" name="Google Shape;89;p4"/>
          <p:cNvSpPr txBox="1"/>
          <p:nvPr/>
        </p:nvSpPr>
        <p:spPr>
          <a:xfrm>
            <a:off x="6340448" y="3852077"/>
            <a:ext cx="23820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200" i="1" u="none" strike="noStrike" cap="none">
                <a:solidFill>
                  <a:schemeClr val="dk2"/>
                </a:solidFill>
              </a:rPr>
              <a:t>Used to augment CMU data with ISBN Numbers for matching with Book Ratings</a:t>
            </a:r>
            <a:endParaRPr sz="1200" i="1"/>
          </a:p>
        </p:txBody>
      </p:sp>
      <p:sp>
        <p:nvSpPr>
          <p:cNvPr id="90" name="Google Shape;90;p4"/>
          <p:cNvSpPr txBox="1"/>
          <p:nvPr/>
        </p:nvSpPr>
        <p:spPr>
          <a:xfrm>
            <a:off x="3624914" y="996125"/>
            <a:ext cx="23820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2000" b="1">
                <a:solidFill>
                  <a:schemeClr val="dk2"/>
                </a:solidFill>
              </a:rPr>
              <a:t>Plot Summaries</a:t>
            </a:r>
            <a:endParaRPr/>
          </a:p>
        </p:txBody>
      </p:sp>
      <p:sp>
        <p:nvSpPr>
          <p:cNvPr id="91" name="Google Shape;91;p4"/>
          <p:cNvSpPr txBox="1"/>
          <p:nvPr/>
        </p:nvSpPr>
        <p:spPr>
          <a:xfrm>
            <a:off x="6264739" y="960100"/>
            <a:ext cx="23820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2000" b="1">
                <a:solidFill>
                  <a:schemeClr val="dk2"/>
                </a:solidFill>
              </a:rPr>
              <a:t>ISBN Matching</a:t>
            </a:r>
            <a:endParaRPr/>
          </a:p>
        </p:txBody>
      </p:sp>
      <p:pic>
        <p:nvPicPr>
          <p:cNvPr id="92" name="Google Shape;92;p4" descr="A blue and black butterfly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192239" y="-43023"/>
            <a:ext cx="951760" cy="933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9361" y="903079"/>
            <a:ext cx="4435799" cy="178681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5"/>
          <p:cNvSpPr txBox="1">
            <a:spLocks noGrp="1"/>
          </p:cNvSpPr>
          <p:nvPr>
            <p:ph type="title"/>
          </p:nvPr>
        </p:nvSpPr>
        <p:spPr>
          <a:xfrm>
            <a:off x="133900" y="81864"/>
            <a:ext cx="56108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-US" sz="2500" b="1">
                <a:highlight>
                  <a:srgbClr val="FFFFFF"/>
                </a:highlight>
              </a:rPr>
              <a:t>Data Cleaning and Joining	</a:t>
            </a:r>
            <a:endParaRPr/>
          </a:p>
        </p:txBody>
      </p:sp>
      <p:sp>
        <p:nvSpPr>
          <p:cNvPr id="99" name="Google Shape;99;p5"/>
          <p:cNvSpPr txBox="1">
            <a:spLocks noGrp="1"/>
          </p:cNvSpPr>
          <p:nvPr>
            <p:ph type="body" idx="1"/>
          </p:nvPr>
        </p:nvSpPr>
        <p:spPr>
          <a:xfrm>
            <a:off x="311700" y="3392005"/>
            <a:ext cx="7835891" cy="1176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914400" lvl="1" indent="-228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8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  <p:sp>
        <p:nvSpPr>
          <p:cNvPr id="100" name="Google Shape;100;p5"/>
          <p:cNvSpPr txBox="1"/>
          <p:nvPr/>
        </p:nvSpPr>
        <p:spPr>
          <a:xfrm>
            <a:off x="239129" y="3323062"/>
            <a:ext cx="8758492" cy="1525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84210"/>
              <a:buFont typeface="Arial"/>
              <a:buNone/>
            </a:pPr>
            <a:r>
              <a:rPr lang="en-US" sz="4500" b="1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</a:t>
            </a:r>
            <a:r>
              <a:rPr lang="en-US" sz="4500" b="1" i="0" u="none" strike="noStrike" cap="none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Limitations</a:t>
            </a:r>
            <a:r>
              <a:rPr lang="en-US" sz="4500" b="0" i="0" u="none" strike="noStrike" cap="none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3000"/>
          </a:p>
          <a:p>
            <a:pPr marL="457200" marR="0" lvl="0" indent="-314157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41828"/>
              <a:buFont typeface="Arial"/>
              <a:buChar char="•"/>
            </a:pPr>
            <a:r>
              <a:rPr lang="en-US" sz="38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Small Number of Books can lead to surprising/frustrating results in app (e.g. no results returned for common book or author)</a:t>
            </a:r>
            <a:endParaRPr sz="3800">
              <a:solidFill>
                <a:srgbClr val="11111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314157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41828"/>
              <a:buFont typeface="Arial"/>
              <a:buChar char="•"/>
            </a:pPr>
            <a:r>
              <a:rPr lang="en-US" sz="3800" b="0" i="0" u="none" strike="noStrike" cap="none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BookSummaries.txt had no ISBN field for hard matching to ratings data </a:t>
            </a:r>
            <a:endParaRPr sz="3000"/>
          </a:p>
          <a:p>
            <a:pPr marL="914400" marR="0" lvl="1" indent="-3007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9667"/>
              <a:buFont typeface="Arial"/>
              <a:buChar char="•"/>
            </a:pPr>
            <a:r>
              <a:rPr lang="en-US" sz="3800" b="0" i="0" u="none" strike="noStrike" cap="none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Used fuzzy/best matching on author field between BX-Books.csv and BookSummaries.txt  🡪 </a:t>
            </a:r>
            <a:r>
              <a:rPr lang="en-US" sz="3800" b="1" i="0" u="none" strike="noStrike" cap="none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6360 </a:t>
            </a:r>
            <a:r>
              <a:rPr lang="en-US" sz="3800" b="0" i="0" u="none" strike="noStrike" cap="none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matches</a:t>
            </a:r>
            <a:endParaRPr sz="3000"/>
          </a:p>
          <a:p>
            <a:pPr marL="914400" marR="0" lvl="1" indent="-3007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9667"/>
              <a:buFont typeface="Arial"/>
              <a:buChar char="•"/>
            </a:pPr>
            <a:r>
              <a:rPr lang="en-US" sz="3800" b="0" i="0" u="none" strike="noStrike" cap="none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Obtained ISBN (13 digit) for </a:t>
            </a:r>
            <a:r>
              <a:rPr lang="en-US" sz="3800" b="1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7289</a:t>
            </a:r>
            <a:r>
              <a:rPr lang="en-US" sz="38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800" b="0" i="0" u="none" strike="noStrike" cap="none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matches using Google API</a:t>
            </a:r>
            <a:r>
              <a:rPr lang="en-US" sz="38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 total of </a:t>
            </a:r>
            <a:r>
              <a:rPr lang="en-US" sz="3800" b="1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13649</a:t>
            </a:r>
            <a:r>
              <a:rPr lang="en-US" sz="3800" b="1" i="0" u="none" strike="noStrike" cap="none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800" b="0" i="0" u="none" strike="noStrike" cap="none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matches</a:t>
            </a:r>
            <a:endParaRPr sz="3000"/>
          </a:p>
          <a:p>
            <a:pPr marL="457200" marR="0" lvl="0" indent="-31415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41828"/>
              <a:buFont typeface="Arial"/>
              <a:buChar char="•"/>
            </a:pPr>
            <a:r>
              <a:rPr lang="en-US" sz="3800" b="0" i="0" u="none" strike="noStrike" cap="none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Sparse Fields </a:t>
            </a:r>
            <a:endParaRPr sz="3000"/>
          </a:p>
          <a:p>
            <a:pPr marL="914400" marR="0" lvl="1" indent="-3007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9667"/>
              <a:buFont typeface="Arial"/>
              <a:buChar char="•"/>
            </a:pPr>
            <a:r>
              <a:rPr lang="en-US" sz="3800" b="0" i="0" u="none" strike="noStrike" cap="none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Book genres (</a:t>
            </a:r>
            <a:r>
              <a:rPr lang="en-US" sz="3800" b="1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11025</a:t>
            </a:r>
            <a:r>
              <a:rPr lang="en-US" sz="38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800" b="0" i="0" u="none" strike="noStrike" cap="none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 </a:t>
            </a:r>
            <a:r>
              <a:rPr lang="en-US" sz="38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13649 books had genre marked</a:t>
            </a:r>
            <a:r>
              <a:rPr lang="en-US" sz="3800" b="0" i="0" u="none" strike="noStrike" cap="none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3000"/>
          </a:p>
          <a:p>
            <a:pPr marL="914400" marR="0" lvl="1" indent="-3007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9667"/>
              <a:buFont typeface="Arial"/>
              <a:buChar char="•"/>
            </a:pPr>
            <a:r>
              <a:rPr lang="en-US" sz="3800" b="0" i="0" u="none" strike="noStrike" cap="none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Book Rating (</a:t>
            </a:r>
            <a:r>
              <a:rPr lang="en-US" sz="3800" b="1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5115</a:t>
            </a:r>
            <a:r>
              <a:rPr lang="en-US" sz="3800" b="0" i="0" u="none" strike="noStrike" cap="none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of </a:t>
            </a:r>
            <a:r>
              <a:rPr lang="en-US" sz="38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13649</a:t>
            </a:r>
            <a:r>
              <a:rPr lang="en-US" sz="3800" b="0" i="0" u="none" strike="noStrike" cap="none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books had ratings)</a:t>
            </a:r>
            <a:endParaRPr sz="3800" b="0" i="0" u="none" strike="noStrike" cap="none">
              <a:solidFill>
                <a:srgbClr val="11111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1" indent="-2889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Font typeface="Helvetica Neue"/>
              <a:buChar char="•"/>
            </a:pPr>
            <a:r>
              <a:rPr lang="en-US" sz="38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Rating Count is close to 0 for most books</a:t>
            </a:r>
            <a:endParaRPr sz="3800">
              <a:solidFill>
                <a:srgbClr val="11111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800">
              <a:solidFill>
                <a:srgbClr val="11111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b="0" i="0" u="none" strike="noStrike" cap="none">
              <a:solidFill>
                <a:srgbClr val="11111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10526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11750" y="874279"/>
            <a:ext cx="1738037" cy="2286001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rgbClr val="1B3867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02" name="Google Shape;102;p5"/>
          <p:cNvSpPr/>
          <p:nvPr/>
        </p:nvSpPr>
        <p:spPr>
          <a:xfrm>
            <a:off x="5168273" y="1519000"/>
            <a:ext cx="608100" cy="47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1B38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5"/>
          <p:cNvSpPr/>
          <p:nvPr/>
        </p:nvSpPr>
        <p:spPr>
          <a:xfrm>
            <a:off x="309361" y="874279"/>
            <a:ext cx="4756699" cy="2286000"/>
          </a:xfrm>
          <a:prstGeom prst="rect">
            <a:avLst/>
          </a:prstGeom>
          <a:noFill/>
          <a:ln w="25400" cap="flat" cmpd="sng">
            <a:solidFill>
              <a:srgbClr val="1B38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5" descr="A blue and black butterfly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19585" y="5675"/>
            <a:ext cx="824416" cy="80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>
            <a:spLocks noGrp="1"/>
          </p:cNvSpPr>
          <p:nvPr>
            <p:ph type="title"/>
          </p:nvPr>
        </p:nvSpPr>
        <p:spPr>
          <a:xfrm>
            <a:off x="239733" y="1926"/>
            <a:ext cx="760886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-US" sz="2500" b="1">
                <a:highlight>
                  <a:srgbClr val="FFFFFF"/>
                </a:highlight>
              </a:rPr>
              <a:t>Data Preprocessing - Book Similarity Measures </a:t>
            </a:r>
            <a:endParaRPr/>
          </a:p>
        </p:txBody>
      </p:sp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8693" y="2361993"/>
            <a:ext cx="1738037" cy="2286001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rgbClr val="1B3867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11" name="Google Shape;111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29774" y="1984505"/>
            <a:ext cx="3521708" cy="334409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6"/>
          <p:cNvSpPr/>
          <p:nvPr/>
        </p:nvSpPr>
        <p:spPr>
          <a:xfrm>
            <a:off x="2891972" y="2822216"/>
            <a:ext cx="1810800" cy="11769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1B38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00"/>
                </a:highlight>
              </a:rPr>
              <a:t>Voyage AI Instruct API</a:t>
            </a: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2223255" y="3232168"/>
            <a:ext cx="506700" cy="357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25400" cap="flat" cmpd="sng">
            <a:solidFill>
              <a:srgbClr val="1B38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6"/>
          <p:cNvSpPr/>
          <p:nvPr/>
        </p:nvSpPr>
        <p:spPr>
          <a:xfrm>
            <a:off x="4849155" y="3232168"/>
            <a:ext cx="506700" cy="357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25400" cap="flat" cmpd="sng">
            <a:solidFill>
              <a:srgbClr val="1B38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6" descr="A blue and black butterfly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43716" y="33175"/>
            <a:ext cx="824084" cy="80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6"/>
          <p:cNvSpPr txBox="1"/>
          <p:nvPr/>
        </p:nvSpPr>
        <p:spPr>
          <a:xfrm>
            <a:off x="192750" y="816352"/>
            <a:ext cx="8758500" cy="12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30671"/>
              <a:buFont typeface="Arial"/>
              <a:buNone/>
            </a:pPr>
            <a:r>
              <a:rPr lang="en-US" sz="2900" b="1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Voyage-AI-Instruct API  </a:t>
            </a:r>
            <a:endParaRPr/>
          </a:p>
          <a:p>
            <a:pPr marL="457200" lvl="0" indent="-31591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Font typeface="Helvetica Neue"/>
              <a:buChar char="●"/>
            </a:pPr>
            <a:r>
              <a:rPr lang="en-US" sz="22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Ranked #1 in MTEB leaderboards on hugging face in Semantic Textual Similarity(STS)</a:t>
            </a:r>
            <a:endParaRPr sz="2200">
              <a:solidFill>
                <a:srgbClr val="11111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591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Font typeface="Helvetica Neue"/>
              <a:buChar char="●"/>
            </a:pPr>
            <a:r>
              <a:rPr lang="en-US" sz="22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Maps user text query to closest book, for use in Book Title and Plot Search </a:t>
            </a:r>
            <a:endParaRPr sz="2200">
              <a:solidFill>
                <a:srgbClr val="11111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591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Font typeface="Helvetica Neue"/>
              <a:buChar char="●"/>
            </a:pPr>
            <a:r>
              <a:rPr lang="en-US" sz="22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Calculates “distances” between books based on STS for use in Plot Search </a:t>
            </a:r>
            <a:endParaRPr sz="1800" b="0" i="0" u="none" strike="noStrike" cap="none">
              <a:solidFill>
                <a:srgbClr val="11111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10526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>
            <a:spLocks noGrp="1"/>
          </p:cNvSpPr>
          <p:nvPr>
            <p:ph type="title"/>
          </p:nvPr>
        </p:nvSpPr>
        <p:spPr>
          <a:xfrm>
            <a:off x="311700" y="291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-US" sz="2500" b="1">
                <a:highlight>
                  <a:srgbClr val="FFFFFF"/>
                </a:highlight>
              </a:rPr>
              <a:t>Design</a:t>
            </a:r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914400" lvl="1" indent="-228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8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  <p:pic>
        <p:nvPicPr>
          <p:cNvPr id="123" name="Google Shape;12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4445" y="899886"/>
            <a:ext cx="3080910" cy="372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7" descr="A blue and black butterfl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43716" y="33175"/>
            <a:ext cx="824084" cy="8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c2528afe41_0_1"/>
          <p:cNvSpPr txBox="1">
            <a:spLocks noGrp="1"/>
          </p:cNvSpPr>
          <p:nvPr>
            <p:ph type="title"/>
          </p:nvPr>
        </p:nvSpPr>
        <p:spPr>
          <a:xfrm>
            <a:off x="311700" y="291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b="1">
                <a:highlight>
                  <a:srgbClr val="FFFFFF"/>
                </a:highlight>
              </a:rPr>
              <a:t>Demo! </a:t>
            </a:r>
            <a:endParaRPr/>
          </a:p>
        </p:txBody>
      </p:sp>
      <p:pic>
        <p:nvPicPr>
          <p:cNvPr id="130" name="Google Shape;130;g2c2528afe41_0_1" descr="A blue and black butterfly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43716" y="33175"/>
            <a:ext cx="824084" cy="80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2c2528afe41_0_1"/>
          <p:cNvSpPr txBox="1"/>
          <p:nvPr/>
        </p:nvSpPr>
        <p:spPr>
          <a:xfrm>
            <a:off x="1402775" y="1836125"/>
            <a:ext cx="6159168" cy="1769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u="sng" dirty="0">
              <a:solidFill>
                <a:schemeClr val="hlink"/>
              </a:solidFill>
              <a:hlinkClick r:id="rId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hlinkClick r:id="rId5"/>
              </a:rPr>
              <a:t>bookworm_rec</a:t>
            </a:r>
            <a:r>
              <a:rPr lang="en-US" sz="1400" dirty="0">
                <a:hlinkClick r:id="rId5"/>
              </a:rPr>
              <a:t>/docs/demo_for_3_13.mp4 at main · jacobp24/</a:t>
            </a:r>
            <a:r>
              <a:rPr lang="en-US" sz="1400" dirty="0" err="1">
                <a:hlinkClick r:id="rId5"/>
              </a:rPr>
              <a:t>bookworm_rec</a:t>
            </a:r>
            <a:r>
              <a:rPr lang="en-US" sz="1400" dirty="0">
                <a:hlinkClick r:id="rId5"/>
              </a:rPr>
              <a:t> (github.com)</a:t>
            </a:r>
            <a:r>
              <a:rPr lang="en-US" sz="1400" dirty="0"/>
              <a:t>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OR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u="sng" dirty="0">
              <a:solidFill>
                <a:schemeClr val="hlink"/>
              </a:solidFill>
              <a:hlinkClick r:id="rId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 dirty="0">
                <a:solidFill>
                  <a:schemeClr val="hlink"/>
                </a:solidFill>
                <a:hlinkClick r:id="rId4"/>
              </a:rPr>
              <a:t>Home - Google Drive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>
            <a:spLocks noGrp="1"/>
          </p:cNvSpPr>
          <p:nvPr>
            <p:ph type="title"/>
          </p:nvPr>
        </p:nvSpPr>
        <p:spPr>
          <a:xfrm>
            <a:off x="311700" y="291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-US" sz="2500" b="1">
                <a:highlight>
                  <a:srgbClr val="FFFFFF"/>
                </a:highlight>
              </a:rPr>
              <a:t>Demo - Plot Search Results </a:t>
            </a:r>
            <a:endParaRPr/>
          </a:p>
        </p:txBody>
      </p:sp>
      <p:pic>
        <p:nvPicPr>
          <p:cNvPr id="137" name="Google Shape;137;p8" descr="A blue and black butterfly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43716" y="33175"/>
            <a:ext cx="824084" cy="80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7200" y="924975"/>
            <a:ext cx="5549826" cy="397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8"/>
          <p:cNvSpPr txBox="1"/>
          <p:nvPr/>
        </p:nvSpPr>
        <p:spPr>
          <a:xfrm>
            <a:off x="311700" y="2059450"/>
            <a:ext cx="1834800" cy="12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37"/>
              <a:buFont typeface="Arial"/>
              <a:buNone/>
            </a:pPr>
            <a:r>
              <a:rPr lang="en-US" sz="2047" b="1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Query: </a:t>
            </a:r>
            <a:endParaRPr sz="885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US" sz="1505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Detectives that solve murders from long ago. </a:t>
            </a:r>
            <a:endParaRPr sz="1195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584</Words>
  <Application>Microsoft Office PowerPoint</Application>
  <PresentationFormat>On-screen Show (16:9)</PresentationFormat>
  <Paragraphs>75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Helvetica Neue</vt:lpstr>
      <vt:lpstr>Simple Light</vt:lpstr>
      <vt:lpstr>The Bookish Butterfly</vt:lpstr>
      <vt:lpstr>Background</vt:lpstr>
      <vt:lpstr>User Profiles and Use Cases </vt:lpstr>
      <vt:lpstr>Raw Data Sources</vt:lpstr>
      <vt:lpstr>Data Cleaning and Joining </vt:lpstr>
      <vt:lpstr>Data Preprocessing - Book Similarity Measures </vt:lpstr>
      <vt:lpstr>Design</vt:lpstr>
      <vt:lpstr>Demo! </vt:lpstr>
      <vt:lpstr>Demo - Plot Search Results </vt:lpstr>
      <vt:lpstr>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Bookish Butterfly</dc:title>
  <cp:lastModifiedBy>Sue Boyd</cp:lastModifiedBy>
  <cp:revision>4</cp:revision>
  <dcterms:modified xsi:type="dcterms:W3CDTF">2024-03-13T21:58:55Z</dcterms:modified>
</cp:coreProperties>
</file>