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02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1100"/>
              <a:buFont typeface="Arial"/>
              <a:buNone/>
            </a:pPr>
            <a:endParaRPr sz="1000" b="0" i="0" u="none" strike="noStrike" cap="none">
              <a:solidFill>
                <a:schemeClr val="dk1"/>
              </a:solidFill>
              <a:highlight>
                <a:srgbClr val="FFFFFF"/>
              </a:highlight>
              <a:latin typeface="Arial"/>
              <a:ea typeface="Arial"/>
              <a:cs typeface="Arial"/>
              <a:sym typeface="Arial"/>
            </a:endParaRPr>
          </a:p>
        </p:txBody>
      </p:sp>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9" name="Shape 139"/>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210"/>
              <a:buFont typeface="Arial"/>
              <a:buNone/>
            </a:pPr>
            <a:r>
              <a:rPr lang="en" sz="1100" b="0" i="0" u="none" strike="noStrike" cap="none">
                <a:solidFill>
                  <a:schemeClr val="dk1"/>
                </a:solidFill>
                <a:highlight>
                  <a:srgbClr val="FFFFFF"/>
                </a:highlight>
                <a:latin typeface="Arial"/>
                <a:ea typeface="Arial"/>
                <a:cs typeface="Arial"/>
                <a:sym typeface="Arial"/>
              </a:rPr>
              <a:t>[history of the movement and Chris meeting Tucson survivors, and that we’ve now grown into a Network]</a:t>
            </a:r>
            <a:endParaRPr/>
          </a:p>
          <a:p>
            <a:pPr marL="0" marR="0" lvl="0" indent="0" algn="l" rtl="0">
              <a:lnSpc>
                <a:spcPct val="115000"/>
              </a:lnSpc>
              <a:spcBef>
                <a:spcPts val="0"/>
              </a:spcBef>
              <a:spcAft>
                <a:spcPts val="0"/>
              </a:spcAft>
              <a:buClr>
                <a:schemeClr val="dk1"/>
              </a:buClr>
              <a:buSzPts val="1210"/>
              <a:buFont typeface="Arial"/>
              <a:buNone/>
            </a:pPr>
            <a:r>
              <a:rPr lang="en" sz="1100" b="0" i="0" u="none" strike="noStrike" cap="none">
                <a:solidFill>
                  <a:schemeClr val="dk1"/>
                </a:solidFill>
                <a:highlight>
                  <a:srgbClr val="FFFFFF"/>
                </a:highlight>
                <a:latin typeface="Arial"/>
                <a:ea typeface="Arial"/>
                <a:cs typeface="Arial"/>
                <a:sym typeface="Arial"/>
              </a:rPr>
              <a:t>[note 11/7/17: update to language from revised brochure, if that’s ready]</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chemeClr val="dk1"/>
              </a:buClr>
              <a:buSzPts val="1210"/>
              <a:buFont typeface="Arial"/>
              <a:buNone/>
            </a:pPr>
            <a:endParaRPr sz="1100" b="1"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chemeClr val="dk1"/>
              </a:buClr>
              <a:buSzPts val="1210"/>
              <a:buFont typeface="Arial"/>
              <a:buNone/>
            </a:pPr>
            <a:r>
              <a:rPr lang="en" sz="1100" b="1" i="0" u="none" strike="noStrike" cap="none">
                <a:solidFill>
                  <a:schemeClr val="dk1"/>
                </a:solidFill>
                <a:highlight>
                  <a:srgbClr val="FFFFFF"/>
                </a:highlight>
                <a:latin typeface="Arial"/>
                <a:ea typeface="Arial"/>
                <a:cs typeface="Arial"/>
                <a:sym typeface="Arial"/>
              </a:rPr>
              <a:t>So what is the Everytown Survivor Network? </a:t>
            </a:r>
            <a:r>
              <a:rPr lang="en" sz="1100" b="0" i="0" u="none" strike="noStrike" cap="none">
                <a:solidFill>
                  <a:schemeClr val="dk1"/>
                </a:solidFill>
                <a:highlight>
                  <a:srgbClr val="FFFFFF"/>
                </a:highlight>
                <a:latin typeface="Arial"/>
                <a:ea typeface="Arial"/>
                <a:cs typeface="Arial"/>
                <a:sym typeface="Arial"/>
              </a:rPr>
              <a:t>We are the largest organized network of gun violence survivors in the country. </a:t>
            </a:r>
            <a:r>
              <a:rPr lang="en" sz="1100" b="0" i="0" u="none" strike="noStrike" cap="none">
                <a:solidFill>
                  <a:schemeClr val="dk1"/>
                </a:solidFill>
                <a:latin typeface="Arial"/>
                <a:ea typeface="Arial"/>
                <a:cs typeface="Arial"/>
                <a:sym typeface="Arial"/>
              </a:rPr>
              <a:t>ESN brings together a network of over 1,500 Americans who have been personally affected by gun violence to build a community of support, empowering survivors who are interested in becoming leaders in the gun violence prevention movement. The ESN empowers survivors by: </a:t>
            </a:r>
            <a:endParaRPr/>
          </a:p>
          <a:p>
            <a:pPr marL="228600" marR="0" lvl="0" indent="-228600" algn="l" rtl="0">
              <a:lnSpc>
                <a:spcPct val="115000"/>
              </a:lnSpc>
              <a:spcBef>
                <a:spcPts val="0"/>
              </a:spcBef>
              <a:spcAft>
                <a:spcPts val="0"/>
              </a:spcAft>
              <a:buClr>
                <a:schemeClr val="dk1"/>
              </a:buClr>
              <a:buSzPts val="1210"/>
              <a:buFont typeface="Arial"/>
              <a:buAutoNum type="arabicPeriod"/>
            </a:pPr>
            <a:r>
              <a:rPr lang="en" sz="1100" b="0" i="0" u="none" strike="noStrike" cap="none">
                <a:solidFill>
                  <a:schemeClr val="dk1"/>
                </a:solidFill>
                <a:latin typeface="Arial"/>
                <a:ea typeface="Arial"/>
                <a:cs typeface="Arial"/>
                <a:sym typeface="Arial"/>
              </a:rPr>
              <a:t>Connecting survivors to each other. </a:t>
            </a:r>
            <a:endParaRPr/>
          </a:p>
          <a:p>
            <a:pPr marL="228600" marR="0" lvl="0" indent="-228600" algn="l" rtl="0">
              <a:lnSpc>
                <a:spcPct val="115000"/>
              </a:lnSpc>
              <a:spcBef>
                <a:spcPts val="0"/>
              </a:spcBef>
              <a:spcAft>
                <a:spcPts val="0"/>
              </a:spcAft>
              <a:buClr>
                <a:schemeClr val="dk1"/>
              </a:buClr>
              <a:buSzPts val="1210"/>
              <a:buFont typeface="Arial"/>
              <a:buAutoNum type="arabicPeriod"/>
            </a:pPr>
            <a:r>
              <a:rPr lang="en" sz="1100" b="0" i="0" u="none" strike="noStrike" cap="none">
                <a:solidFill>
                  <a:schemeClr val="dk1"/>
                </a:solidFill>
                <a:latin typeface="Arial"/>
                <a:ea typeface="Arial"/>
                <a:cs typeface="Arial"/>
                <a:sym typeface="Arial"/>
              </a:rPr>
              <a:t>Empowering survivors to share their stories (if and when they are ready), to raise awareness about the scale and impact of gun violence in America. </a:t>
            </a:r>
            <a:endParaRPr/>
          </a:p>
          <a:p>
            <a:pPr marL="228600" marR="0" lvl="0" indent="-228600" algn="l" rtl="0">
              <a:lnSpc>
                <a:spcPct val="115000"/>
              </a:lnSpc>
              <a:spcBef>
                <a:spcPts val="0"/>
              </a:spcBef>
              <a:spcAft>
                <a:spcPts val="0"/>
              </a:spcAft>
              <a:buClr>
                <a:schemeClr val="dk1"/>
              </a:buClr>
              <a:buSzPts val="1210"/>
              <a:buFont typeface="Arial"/>
              <a:buAutoNum type="arabicPeriod"/>
            </a:pPr>
            <a:r>
              <a:rPr lang="en" sz="1100" b="0" i="0" u="none" strike="noStrike" cap="none">
                <a:solidFill>
                  <a:schemeClr val="dk1"/>
                </a:solidFill>
                <a:latin typeface="Arial"/>
                <a:ea typeface="Arial"/>
                <a:cs typeface="Arial"/>
                <a:sym typeface="Arial"/>
              </a:rPr>
              <a:t>Developing survivors into leaders in the gun violence prevention movement.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chemeClr val="dk1"/>
              </a:buClr>
              <a:buSzPts val="121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210"/>
              <a:buFont typeface="Arial"/>
              <a:buNone/>
            </a:pPr>
            <a:r>
              <a:rPr lang="en" sz="1100" b="1" i="0" u="none" strike="noStrike" cap="none">
                <a:solidFill>
                  <a:schemeClr val="dk1"/>
                </a:solidFill>
                <a:latin typeface="Arial"/>
                <a:ea typeface="Arial"/>
                <a:cs typeface="Arial"/>
                <a:sym typeface="Arial"/>
              </a:rPr>
              <a:t>Who is a survivor?</a:t>
            </a:r>
            <a:r>
              <a:rPr lang="en" sz="1100" b="0" i="0" u="none" strike="noStrike" cap="none">
                <a:solidFill>
                  <a:schemeClr val="dk1"/>
                </a:solidFill>
                <a:latin typeface="Arial"/>
                <a:ea typeface="Arial"/>
                <a:cs typeface="Arial"/>
                <a:sym typeface="Arial"/>
              </a:rPr>
              <a:t> A survivor is anyone who has been personally impacted by gun violence. This includes loved ones of victims as well as survivors and people who have witnessed an incident of gun violence. The ESN is comprised of individuals who have been affected by many types of gun violence, including but not limited to day-to-day gun violence, suicide, unsolved shootings, unintentional shootings, domestic violence, hate crimes, and mass shootings.</a:t>
            </a:r>
            <a:endParaRPr/>
          </a:p>
          <a:p>
            <a:pPr marL="0" marR="0" lvl="0" indent="0" algn="l" rtl="0">
              <a:lnSpc>
                <a:spcPct val="115000"/>
              </a:lnSpc>
              <a:spcBef>
                <a:spcPts val="0"/>
              </a:spcBef>
              <a:spcAft>
                <a:spcPts val="0"/>
              </a:spcAft>
              <a:buClr>
                <a:schemeClr val="dk1"/>
              </a:buClr>
              <a:buSzPts val="1210"/>
              <a:buFont typeface="Arial"/>
              <a:buNone/>
            </a:pP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chemeClr val="dk1"/>
              </a:buClr>
              <a:buSzPts val="1210"/>
              <a:buFont typeface="Arial"/>
              <a:buNone/>
            </a:pPr>
            <a:r>
              <a:rPr lang="en" sz="1100" b="0" i="0" u="none" strike="noStrike" cap="none">
                <a:solidFill>
                  <a:schemeClr val="dk1"/>
                </a:solidFill>
                <a:highlight>
                  <a:srgbClr val="FFFFFF"/>
                </a:highlight>
                <a:latin typeface="Arial"/>
                <a:ea typeface="Arial"/>
                <a:cs typeface="Arial"/>
                <a:sym typeface="Arial"/>
              </a:rPr>
              <a:t>Oftentimes our research and policy focus is referred to as the ‘head’ of the movement, and our work with survivors to elevate their stories is considered the ‘heart’ of the movement. </a:t>
            </a:r>
            <a:endParaRPr/>
          </a:p>
          <a:p>
            <a:pPr marL="0" marR="0" lvl="0" indent="0" algn="l" rtl="0">
              <a:lnSpc>
                <a:spcPct val="115000"/>
              </a:lnSpc>
              <a:spcBef>
                <a:spcPts val="0"/>
              </a:spcBef>
              <a:spcAft>
                <a:spcPts val="0"/>
              </a:spcAft>
              <a:buClr>
                <a:schemeClr val="dk1"/>
              </a:buClr>
              <a:buSzPts val="1210"/>
              <a:buFont typeface="Arial"/>
              <a:buNone/>
            </a:pP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chemeClr val="dk1"/>
              </a:buClr>
              <a:buSzPts val="1210"/>
              <a:buFont typeface="Arial"/>
              <a:buNone/>
            </a:pPr>
            <a:r>
              <a:rPr lang="en" sz="1100" b="0" i="0" u="none" strike="noStrike" cap="none">
                <a:solidFill>
                  <a:schemeClr val="dk1"/>
                </a:solidFill>
                <a:highlight>
                  <a:srgbClr val="FFFFFF"/>
                </a:highlight>
                <a:latin typeface="Arial"/>
                <a:ea typeface="Arial"/>
                <a:cs typeface="Arial"/>
                <a:sym typeface="Arial"/>
              </a:rPr>
              <a:t>[Pat Maisch story – survivors sharing their stories made people realize the humanity of the GVP issue – people connected with survivors as humans in a way they don’t with gun violence statistics.]</a:t>
            </a:r>
            <a:endParaRPr sz="1100" b="0" i="0" u="none" strike="noStrike" cap="none">
              <a:solidFill>
                <a:schemeClr val="dk1"/>
              </a:solidFill>
              <a:highlight>
                <a:srgbClr val="FFFFFF"/>
              </a:highlight>
              <a:latin typeface="Arial"/>
              <a:ea typeface="Arial"/>
              <a:cs typeface="Arial"/>
              <a:sym typeface="Arial"/>
            </a:endParaRPr>
          </a:p>
          <a:p>
            <a:pPr marL="0" marR="0" lvl="0" indent="0" algn="l" rtl="0">
              <a:spcBef>
                <a:spcPts val="0"/>
              </a:spcBef>
              <a:spcAft>
                <a:spcPts val="0"/>
              </a:spcAft>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5" name="Shape 145"/>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 sz="1100" b="0" i="0" u="none" strike="noStrike" cap="none">
                <a:solidFill>
                  <a:schemeClr val="dk1"/>
                </a:solidFill>
                <a:latin typeface="Arial"/>
                <a:ea typeface="Arial"/>
                <a:cs typeface="Arial"/>
                <a:sym typeface="Arial"/>
              </a:rPr>
              <a:t>In 2015, ESN launched two distinct leadership programs focusing on survivors of gun violence; the Survivor Fellowship Program, and Survivor Engagement Leads positions, which are integrated into the Moms volunteer network. </a:t>
            </a: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spTree>
      <p:nvGrpSpPr>
        <p:cNvPr id="1" name="Shape 50"/>
        <p:cNvGrpSpPr/>
        <p:nvPr/>
      </p:nvGrpSpPr>
      <p:grpSpPr>
        <a:xfrm>
          <a:off x="0" y="0"/>
          <a:ext cx="0" cy="0"/>
          <a:chOff x="0" y="0"/>
          <a:chExt cx="0" cy="0"/>
        </a:xfrm>
      </p:grpSpPr>
      <p:sp>
        <p:nvSpPr>
          <p:cNvPr id="51" name="Shape 51"/>
          <p:cNvSpPr txBox="1">
            <a:spLocks noGrp="1"/>
          </p:cNvSpPr>
          <p:nvPr>
            <p:ph type="ctrTitle"/>
          </p:nvPr>
        </p:nvSpPr>
        <p:spPr>
          <a:xfrm>
            <a:off x="381000" y="2800350"/>
            <a:ext cx="8458200" cy="18288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E9DBBE"/>
              </a:buClr>
              <a:buSzPts val="1400"/>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SzPts val="2800"/>
              <a:buNone/>
              <a:defRPr sz="1800"/>
            </a:lvl2pPr>
            <a:lvl3pPr marL="0" marR="0" lvl="2" indent="0" algn="l" rtl="0">
              <a:spcBef>
                <a:spcPts val="0"/>
              </a:spcBef>
              <a:spcAft>
                <a:spcPts val="0"/>
              </a:spcAft>
              <a:buSzPts val="2800"/>
              <a:buNone/>
              <a:defRPr sz="1800"/>
            </a:lvl3pPr>
            <a:lvl4pPr marL="0" marR="0" lvl="3" indent="0" algn="l" rtl="0">
              <a:spcBef>
                <a:spcPts val="0"/>
              </a:spcBef>
              <a:spcAft>
                <a:spcPts val="0"/>
              </a:spcAft>
              <a:buSzPts val="2800"/>
              <a:buNone/>
              <a:defRPr sz="1800"/>
            </a:lvl4pPr>
            <a:lvl5pPr marL="0" marR="0" lvl="4" indent="0" algn="l" rtl="0">
              <a:spcBef>
                <a:spcPts val="0"/>
              </a:spcBef>
              <a:spcAft>
                <a:spcPts val="0"/>
              </a:spcAft>
              <a:buSzPts val="2800"/>
              <a:buNone/>
              <a:defRPr sz="1800"/>
            </a:lvl5pPr>
            <a:lvl6pPr marL="0" marR="0" lvl="5" indent="0" algn="l" rtl="0">
              <a:spcBef>
                <a:spcPts val="0"/>
              </a:spcBef>
              <a:spcAft>
                <a:spcPts val="0"/>
              </a:spcAft>
              <a:buSzPts val="2800"/>
              <a:buNone/>
              <a:defRPr sz="1800"/>
            </a:lvl6pPr>
            <a:lvl7pPr marL="0" marR="0" lvl="6" indent="0" algn="l" rtl="0">
              <a:spcBef>
                <a:spcPts val="0"/>
              </a:spcBef>
              <a:spcAft>
                <a:spcPts val="0"/>
              </a:spcAft>
              <a:buSzPts val="2800"/>
              <a:buNone/>
              <a:defRPr sz="1800"/>
            </a:lvl7pPr>
            <a:lvl8pPr marL="0" marR="0" lvl="7" indent="0" algn="l" rtl="0">
              <a:spcBef>
                <a:spcPts val="0"/>
              </a:spcBef>
              <a:spcAft>
                <a:spcPts val="0"/>
              </a:spcAft>
              <a:buSzPts val="2800"/>
              <a:buNone/>
              <a:defRPr sz="1800"/>
            </a:lvl8pPr>
            <a:lvl9pPr marL="0" marR="0" lvl="8" indent="0" algn="l" rtl="0">
              <a:spcBef>
                <a:spcPts val="0"/>
              </a:spcBef>
              <a:spcAft>
                <a:spcPts val="0"/>
              </a:spcAft>
              <a:buSzPts val="2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457200" y="205977"/>
            <a:ext cx="82296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0" marR="0" lvl="1" indent="0" algn="l" rtl="0">
              <a:spcBef>
                <a:spcPts val="0"/>
              </a:spcBef>
              <a:spcAft>
                <a:spcPts val="0"/>
              </a:spcAft>
              <a:buSzPts val="2800"/>
              <a:buNone/>
              <a:defRPr sz="1800"/>
            </a:lvl2pPr>
            <a:lvl3pPr marL="0" marR="0" lvl="2" indent="0" algn="l" rtl="0">
              <a:spcBef>
                <a:spcPts val="0"/>
              </a:spcBef>
              <a:spcAft>
                <a:spcPts val="0"/>
              </a:spcAft>
              <a:buSzPts val="2800"/>
              <a:buNone/>
              <a:defRPr sz="1800"/>
            </a:lvl3pPr>
            <a:lvl4pPr marL="0" marR="0" lvl="3" indent="0" algn="l" rtl="0">
              <a:spcBef>
                <a:spcPts val="0"/>
              </a:spcBef>
              <a:spcAft>
                <a:spcPts val="0"/>
              </a:spcAft>
              <a:buSzPts val="2800"/>
              <a:buNone/>
              <a:defRPr sz="1800"/>
            </a:lvl4pPr>
            <a:lvl5pPr marL="0" marR="0" lvl="4" indent="0" algn="l" rtl="0">
              <a:spcBef>
                <a:spcPts val="0"/>
              </a:spcBef>
              <a:spcAft>
                <a:spcPts val="0"/>
              </a:spcAft>
              <a:buSzPts val="2800"/>
              <a:buNone/>
              <a:defRPr sz="1800"/>
            </a:lvl5pPr>
            <a:lvl6pPr marL="0" marR="0" lvl="5" indent="0" algn="l" rtl="0">
              <a:spcBef>
                <a:spcPts val="0"/>
              </a:spcBef>
              <a:spcAft>
                <a:spcPts val="0"/>
              </a:spcAft>
              <a:buSzPts val="2800"/>
              <a:buNone/>
              <a:defRPr sz="1800"/>
            </a:lvl6pPr>
            <a:lvl7pPr marL="0" marR="0" lvl="6" indent="0" algn="l" rtl="0">
              <a:spcBef>
                <a:spcPts val="0"/>
              </a:spcBef>
              <a:spcAft>
                <a:spcPts val="0"/>
              </a:spcAft>
              <a:buSzPts val="2800"/>
              <a:buNone/>
              <a:defRPr sz="1800"/>
            </a:lvl7pPr>
            <a:lvl8pPr marL="0" marR="0" lvl="7" indent="0" algn="l" rtl="0">
              <a:spcBef>
                <a:spcPts val="0"/>
              </a:spcBef>
              <a:spcAft>
                <a:spcPts val="0"/>
              </a:spcAft>
              <a:buSzPts val="2800"/>
              <a:buNone/>
              <a:defRPr sz="1800"/>
            </a:lvl8pPr>
            <a:lvl9pPr marL="0" marR="0" lvl="8" indent="0" algn="l" rtl="0">
              <a:spcBef>
                <a:spcPts val="0"/>
              </a:spcBef>
              <a:spcAft>
                <a:spcPts val="0"/>
              </a:spcAft>
              <a:buSzPts val="2800"/>
              <a:buNone/>
              <a:defRPr sz="1800"/>
            </a:lvl9pPr>
          </a:lstStyle>
          <a:p>
            <a:endParaRPr/>
          </a:p>
        </p:txBody>
      </p:sp>
      <p:sp>
        <p:nvSpPr>
          <p:cNvPr id="54" name="Shape 54"/>
          <p:cNvSpPr txBox="1">
            <a:spLocks noGrp="1"/>
          </p:cNvSpPr>
          <p:nvPr>
            <p:ph type="body" idx="1"/>
          </p:nvPr>
        </p:nvSpPr>
        <p:spPr>
          <a:xfrm>
            <a:off x="457200" y="1200150"/>
            <a:ext cx="8229600" cy="31431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mailto:cherylastumbo@gmail.com" TargetMode="External"/><Relationship Id="rId2" Type="http://schemas.openxmlformats.org/officeDocument/2006/relationships/hyperlink" Target="mailto:cstumbo@Everytown.org"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81000" y="709900"/>
            <a:ext cx="8458200" cy="391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b="1"/>
              <a:t>Cheryl Stumbo</a:t>
            </a:r>
            <a:endParaRPr sz="3600" b="1"/>
          </a:p>
          <a:p>
            <a:pPr marL="0" lvl="0" indent="0">
              <a:spcBef>
                <a:spcPts val="0"/>
              </a:spcBef>
              <a:spcAft>
                <a:spcPts val="0"/>
              </a:spcAft>
              <a:buNone/>
            </a:pPr>
            <a:endParaRPr sz="3600" b="1"/>
          </a:p>
          <a:p>
            <a:pPr marL="0" lvl="0" indent="0">
              <a:spcBef>
                <a:spcPts val="0"/>
              </a:spcBef>
              <a:spcAft>
                <a:spcPts val="0"/>
              </a:spcAft>
              <a:buNone/>
            </a:pPr>
            <a:endParaRPr sz="3600" b="1"/>
          </a:p>
          <a:p>
            <a:pPr marL="0" lvl="0" indent="0">
              <a:spcBef>
                <a:spcPts val="0"/>
              </a:spcBef>
              <a:spcAft>
                <a:spcPts val="0"/>
              </a:spcAft>
              <a:buNone/>
            </a:pPr>
            <a:r>
              <a:rPr lang="en" sz="3600" b="1"/>
              <a:t>Survivor of Gun Violence</a:t>
            </a:r>
            <a:endParaRPr sz="3600" b="1"/>
          </a:p>
          <a:p>
            <a:pPr marL="0" lvl="0" indent="0">
              <a:spcBef>
                <a:spcPts val="0"/>
              </a:spcBef>
              <a:spcAft>
                <a:spcPts val="0"/>
              </a:spcAft>
              <a:buNone/>
            </a:pPr>
            <a:endParaRPr sz="3600" b="1"/>
          </a:p>
          <a:p>
            <a:pPr marL="0" lvl="0" indent="0">
              <a:spcBef>
                <a:spcPts val="0"/>
              </a:spcBef>
              <a:spcAft>
                <a:spcPts val="0"/>
              </a:spcAft>
              <a:buNone/>
            </a:pPr>
            <a:r>
              <a:rPr lang="en" sz="3600" b="1"/>
              <a:t>Advocate for </a:t>
            </a:r>
            <a:endParaRPr sz="3600" b="1"/>
          </a:p>
          <a:p>
            <a:pPr marL="0" lvl="0" indent="0">
              <a:spcBef>
                <a:spcPts val="0"/>
              </a:spcBef>
              <a:spcAft>
                <a:spcPts val="0"/>
              </a:spcAft>
              <a:buNone/>
            </a:pPr>
            <a:r>
              <a:rPr lang="en" sz="3600" b="1"/>
              <a:t>Preventing Gun Violence</a:t>
            </a:r>
            <a:endParaRPr sz="3600" b="1"/>
          </a:p>
          <a:p>
            <a:pPr marL="0" lvl="0" indent="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381000" y="2800350"/>
            <a:ext cx="8458200" cy="182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12" name="Shape 112"/>
          <p:cNvPicPr preferRelativeResize="0"/>
          <p:nvPr/>
        </p:nvPicPr>
        <p:blipFill>
          <a:blip r:embed="rId3">
            <a:alphaModFix/>
          </a:blip>
          <a:stretch>
            <a:fillRect/>
          </a:stretch>
        </p:blipFill>
        <p:spPr>
          <a:xfrm>
            <a:off x="2081700" y="212100"/>
            <a:ext cx="575495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ctrTitle"/>
          </p:nvPr>
        </p:nvSpPr>
        <p:spPr>
          <a:xfrm>
            <a:off x="381000" y="2800350"/>
            <a:ext cx="8458200" cy="182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18" name="Shape 118"/>
          <p:cNvPicPr preferRelativeResize="0"/>
          <p:nvPr/>
        </p:nvPicPr>
        <p:blipFill>
          <a:blip r:embed="rId3">
            <a:alphaModFix/>
          </a:blip>
          <a:stretch>
            <a:fillRect/>
          </a:stretch>
        </p:blipFill>
        <p:spPr>
          <a:xfrm>
            <a:off x="1870900" y="80775"/>
            <a:ext cx="5420700" cy="4844725"/>
          </a:xfrm>
          <a:prstGeom prst="rect">
            <a:avLst/>
          </a:prstGeom>
          <a:noFill/>
          <a:ln>
            <a:noFill/>
          </a:ln>
        </p:spPr>
      </p:pic>
      <p:pic>
        <p:nvPicPr>
          <p:cNvPr id="119" name="Shape 119"/>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381000" y="2800350"/>
            <a:ext cx="8458200" cy="182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25" name="Shape 125"/>
          <p:cNvPicPr preferRelativeResize="0"/>
          <p:nvPr/>
        </p:nvPicPr>
        <p:blipFill>
          <a:blip r:embed="rId3">
            <a:alphaModFix/>
          </a:blip>
          <a:stretch>
            <a:fillRect/>
          </a:stretch>
        </p:blipFill>
        <p:spPr>
          <a:xfrm>
            <a:off x="2384025" y="0"/>
            <a:ext cx="4561500" cy="611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p:nvPr>
        </p:nvSpPr>
        <p:spPr>
          <a:xfrm>
            <a:off x="381000" y="2800350"/>
            <a:ext cx="8458200" cy="182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31" name="Shape 131"/>
          <p:cNvPicPr preferRelativeResize="0"/>
          <p:nvPr/>
        </p:nvPicPr>
        <p:blipFill>
          <a:blip r:embed="rId3">
            <a:alphaModFix/>
          </a:blip>
          <a:stretch>
            <a:fillRect/>
          </a:stretch>
        </p:blipFill>
        <p:spPr>
          <a:xfrm>
            <a:off x="152400" y="152400"/>
            <a:ext cx="8686800" cy="53930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Shape 136"/>
          <p:cNvPicPr preferRelativeResize="0"/>
          <p:nvPr/>
        </p:nvPicPr>
        <p:blipFill rotWithShape="1">
          <a:blip r:embed="rId3">
            <a:alphaModFix/>
          </a:blip>
          <a:srcRect/>
          <a:stretch/>
        </p:blipFill>
        <p:spPr>
          <a:xfrm>
            <a:off x="1219200" y="666750"/>
            <a:ext cx="6641659" cy="3867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B7CCE4"/>
            </a:gs>
            <a:gs pos="46000">
              <a:srgbClr val="5787C0"/>
            </a:gs>
            <a:gs pos="100000">
              <a:srgbClr val="2B4D74"/>
            </a:gs>
          </a:gsLst>
          <a:path path="circle">
            <a:fillToRect l="50000" t="50000" r="50000" b="50000"/>
          </a:path>
          <a:tileRect/>
        </a:gradFill>
        <a:effectLst/>
      </p:bgPr>
    </p:bg>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1104900" y="361950"/>
            <a:ext cx="6934200" cy="701427"/>
          </a:xfrm>
          <a:prstGeom prst="rect">
            <a:avLst/>
          </a:prstGeom>
          <a:solidFill>
            <a:schemeClr val="lt1">
              <a:alpha val="60000"/>
            </a:scheme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800"/>
              <a:buFont typeface="Calibri"/>
              <a:buNone/>
            </a:pPr>
            <a:r>
              <a:rPr lang="en" sz="2800" b="1">
                <a:solidFill>
                  <a:srgbClr val="065388"/>
                </a:solidFill>
                <a:latin typeface="Calibri"/>
                <a:ea typeface="Calibri"/>
                <a:cs typeface="Calibri"/>
                <a:sym typeface="Calibri"/>
              </a:rPr>
              <a:t>Who is a Survivor?</a:t>
            </a:r>
            <a:endParaRPr sz="2800" b="0" i="0" u="none" strike="noStrike" cap="none">
              <a:solidFill>
                <a:srgbClr val="000000"/>
              </a:solidFill>
              <a:latin typeface="Arial"/>
              <a:ea typeface="Arial"/>
              <a:cs typeface="Arial"/>
              <a:sym typeface="Arial"/>
            </a:endParaRPr>
          </a:p>
        </p:txBody>
      </p:sp>
      <p:sp>
        <p:nvSpPr>
          <p:cNvPr id="142" name="Shape 142"/>
          <p:cNvSpPr txBox="1">
            <a:spLocks noGrp="1"/>
          </p:cNvSpPr>
          <p:nvPr>
            <p:ph type="body" idx="1"/>
          </p:nvPr>
        </p:nvSpPr>
        <p:spPr>
          <a:xfrm>
            <a:off x="457200" y="1200150"/>
            <a:ext cx="8229600" cy="3429000"/>
          </a:xfrm>
          <a:prstGeom prst="rect">
            <a:avLst/>
          </a:prstGeom>
          <a:noFill/>
          <a:ln>
            <a:noFill/>
          </a:ln>
        </p:spPr>
        <p:txBody>
          <a:bodyPr spcFirstLastPara="1" wrap="square" lIns="91425" tIns="91425" rIns="91425" bIns="91425" anchor="t" anchorCtr="0">
            <a:noAutofit/>
          </a:bodyPr>
          <a:lstStyle/>
          <a:p>
            <a:pPr marL="342900" marR="0" lvl="0" indent="-139700" algn="ctr" rtl="0">
              <a:lnSpc>
                <a:spcPct val="115000"/>
              </a:lnSpc>
              <a:spcBef>
                <a:spcPts val="0"/>
              </a:spcBef>
              <a:spcAft>
                <a:spcPts val="0"/>
              </a:spcAft>
              <a:buClr>
                <a:schemeClr val="dk1"/>
              </a:buClr>
              <a:buSzPts val="1760"/>
              <a:buFont typeface="Arial"/>
              <a:buNone/>
            </a:pPr>
            <a:endParaRPr/>
          </a:p>
          <a:p>
            <a:pPr marL="0" marR="0" lvl="0" indent="0" algn="l" rtl="0">
              <a:lnSpc>
                <a:spcPct val="115000"/>
              </a:lnSpc>
              <a:spcBef>
                <a:spcPts val="0"/>
              </a:spcBef>
              <a:spcAft>
                <a:spcPts val="0"/>
              </a:spcAft>
              <a:buClr>
                <a:schemeClr val="dk1"/>
              </a:buClr>
              <a:buSzPts val="1540"/>
              <a:buFont typeface="Arial"/>
              <a:buNone/>
            </a:pPr>
            <a:endParaRPr sz="1400" b="0"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chemeClr val="dk1"/>
              </a:buClr>
              <a:buSzPts val="1760"/>
              <a:buFont typeface="Arial"/>
              <a:buNone/>
            </a:pPr>
            <a:r>
              <a:rPr lang="en" sz="2400"/>
              <a:t>A</a:t>
            </a:r>
            <a:r>
              <a:rPr lang="en" sz="2400" b="0" i="0" u="none" strike="noStrike" cap="none">
                <a:solidFill>
                  <a:srgbClr val="000000"/>
                </a:solidFill>
                <a:latin typeface="Arial"/>
                <a:ea typeface="Arial"/>
                <a:cs typeface="Arial"/>
                <a:sym typeface="Arial"/>
              </a:rPr>
              <a:t>nyone who has been personally impacted </a:t>
            </a:r>
            <a:endParaRPr sz="2400" b="0"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chemeClr val="dk1"/>
              </a:buClr>
              <a:buSzPts val="1760"/>
              <a:buFont typeface="Arial"/>
              <a:buNone/>
            </a:pPr>
            <a:r>
              <a:rPr lang="en" sz="2400" b="0" i="0" u="none" strike="noStrike" cap="none">
                <a:solidFill>
                  <a:srgbClr val="000000"/>
                </a:solidFill>
                <a:latin typeface="Arial"/>
                <a:ea typeface="Arial"/>
                <a:cs typeface="Arial"/>
                <a:sym typeface="Arial"/>
              </a:rPr>
              <a:t>by gun violence</a:t>
            </a:r>
            <a:r>
              <a:rPr lang="en" sz="2400"/>
              <a:t>:</a:t>
            </a:r>
            <a:endParaRPr sz="2400"/>
          </a:p>
          <a:p>
            <a:pPr marL="0" marR="0" lvl="0" indent="0" algn="ctr" rtl="0">
              <a:lnSpc>
                <a:spcPct val="115000"/>
              </a:lnSpc>
              <a:spcBef>
                <a:spcPts val="0"/>
              </a:spcBef>
              <a:spcAft>
                <a:spcPts val="0"/>
              </a:spcAft>
              <a:buClr>
                <a:schemeClr val="dk1"/>
              </a:buClr>
              <a:buSzPts val="1760"/>
              <a:buFont typeface="Arial"/>
              <a:buNone/>
            </a:pPr>
            <a:endParaRPr sz="2400"/>
          </a:p>
          <a:p>
            <a:pPr marL="457200" marR="0" lvl="0" indent="-381000" algn="ctr" rtl="0">
              <a:lnSpc>
                <a:spcPct val="115000"/>
              </a:lnSpc>
              <a:spcBef>
                <a:spcPts val="0"/>
              </a:spcBef>
              <a:spcAft>
                <a:spcPts val="0"/>
              </a:spcAft>
              <a:buSzPts val="2400"/>
              <a:buChar char="•"/>
            </a:pPr>
            <a:r>
              <a:rPr lang="en" sz="2400"/>
              <a:t>Surviving victims of shootings</a:t>
            </a:r>
            <a:endParaRPr sz="2400"/>
          </a:p>
          <a:p>
            <a:pPr marL="457200" marR="0" lvl="0" indent="-381000" algn="ctr" rtl="0">
              <a:lnSpc>
                <a:spcPct val="115000"/>
              </a:lnSpc>
              <a:spcBef>
                <a:spcPts val="0"/>
              </a:spcBef>
              <a:spcAft>
                <a:spcPts val="0"/>
              </a:spcAft>
              <a:buSzPts val="2400"/>
              <a:buChar char="•"/>
            </a:pPr>
            <a:r>
              <a:rPr lang="en" sz="2400"/>
              <a:t>L</a:t>
            </a:r>
            <a:r>
              <a:rPr lang="en" sz="2400" b="0" i="0" u="none" strike="noStrike" cap="none">
                <a:solidFill>
                  <a:srgbClr val="000000"/>
                </a:solidFill>
                <a:latin typeface="Arial"/>
                <a:ea typeface="Arial"/>
                <a:cs typeface="Arial"/>
                <a:sym typeface="Arial"/>
              </a:rPr>
              <a:t>oved ones and close friends of victims/survivors </a:t>
            </a:r>
            <a:endParaRPr sz="2400" b="0" i="0" u="none" strike="noStrike" cap="none">
              <a:solidFill>
                <a:srgbClr val="000000"/>
              </a:solidFill>
              <a:latin typeface="Arial"/>
              <a:ea typeface="Arial"/>
              <a:cs typeface="Arial"/>
              <a:sym typeface="Arial"/>
            </a:endParaRPr>
          </a:p>
          <a:p>
            <a:pPr marL="457200" marR="0" lvl="0" indent="-381000" algn="ctr" rtl="0">
              <a:lnSpc>
                <a:spcPct val="115000"/>
              </a:lnSpc>
              <a:spcBef>
                <a:spcPts val="0"/>
              </a:spcBef>
              <a:spcAft>
                <a:spcPts val="0"/>
              </a:spcAft>
              <a:buSzPts val="2400"/>
              <a:buChar char="•"/>
            </a:pPr>
            <a:r>
              <a:rPr lang="en" sz="2400"/>
              <a:t>Witnesses</a:t>
            </a:r>
            <a:r>
              <a:rPr lang="en" sz="2400" b="0" i="0" u="none" strike="noStrike" cap="none">
                <a:solidFill>
                  <a:srgbClr val="000000"/>
                </a:solidFill>
                <a:latin typeface="Arial"/>
                <a:ea typeface="Arial"/>
                <a:cs typeface="Arial"/>
                <a:sym typeface="Arial"/>
              </a:rPr>
              <a:t> </a:t>
            </a:r>
            <a:r>
              <a:rPr lang="en" sz="2400"/>
              <a:t>to</a:t>
            </a:r>
            <a:r>
              <a:rPr lang="en" sz="2400" b="0" i="0" u="none" strike="noStrike" cap="none">
                <a:solidFill>
                  <a:srgbClr val="000000"/>
                </a:solidFill>
                <a:latin typeface="Arial"/>
                <a:ea typeface="Arial"/>
                <a:cs typeface="Arial"/>
                <a:sym typeface="Arial"/>
              </a:rPr>
              <a:t> gun violence</a:t>
            </a:r>
            <a:endParaRPr sz="2400" b="0" i="0" u="none" strike="noStrike" cap="none">
              <a:solidFill>
                <a:schemeClr val="dk1"/>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457200" y="205977"/>
            <a:ext cx="8229600" cy="857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65388"/>
              </a:buClr>
              <a:buSzPts val="900"/>
              <a:buFont typeface="Calibri"/>
              <a:buNone/>
            </a:pPr>
            <a:r>
              <a:rPr lang="en" sz="3600" b="1" i="0" u="none" strike="noStrike" cap="none">
                <a:solidFill>
                  <a:srgbClr val="065388"/>
                </a:solidFill>
                <a:latin typeface="Calibri"/>
                <a:ea typeface="Calibri"/>
                <a:cs typeface="Calibri"/>
                <a:sym typeface="Calibri"/>
              </a:rPr>
              <a:t>From Survivors to Leaders</a:t>
            </a:r>
            <a:endParaRPr sz="3600" b="1" i="0" u="none" strike="noStrike" cap="none">
              <a:solidFill>
                <a:srgbClr val="065388"/>
              </a:solidFill>
              <a:latin typeface="Calibri"/>
              <a:ea typeface="Calibri"/>
              <a:cs typeface="Calibri"/>
              <a:sym typeface="Calibri"/>
            </a:endParaRPr>
          </a:p>
        </p:txBody>
      </p:sp>
      <p:pic>
        <p:nvPicPr>
          <p:cNvPr id="148" name="Shape 148"/>
          <p:cNvPicPr preferRelativeResize="0"/>
          <p:nvPr/>
        </p:nvPicPr>
        <p:blipFill rotWithShape="1">
          <a:blip r:embed="rId3">
            <a:alphaModFix/>
          </a:blip>
          <a:srcRect/>
          <a:stretch/>
        </p:blipFill>
        <p:spPr>
          <a:xfrm>
            <a:off x="-103675" y="1063374"/>
            <a:ext cx="9143999" cy="41420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F244-D141-4F99-A3A9-287E01B844B2}"/>
              </a:ext>
            </a:extLst>
          </p:cNvPr>
          <p:cNvSpPr>
            <a:spLocks noGrp="1"/>
          </p:cNvSpPr>
          <p:nvPr>
            <p:ph type="title"/>
          </p:nvPr>
        </p:nvSpPr>
        <p:spPr/>
        <p:txBody>
          <a:bodyPr/>
          <a:lstStyle/>
          <a:p>
            <a:pPr algn="ctr"/>
            <a:r>
              <a:rPr lang="en-US" sz="3600" b="1" dirty="0"/>
              <a:t>Thank you!</a:t>
            </a:r>
          </a:p>
        </p:txBody>
      </p:sp>
      <p:sp>
        <p:nvSpPr>
          <p:cNvPr id="3" name="Text Placeholder 2">
            <a:extLst>
              <a:ext uri="{FF2B5EF4-FFF2-40B4-BE49-F238E27FC236}">
                <a16:creationId xmlns:a16="http://schemas.microsoft.com/office/drawing/2014/main" id="{8C0DE369-20BE-4B58-A3F8-A8EBCC4CB01F}"/>
              </a:ext>
            </a:extLst>
          </p:cNvPr>
          <p:cNvSpPr>
            <a:spLocks noGrp="1"/>
          </p:cNvSpPr>
          <p:nvPr>
            <p:ph type="body" idx="1"/>
          </p:nvPr>
        </p:nvSpPr>
        <p:spPr/>
        <p:txBody>
          <a:bodyPr/>
          <a:lstStyle/>
          <a:p>
            <a:pPr algn="ctr"/>
            <a:r>
              <a:rPr lang="en-US" sz="2800" dirty="0"/>
              <a:t>Facebook: Cheryl Stumbo</a:t>
            </a:r>
          </a:p>
          <a:p>
            <a:pPr algn="ctr"/>
            <a:r>
              <a:rPr lang="en-US" sz="2800" dirty="0"/>
              <a:t>Everytown for Gun Safety Email: </a:t>
            </a:r>
            <a:r>
              <a:rPr lang="en-US" sz="2800" dirty="0">
                <a:hlinkClick r:id="rId2"/>
              </a:rPr>
              <a:t>cstumbo@Everytown.org</a:t>
            </a:r>
            <a:endParaRPr lang="en-US" sz="2800" dirty="0"/>
          </a:p>
          <a:p>
            <a:pPr algn="ctr"/>
            <a:r>
              <a:rPr lang="en-US" sz="2800" dirty="0"/>
              <a:t>Personal Email: </a:t>
            </a:r>
            <a:r>
              <a:rPr lang="en-US" sz="2800" dirty="0">
                <a:hlinkClick r:id="rId3"/>
              </a:rPr>
              <a:t>cherylastumbo@gmail.com</a:t>
            </a:r>
            <a:endParaRPr lang="en-US" sz="2800" dirty="0"/>
          </a:p>
          <a:p>
            <a:pPr algn="ctr"/>
            <a:r>
              <a:rPr lang="en-US" sz="2800" dirty="0"/>
              <a:t>LinkedIn: Cheryl Stumbo</a:t>
            </a:r>
          </a:p>
        </p:txBody>
      </p:sp>
    </p:spTree>
    <p:extLst>
      <p:ext uri="{BB962C8B-B14F-4D97-AF65-F5344CB8AC3E}">
        <p14:creationId xmlns:p14="http://schemas.microsoft.com/office/powerpoint/2010/main" val="1135118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C67C-E28B-4081-B127-C14A4B3FE86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AB109232-0EE6-4D8E-8160-56E79894603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845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381000" y="674100"/>
            <a:ext cx="8458200" cy="3954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600" b="1"/>
              <a:t>Friday, July 28, 2006</a:t>
            </a:r>
            <a:endParaRPr sz="3600" b="1"/>
          </a:p>
          <a:p>
            <a:pPr marL="0" lvl="0" indent="0">
              <a:spcBef>
                <a:spcPts val="0"/>
              </a:spcBef>
              <a:spcAft>
                <a:spcPts val="0"/>
              </a:spcAft>
              <a:buNone/>
            </a:pPr>
            <a:r>
              <a:rPr lang="en" sz="3600" b="1"/>
              <a:t>Almost 4:00pm</a:t>
            </a:r>
            <a:endParaRPr sz="3600" b="1"/>
          </a:p>
          <a:p>
            <a:pPr marL="0" lvl="0" indent="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ctrTitle"/>
          </p:nvPr>
        </p:nvSpPr>
        <p:spPr>
          <a:xfrm>
            <a:off x="381000" y="2800350"/>
            <a:ext cx="8458200" cy="182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0" name="Shape 70"/>
          <p:cNvPicPr preferRelativeResize="0"/>
          <p:nvPr/>
        </p:nvPicPr>
        <p:blipFill>
          <a:blip r:embed="rId3">
            <a:alphaModFix/>
          </a:blip>
          <a:stretch>
            <a:fillRect/>
          </a:stretch>
        </p:blipFill>
        <p:spPr>
          <a:xfrm>
            <a:off x="1482850" y="361525"/>
            <a:ext cx="6522376" cy="4420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381000" y="2800350"/>
            <a:ext cx="8458200" cy="182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76" name="Shape 76"/>
          <p:cNvPicPr preferRelativeResize="0"/>
          <p:nvPr/>
        </p:nvPicPr>
        <p:blipFill>
          <a:blip r:embed="rId3">
            <a:alphaModFix/>
          </a:blip>
          <a:stretch>
            <a:fillRect/>
          </a:stretch>
        </p:blipFill>
        <p:spPr>
          <a:xfrm>
            <a:off x="1597975" y="196750"/>
            <a:ext cx="6998500" cy="470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ctrTitle"/>
          </p:nvPr>
        </p:nvSpPr>
        <p:spPr>
          <a:xfrm>
            <a:off x="381000" y="2800350"/>
            <a:ext cx="8458200" cy="182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82" name="Shape 82"/>
          <p:cNvPicPr preferRelativeResize="0"/>
          <p:nvPr/>
        </p:nvPicPr>
        <p:blipFill>
          <a:blip r:embed="rId3">
            <a:alphaModFix/>
          </a:blip>
          <a:stretch>
            <a:fillRect/>
          </a:stretch>
        </p:blipFill>
        <p:spPr>
          <a:xfrm>
            <a:off x="943900" y="65625"/>
            <a:ext cx="7895300" cy="49138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381000" y="2800350"/>
            <a:ext cx="8458200" cy="182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88" name="Shape 88"/>
          <p:cNvPicPr preferRelativeResize="0"/>
          <p:nvPr/>
        </p:nvPicPr>
        <p:blipFill>
          <a:blip r:embed="rId3">
            <a:alphaModFix/>
          </a:blip>
          <a:stretch>
            <a:fillRect/>
          </a:stretch>
        </p:blipFill>
        <p:spPr>
          <a:xfrm>
            <a:off x="2515325" y="74113"/>
            <a:ext cx="3746462" cy="4995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381000" y="2800350"/>
            <a:ext cx="8458200" cy="182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94" name="Shape 94"/>
          <p:cNvPicPr preferRelativeResize="0"/>
          <p:nvPr/>
        </p:nvPicPr>
        <p:blipFill>
          <a:blip r:embed="rId3">
            <a:alphaModFix/>
          </a:blip>
          <a:stretch>
            <a:fillRect/>
          </a:stretch>
        </p:blipFill>
        <p:spPr>
          <a:xfrm>
            <a:off x="2765900" y="123100"/>
            <a:ext cx="4251200" cy="450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381000" y="2800350"/>
            <a:ext cx="8458200" cy="182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00" name="Shape 100"/>
          <p:cNvPicPr preferRelativeResize="0"/>
          <p:nvPr/>
        </p:nvPicPr>
        <p:blipFill>
          <a:blip r:embed="rId3">
            <a:alphaModFix/>
          </a:blip>
          <a:stretch>
            <a:fillRect/>
          </a:stretch>
        </p:blipFill>
        <p:spPr>
          <a:xfrm>
            <a:off x="1691875" y="160948"/>
            <a:ext cx="6304825" cy="4298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381000" y="2800350"/>
            <a:ext cx="8458200" cy="1828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106" name="Shape 106"/>
          <p:cNvPicPr preferRelativeResize="0"/>
          <p:nvPr/>
        </p:nvPicPr>
        <p:blipFill>
          <a:blip r:embed="rId3">
            <a:alphaModFix/>
          </a:blip>
          <a:stretch>
            <a:fillRect/>
          </a:stretch>
        </p:blipFill>
        <p:spPr>
          <a:xfrm>
            <a:off x="820700" y="110926"/>
            <a:ext cx="6659724" cy="47519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423</Words>
  <Application>Microsoft Office PowerPoint</Application>
  <PresentationFormat>On-screen Show (16:9)</PresentationFormat>
  <Paragraphs>38</Paragraphs>
  <Slides>18</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Simple Light</vt:lpstr>
      <vt:lpstr>Cheryl Stumbo   Survivor of Gun Violence  Advocate for  Preventing Gun Violence </vt:lpstr>
      <vt:lpstr>Friday, July 28, 2006 Almost 4:00pm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Who is a Survivor?</vt:lpstr>
      <vt:lpstr>From Survivors to Leaders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Cheryl Stumbo   Survivor of Gun Violence  Advocate for  Preventing Gun Violence </dc:title>
  <dc:creator>Cheryl</dc:creator>
  <cp:lastModifiedBy>Cheryl</cp:lastModifiedBy>
  <cp:revision>3</cp:revision>
  <dcterms:modified xsi:type="dcterms:W3CDTF">2018-01-20T00:19:42Z</dcterms:modified>
</cp:coreProperties>
</file>