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68" r:id="rId2"/>
    <p:sldId id="266" r:id="rId3"/>
    <p:sldId id="269" r:id="rId4"/>
    <p:sldId id="273" r:id="rId5"/>
    <p:sldId id="274" r:id="rId6"/>
    <p:sldId id="275" r:id="rId7"/>
    <p:sldId id="256" r:id="rId8"/>
    <p:sldId id="270" r:id="rId9"/>
    <p:sldId id="259" r:id="rId10"/>
    <p:sldId id="260" r:id="rId11"/>
    <p:sldId id="257" r:id="rId12"/>
    <p:sldId id="258" r:id="rId13"/>
    <p:sldId id="261" r:id="rId14"/>
    <p:sldId id="271" r:id="rId15"/>
    <p:sldId id="272" r:id="rId16"/>
    <p:sldId id="265" r:id="rId17"/>
    <p:sldId id="267" r:id="rId18"/>
    <p:sldId id="278" r:id="rId19"/>
    <p:sldId id="276" r:id="rId20"/>
    <p:sldId id="277" r:id="rId2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62" autoAdjust="0"/>
  </p:normalViewPr>
  <p:slideViewPr>
    <p:cSldViewPr showGuides="1">
      <p:cViewPr>
        <p:scale>
          <a:sx n="75" d="100"/>
          <a:sy n="75" d="100"/>
        </p:scale>
        <p:origin x="-360"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6246EE65-3B9F-4342-B96B-B8567219B780}" type="datetimeFigureOut">
              <a:rPr lang="en-US" smtClean="0"/>
              <a:t>7/16/2016</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344996C4-0BF1-449E-AEBB-205294501518}" type="slidenum">
              <a:rPr lang="en-US" smtClean="0"/>
              <a:t>‹#›</a:t>
            </a:fld>
            <a:endParaRPr lang="en-US"/>
          </a:p>
        </p:txBody>
      </p:sp>
    </p:spTree>
    <p:extLst>
      <p:ext uri="{BB962C8B-B14F-4D97-AF65-F5344CB8AC3E}">
        <p14:creationId xmlns:p14="http://schemas.microsoft.com/office/powerpoint/2010/main" val="29873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dirty="0"/>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F786C4A1-B759-409D-A9A2-36C3150C011B}" type="datetimeFigureOut">
              <a:rPr lang="en-US" smtClean="0"/>
              <a:t>7/16/2016</a:t>
            </a:fld>
            <a:endParaRPr lang="en-US" dirty="0"/>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dirty="0"/>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E4CE795F-5FD6-44FF-883A-3A6C68AE966F}" type="slidenum">
              <a:rPr lang="en-US" smtClean="0"/>
              <a:t>‹#›</a:t>
            </a:fld>
            <a:endParaRPr lang="en-US" dirty="0"/>
          </a:p>
        </p:txBody>
      </p:sp>
    </p:spTree>
    <p:extLst>
      <p:ext uri="{BB962C8B-B14F-4D97-AF65-F5344CB8AC3E}">
        <p14:creationId xmlns:p14="http://schemas.microsoft.com/office/powerpoint/2010/main" val="276725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4EEB-327C-4E99-A142-599486A4E52F}"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4EEB-327C-4E99-A142-599486A4E52F}"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E94EEB-327C-4E99-A142-599486A4E52F}"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94EEB-327C-4E99-A142-599486A4E52F}"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76727-0AB7-4D59-9083-F7845FC03640}" type="datetimeFigureOut">
              <a:rPr lang="en-US" smtClean="0"/>
              <a:t>7/16/2016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94EEB-327C-4E99-A142-599486A4E52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B76727-0AB7-4D59-9083-F7845FC03640}" type="datetimeFigureOut">
              <a:rPr lang="en-US" smtClean="0"/>
              <a:t>7/16/2016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BE94EEB-327C-4E99-A142-599486A4E52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autumnguest@hotmail.com" TargetMode="External"/><Relationship Id="rId2" Type="http://schemas.openxmlformats.org/officeDocument/2006/relationships/hyperlink" Target="mailto:westgracie@gmail.com"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mailto:bethwilson1950@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3657600"/>
          </a:xfrm>
        </p:spPr>
        <p:txBody>
          <a:bodyPr>
            <a:normAutofit fontScale="90000"/>
          </a:bodyPr>
          <a:lstStyle/>
          <a:p>
            <a:pPr algn="ctr"/>
            <a:r>
              <a:rPr lang="en-US" sz="8900" b="1" dirty="0" smtClean="0"/>
              <a:t/>
            </a:r>
            <a:br>
              <a:rPr lang="en-US" sz="8900" b="1" dirty="0" smtClean="0"/>
            </a:br>
            <a:r>
              <a:rPr lang="en-US" sz="8900" b="1" dirty="0" smtClean="0"/>
              <a:t>RESULTS  </a:t>
            </a:r>
            <a:r>
              <a:rPr lang="en-US" dirty="0" smtClean="0"/>
              <a:t> </a:t>
            </a:r>
            <a:br>
              <a:rPr lang="en-US" dirty="0" smtClean="0"/>
            </a:br>
            <a:r>
              <a:rPr lang="en-US" sz="1200" dirty="0" smtClean="0"/>
              <a:t/>
            </a:r>
            <a:br>
              <a:rPr lang="en-US" sz="1200" dirty="0" smtClean="0"/>
            </a:br>
            <a:r>
              <a:rPr lang="en-US" sz="3600" dirty="0" smtClean="0"/>
              <a:t>Creating the Political Will to End Poverty</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457200" y="4038600"/>
            <a:ext cx="8229600" cy="2438400"/>
          </a:xfrm>
        </p:spPr>
        <p:txBody>
          <a:bodyPr/>
          <a:lstStyle/>
          <a:p>
            <a:pPr algn="r"/>
            <a:endParaRPr lang="en-US" sz="1800" spc="-100" dirty="0" smtClean="0">
              <a:solidFill>
                <a:srgbClr val="D2533C"/>
              </a:solidFill>
              <a:ea typeface="+mj-ea"/>
              <a:cs typeface="+mj-cs"/>
            </a:endParaRPr>
          </a:p>
          <a:p>
            <a:pPr algn="r"/>
            <a:endParaRPr lang="en-US" sz="1800" spc="-100" dirty="0">
              <a:solidFill>
                <a:srgbClr val="D2533C"/>
              </a:solidFill>
              <a:ea typeface="+mj-ea"/>
              <a:cs typeface="+mj-cs"/>
            </a:endParaRPr>
          </a:p>
          <a:p>
            <a:pPr algn="r"/>
            <a:endParaRPr lang="en-US" sz="1800" spc="-100" dirty="0" smtClean="0">
              <a:solidFill>
                <a:srgbClr val="D2533C"/>
              </a:solidFill>
              <a:ea typeface="+mj-ea"/>
              <a:cs typeface="+mj-cs"/>
            </a:endParaRPr>
          </a:p>
          <a:p>
            <a:pPr marL="0" indent="0" algn="r">
              <a:buNone/>
            </a:pPr>
            <a:r>
              <a:rPr lang="en-US" sz="1800" spc="-100" dirty="0" smtClean="0">
                <a:solidFill>
                  <a:srgbClr val="D2533C"/>
                </a:solidFill>
                <a:ea typeface="+mj-ea"/>
                <a:cs typeface="+mj-cs"/>
              </a:rPr>
              <a:t>Presented </a:t>
            </a:r>
            <a:r>
              <a:rPr lang="en-US" sz="1800" spc="-100" dirty="0">
                <a:solidFill>
                  <a:srgbClr val="D2533C"/>
                </a:solidFill>
                <a:ea typeface="+mj-ea"/>
                <a:cs typeface="+mj-cs"/>
              </a:rPr>
              <a:t>to </a:t>
            </a:r>
            <a:r>
              <a:rPr lang="en-US" sz="1800" spc="-100" dirty="0" err="1">
                <a:solidFill>
                  <a:srgbClr val="D2533C"/>
                </a:solidFill>
                <a:ea typeface="+mj-ea"/>
                <a:cs typeface="+mj-cs"/>
              </a:rPr>
              <a:t>Enl!ghten</a:t>
            </a:r>
            <a:r>
              <a:rPr lang="en-US" sz="1800" spc="-100" dirty="0">
                <a:solidFill>
                  <a:srgbClr val="D2533C"/>
                </a:solidFill>
                <a:ea typeface="+mj-ea"/>
                <a:cs typeface="+mj-cs"/>
              </a:rPr>
              <a:t/>
            </a:r>
            <a:br>
              <a:rPr lang="en-US" sz="1800" spc="-100" dirty="0">
                <a:solidFill>
                  <a:srgbClr val="D2533C"/>
                </a:solidFill>
                <a:ea typeface="+mj-ea"/>
                <a:cs typeface="+mj-cs"/>
              </a:rPr>
            </a:br>
            <a:r>
              <a:rPr lang="en-US" sz="1800" spc="-100" dirty="0">
                <a:solidFill>
                  <a:srgbClr val="D2533C"/>
                </a:solidFill>
                <a:ea typeface="+mj-ea"/>
                <a:cs typeface="+mj-cs"/>
              </a:rPr>
              <a:t>By Beth Wilson </a:t>
            </a:r>
            <a:br>
              <a:rPr lang="en-US" sz="1800" spc="-100" dirty="0">
                <a:solidFill>
                  <a:srgbClr val="D2533C"/>
                </a:solidFill>
                <a:ea typeface="+mj-ea"/>
                <a:cs typeface="+mj-cs"/>
              </a:rPr>
            </a:br>
            <a:r>
              <a:rPr lang="en-US" sz="1600" spc="-100" dirty="0">
                <a:solidFill>
                  <a:srgbClr val="D2533C"/>
                </a:solidFill>
                <a:ea typeface="+mj-ea"/>
                <a:cs typeface="+mj-cs"/>
              </a:rPr>
              <a:t>RESULTS Group Leader &amp; Board Member</a:t>
            </a:r>
            <a:br>
              <a:rPr lang="en-US" sz="1600" spc="-100" dirty="0">
                <a:solidFill>
                  <a:srgbClr val="D2533C"/>
                </a:solidFill>
                <a:ea typeface="+mj-ea"/>
                <a:cs typeface="+mj-cs"/>
              </a:rPr>
            </a:br>
            <a:r>
              <a:rPr lang="en-US" sz="1600" spc="-100" dirty="0">
                <a:solidFill>
                  <a:srgbClr val="D2533C"/>
                </a:solidFill>
                <a:ea typeface="+mj-ea"/>
                <a:cs typeface="+mj-cs"/>
              </a:rPr>
              <a:t>July 15, 2016</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285887" y="4314193"/>
            <a:ext cx="1162025" cy="2209800"/>
          </a:xfrm>
          <a:prstGeom prst="rect">
            <a:avLst/>
          </a:prstGeom>
        </p:spPr>
      </p:pic>
    </p:spTree>
    <p:extLst>
      <p:ext uri="{BB962C8B-B14F-4D97-AF65-F5344CB8AC3E}">
        <p14:creationId xmlns:p14="http://schemas.microsoft.com/office/powerpoint/2010/main" val="1499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Advocacy Approaches</a:t>
            </a:r>
            <a:endParaRPr lang="en-US" dirty="0"/>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382207"/>
            <a:ext cx="8255000" cy="52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1143000" y="3386602"/>
            <a:ext cx="64770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638309" y="4329326"/>
            <a:ext cx="2819399" cy="923330"/>
          </a:xfrm>
          <a:prstGeom prst="rect">
            <a:avLst/>
          </a:prstGeom>
          <a:solidFill>
            <a:schemeClr val="accent2">
              <a:lumMod val="60000"/>
              <a:lumOff val="40000"/>
            </a:schemeClr>
          </a:solidFill>
        </p:spPr>
        <p:txBody>
          <a:bodyPr wrap="square" rtlCol="0">
            <a:spAutoFit/>
          </a:bodyPr>
          <a:lstStyle/>
          <a:p>
            <a:pPr algn="ctr"/>
            <a:r>
              <a:rPr lang="en-US" dirty="0" smtClean="0"/>
              <a:t>Visits from paid lobbyists are only moderately effective</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447902" y="5509552"/>
            <a:ext cx="801397" cy="1524000"/>
          </a:xfrm>
          <a:prstGeom prst="rect">
            <a:avLst/>
          </a:prstGeom>
        </p:spPr>
      </p:pic>
    </p:spTree>
    <p:extLst>
      <p:ext uri="{BB962C8B-B14F-4D97-AF65-F5344CB8AC3E}">
        <p14:creationId xmlns:p14="http://schemas.microsoft.com/office/powerpoint/2010/main" val="4063111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Advocacy Approaches</a:t>
            </a:r>
            <a:endParaRPr lang="en-US" dirty="0"/>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382207"/>
            <a:ext cx="8255000" cy="52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762000" y="4343400"/>
            <a:ext cx="6477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638308" y="3536995"/>
            <a:ext cx="2819399" cy="923330"/>
          </a:xfrm>
          <a:prstGeom prst="rect">
            <a:avLst/>
          </a:prstGeom>
          <a:solidFill>
            <a:schemeClr val="accent2">
              <a:lumMod val="60000"/>
              <a:lumOff val="40000"/>
            </a:schemeClr>
          </a:solidFill>
        </p:spPr>
        <p:txBody>
          <a:bodyPr wrap="square" rtlCol="0">
            <a:spAutoFit/>
          </a:bodyPr>
          <a:lstStyle/>
          <a:p>
            <a:pPr algn="ctr"/>
            <a:r>
              <a:rPr lang="en-US" dirty="0" smtClean="0"/>
              <a:t>Form letters, postcards and form faxes are least effective</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447902" y="5509552"/>
            <a:ext cx="801397" cy="1524000"/>
          </a:xfrm>
          <a:prstGeom prst="rect">
            <a:avLst/>
          </a:prstGeom>
        </p:spPr>
      </p:pic>
    </p:spTree>
    <p:extLst>
      <p:ext uri="{BB962C8B-B14F-4D97-AF65-F5344CB8AC3E}">
        <p14:creationId xmlns:p14="http://schemas.microsoft.com/office/powerpoint/2010/main" val="2187381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Advocacy</a:t>
            </a:r>
            <a:endParaRPr lang="en-US" dirty="0"/>
          </a:p>
        </p:txBody>
      </p:sp>
      <p:sp>
        <p:nvSpPr>
          <p:cNvPr id="5" name="Rectangle 4"/>
          <p:cNvSpPr/>
          <p:nvPr/>
        </p:nvSpPr>
        <p:spPr>
          <a:xfrm>
            <a:off x="951271" y="2444115"/>
            <a:ext cx="6934200" cy="1969770"/>
          </a:xfrm>
          <a:prstGeom prst="rect">
            <a:avLst/>
          </a:prstGeom>
        </p:spPr>
        <p:txBody>
          <a:bodyPr wrap="square">
            <a:spAutoFit/>
          </a:bodyPr>
          <a:lstStyle/>
          <a:p>
            <a:pPr>
              <a:spcBef>
                <a:spcPct val="0"/>
              </a:spcBef>
              <a:spcAft>
                <a:spcPts val="1200"/>
              </a:spcAft>
            </a:pPr>
            <a:r>
              <a:rPr lang="en-US" altLang="en-US" sz="2800" i="1" dirty="0" smtClean="0">
                <a:latin typeface="Calibri" pitchFamily="34" charset="0"/>
              </a:rPr>
              <a:t>Never doubt that a small group of thoughtful, committed citizens can change the world. Indeed, it is the only thing that ever has.</a:t>
            </a:r>
          </a:p>
          <a:p>
            <a:pPr algn="r">
              <a:spcBef>
                <a:spcPct val="0"/>
              </a:spcBef>
            </a:pPr>
            <a:r>
              <a:rPr lang="en-US" altLang="en-US" sz="2800" i="1" dirty="0" smtClean="0">
                <a:latin typeface="Calibri" pitchFamily="34" charset="0"/>
              </a:rPr>
              <a:t>— anthropologist Margaret Mead</a:t>
            </a:r>
            <a:endParaRPr lang="en-US" altLang="en-US" sz="1600" dirty="0" smtClean="0">
              <a:latin typeface="Calibri"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7219301" y="5144706"/>
            <a:ext cx="801397" cy="1524000"/>
          </a:xfrm>
          <a:prstGeom prst="rect">
            <a:avLst/>
          </a:prstGeom>
        </p:spPr>
      </p:pic>
    </p:spTree>
    <p:extLst>
      <p:ext uri="{BB962C8B-B14F-4D97-AF65-F5344CB8AC3E}">
        <p14:creationId xmlns:p14="http://schemas.microsoft.com/office/powerpoint/2010/main" val="2685882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24" y="533400"/>
            <a:ext cx="8229600" cy="762000"/>
          </a:xfrm>
        </p:spPr>
        <p:txBody>
          <a:bodyPr>
            <a:normAutofit fontScale="90000"/>
          </a:bodyPr>
          <a:lstStyle/>
          <a:p>
            <a:pPr algn="ctr"/>
            <a:r>
              <a:rPr lang="en-US" dirty="0" smtClean="0"/>
              <a:t>Washington State Congressional Districts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802" y="2371130"/>
            <a:ext cx="6317098" cy="4064000"/>
          </a:xfrm>
          <a:prstGeom prst="rect">
            <a:avLst/>
          </a:prstGeom>
        </p:spPr>
      </p:pic>
      <p:sp>
        <p:nvSpPr>
          <p:cNvPr id="5" name="TextBox 4"/>
          <p:cNvSpPr txBox="1"/>
          <p:nvPr/>
        </p:nvSpPr>
        <p:spPr>
          <a:xfrm>
            <a:off x="800100" y="1295400"/>
            <a:ext cx="7635488" cy="923330"/>
          </a:xfrm>
          <a:prstGeom prst="rect">
            <a:avLst/>
          </a:prstGeom>
          <a:noFill/>
        </p:spPr>
        <p:txBody>
          <a:bodyPr wrap="none" rtlCol="0">
            <a:spAutoFit/>
          </a:bodyPr>
          <a:lstStyle/>
          <a:p>
            <a:r>
              <a:rPr lang="en-US" dirty="0" smtClean="0"/>
              <a:t>1 – Suzan </a:t>
            </a:r>
            <a:r>
              <a:rPr lang="en-US" dirty="0" err="1" smtClean="0"/>
              <a:t>DelBene</a:t>
            </a:r>
            <a:r>
              <a:rPr lang="en-US" dirty="0" smtClean="0"/>
              <a:t>,  2 – Rick Larsen,  3 – Jaime Herrera </a:t>
            </a:r>
            <a:r>
              <a:rPr lang="en-US" dirty="0" err="1" smtClean="0"/>
              <a:t>Beutler</a:t>
            </a:r>
            <a:r>
              <a:rPr lang="en-US" dirty="0" smtClean="0"/>
              <a:t>,</a:t>
            </a:r>
          </a:p>
          <a:p>
            <a:r>
              <a:rPr lang="en-US" dirty="0" smtClean="0"/>
              <a:t>4 – Dan Newhouse,  5 – Cathy </a:t>
            </a:r>
            <a:r>
              <a:rPr lang="en-US" dirty="0" err="1" smtClean="0"/>
              <a:t>McMorris</a:t>
            </a:r>
            <a:r>
              <a:rPr lang="en-US" dirty="0" smtClean="0"/>
              <a:t> Rogers,  6 – Derek Kilmer, </a:t>
            </a:r>
          </a:p>
          <a:p>
            <a:r>
              <a:rPr lang="en-US" dirty="0" smtClean="0"/>
              <a:t>7-Jim McDermott,  8-David Reichert,  9 – Adam Smith,  10 – Denny Heck</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462027" y="5218881"/>
            <a:ext cx="1001746" cy="1905000"/>
          </a:xfrm>
          <a:prstGeom prst="rect">
            <a:avLst/>
          </a:prstGeom>
        </p:spPr>
      </p:pic>
    </p:spTree>
    <p:extLst>
      <p:ext uri="{BB962C8B-B14F-4D97-AF65-F5344CB8AC3E}">
        <p14:creationId xmlns:p14="http://schemas.microsoft.com/office/powerpoint/2010/main" val="384704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r>
              <a:rPr lang="en-US" sz="2600" b="1" dirty="0" smtClean="0"/>
              <a:t>An Example of RESULTS’s Work: The Story of Representative Derek Kilmer’s Letter to the President</a:t>
            </a:r>
            <a:endParaRPr lang="en-US" sz="2600" b="1" dirty="0"/>
          </a:p>
        </p:txBody>
      </p:sp>
      <p:sp>
        <p:nvSpPr>
          <p:cNvPr id="3" name="Content Placeholder 2"/>
          <p:cNvSpPr>
            <a:spLocks noGrp="1"/>
          </p:cNvSpPr>
          <p:nvPr>
            <p:ph idx="1"/>
          </p:nvPr>
        </p:nvSpPr>
        <p:spPr>
          <a:xfrm>
            <a:off x="457200" y="2133600"/>
            <a:ext cx="8229600" cy="4343400"/>
          </a:xfrm>
        </p:spPr>
        <p:txBody>
          <a:bodyPr>
            <a:normAutofit fontScale="92500" lnSpcReduction="10000"/>
          </a:bodyPr>
          <a:lstStyle/>
          <a:p>
            <a:r>
              <a:rPr lang="en-US" dirty="0" smtClean="0"/>
              <a:t>Global Fund to Fight AIDS, Tuberculosis and Malaria</a:t>
            </a:r>
          </a:p>
          <a:p>
            <a:endParaRPr lang="en-US" sz="800" dirty="0" smtClean="0"/>
          </a:p>
          <a:p>
            <a:r>
              <a:rPr lang="en-US" dirty="0" smtClean="0"/>
              <a:t>Began in 2002 to fight the world’s most deadly diseases</a:t>
            </a:r>
          </a:p>
          <a:p>
            <a:endParaRPr lang="en-US" sz="800" dirty="0" smtClean="0"/>
          </a:p>
          <a:p>
            <a:r>
              <a:rPr lang="en-US" dirty="0" smtClean="0"/>
              <a:t>Pledging conference held every three years, next on September 17, 2016 in </a:t>
            </a:r>
            <a:r>
              <a:rPr lang="en-US" dirty="0" smtClean="0"/>
              <a:t>Montreal, </a:t>
            </a:r>
            <a:r>
              <a:rPr lang="en-US" dirty="0" smtClean="0"/>
              <a:t>Canada.  </a:t>
            </a:r>
          </a:p>
          <a:p>
            <a:endParaRPr lang="en-US" sz="900" dirty="0" smtClean="0"/>
          </a:p>
          <a:p>
            <a:r>
              <a:rPr lang="en-US" dirty="0" smtClean="0"/>
              <a:t>While at the 2016 International Conference, RESULTS members asked Congressman Kilmer to sponsor a letter to President Obama urging a $4.3B three-year pledge, signed by all members of the WA State Congressional delegation.</a:t>
            </a:r>
          </a:p>
          <a:p>
            <a:endParaRPr lang="en-US" sz="900" dirty="0" smtClean="0"/>
          </a:p>
          <a:p>
            <a:r>
              <a:rPr lang="en-US" dirty="0" smtClean="0"/>
              <a:t>Involved Rep. Kilmer’s Congressional staff, all RESULTS groups, our ONE Campaign Partners.  Secured the final signature less than one hour before the deadline on 7/14/16.</a:t>
            </a:r>
          </a:p>
          <a:p>
            <a:endParaRPr lang="en-US" dirty="0" smtClean="0"/>
          </a:p>
        </p:txBody>
      </p:sp>
    </p:spTree>
    <p:extLst>
      <p:ext uri="{BB962C8B-B14F-4D97-AF65-F5344CB8AC3E}">
        <p14:creationId xmlns:p14="http://schemas.microsoft.com/office/powerpoint/2010/main" val="240672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the Global Fund?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Since 2002 when it began, through its partners, the Global Fund has:</a:t>
            </a:r>
          </a:p>
          <a:p>
            <a:r>
              <a:rPr lang="en-US" dirty="0" smtClean="0"/>
              <a:t>Saved 17 million lives</a:t>
            </a:r>
          </a:p>
          <a:p>
            <a:endParaRPr lang="en-US" sz="600" dirty="0" smtClean="0"/>
          </a:p>
          <a:p>
            <a:r>
              <a:rPr lang="en-US" dirty="0" smtClean="0"/>
              <a:t>Provided treatment to 13.2 million Tuberculosis patients</a:t>
            </a:r>
          </a:p>
          <a:p>
            <a:endParaRPr lang="en-US" sz="500" dirty="0" smtClean="0"/>
          </a:p>
          <a:p>
            <a:r>
              <a:rPr lang="en-US" dirty="0" smtClean="0"/>
              <a:t>8.1 million people are alive due to ARV treatments for HIV/AIDS</a:t>
            </a:r>
          </a:p>
          <a:p>
            <a:endParaRPr lang="en-US" sz="500" dirty="0" smtClean="0"/>
          </a:p>
          <a:p>
            <a:r>
              <a:rPr lang="en-US" dirty="0" smtClean="0"/>
              <a:t>585 million bed nets have been distributed to families at risk for malaria</a:t>
            </a:r>
          </a:p>
          <a:p>
            <a:endParaRPr lang="en-US" sz="500" dirty="0" smtClean="0"/>
          </a:p>
          <a:p>
            <a:r>
              <a:rPr lang="en-US" dirty="0" smtClean="0"/>
              <a:t>Leverages $2 additional dollars for every $1 the U.S. contributes</a:t>
            </a:r>
          </a:p>
          <a:p>
            <a:endParaRPr lang="en-US" sz="500" dirty="0" smtClean="0"/>
          </a:p>
          <a:p>
            <a:pPr marL="0" indent="0">
              <a:buNone/>
            </a:pPr>
            <a:r>
              <a:rPr lang="en-US" dirty="0" smtClean="0">
                <a:solidFill>
                  <a:srgbClr val="333333"/>
                </a:solidFill>
              </a:rPr>
              <a:t>With the next pledge, the Global Fund plans </a:t>
            </a:r>
            <a:r>
              <a:rPr lang="en-US" dirty="0">
                <a:solidFill>
                  <a:srgbClr val="333333"/>
                </a:solidFill>
              </a:rPr>
              <a:t>to </a:t>
            </a:r>
            <a:r>
              <a:rPr lang="en-US" dirty="0" smtClean="0">
                <a:solidFill>
                  <a:srgbClr val="333333"/>
                </a:solidFill>
              </a:rPr>
              <a:t>save </a:t>
            </a:r>
            <a:r>
              <a:rPr lang="en-US" dirty="0">
                <a:solidFill>
                  <a:srgbClr val="333333"/>
                </a:solidFill>
              </a:rPr>
              <a:t>8 million lives and prevent 300 million new infections from HIV, TB and </a:t>
            </a:r>
            <a:r>
              <a:rPr lang="en-US" dirty="0" smtClean="0">
                <a:solidFill>
                  <a:srgbClr val="333333"/>
                </a:solidFill>
              </a:rPr>
              <a:t>Malaria </a:t>
            </a:r>
            <a:r>
              <a:rPr lang="en-US" dirty="0">
                <a:solidFill>
                  <a:srgbClr val="333333"/>
                </a:solidFill>
              </a:rPr>
              <a:t>by </a:t>
            </a:r>
            <a:r>
              <a:rPr lang="en-US" dirty="0" smtClean="0">
                <a:solidFill>
                  <a:srgbClr val="333333"/>
                </a:solidFill>
              </a:rPr>
              <a:t>2020.</a:t>
            </a:r>
            <a:endParaRPr lang="en-US" dirty="0"/>
          </a:p>
        </p:txBody>
      </p:sp>
    </p:spTree>
    <p:extLst>
      <p:ext uri="{BB962C8B-B14F-4D97-AF65-F5344CB8AC3E}">
        <p14:creationId xmlns:p14="http://schemas.microsoft.com/office/powerpoint/2010/main" val="3997915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0"/>
            <a:ext cx="8229600" cy="990600"/>
          </a:xfrm>
        </p:spPr>
        <p:txBody>
          <a:bodyPr>
            <a:normAutofit fontScale="90000"/>
          </a:bodyPr>
          <a:lstStyle/>
          <a:p>
            <a:r>
              <a:rPr lang="en-US" dirty="0" smtClean="0"/>
              <a:t>The </a:t>
            </a:r>
            <a:r>
              <a:rPr lang="en-US" dirty="0"/>
              <a:t>Education for All Act (H.R. 4481): Strengthening Impact and </a:t>
            </a:r>
            <a:r>
              <a:rPr lang="en-US" dirty="0" smtClean="0"/>
              <a:t>Accountability</a:t>
            </a:r>
            <a:endParaRPr lang="en-US" dirty="0"/>
          </a:p>
        </p:txBody>
      </p:sp>
      <p:sp>
        <p:nvSpPr>
          <p:cNvPr id="5" name="Rectangle 4"/>
          <p:cNvSpPr/>
          <p:nvPr/>
        </p:nvSpPr>
        <p:spPr>
          <a:xfrm>
            <a:off x="457200" y="1957338"/>
            <a:ext cx="8229599" cy="4139595"/>
          </a:xfrm>
          <a:prstGeom prst="rect">
            <a:avLst/>
          </a:prstGeom>
        </p:spPr>
        <p:txBody>
          <a:bodyPr wrap="square">
            <a:spAutoFit/>
          </a:bodyPr>
          <a:lstStyle/>
          <a:p>
            <a:pPr marL="342900" indent="-342900">
              <a:buFont typeface="Arial" panose="020B0604020202020204" pitchFamily="34" charset="0"/>
              <a:buChar char="•"/>
            </a:pPr>
            <a:r>
              <a:rPr lang="en-US" sz="2400" dirty="0" smtClean="0"/>
              <a:t>59 million primary school-aged children around the world have no access to an education (was 100 million in 1999)</a:t>
            </a:r>
          </a:p>
          <a:p>
            <a:pPr marL="171450" indent="-171450">
              <a:buFont typeface="Arial" panose="020B0604020202020204" pitchFamily="34" charset="0"/>
              <a:buChar char="•"/>
            </a:pPr>
            <a:endParaRPr lang="en-US" sz="800" dirty="0" smtClean="0"/>
          </a:p>
          <a:p>
            <a:pPr marL="342900" indent="-342900">
              <a:buFont typeface="Arial" panose="020B0604020202020204" pitchFamily="34" charset="0"/>
              <a:buChar char="•"/>
            </a:pPr>
            <a:r>
              <a:rPr lang="en-US" sz="2400" dirty="0" smtClean="0"/>
              <a:t>Even of those in school, 250 </a:t>
            </a:r>
            <a:r>
              <a:rPr lang="en-US" sz="2400" dirty="0"/>
              <a:t>million kids – nearly 40 percent of the world’s children of primary school age – can’t read a single </a:t>
            </a:r>
            <a:r>
              <a:rPr lang="en-US" sz="2400" dirty="0" smtClean="0"/>
              <a:t>sentence</a:t>
            </a:r>
          </a:p>
          <a:p>
            <a:pPr marL="171450" indent="-171450">
              <a:buFont typeface="Arial" panose="020B0604020202020204" pitchFamily="34" charset="0"/>
              <a:buChar char="•"/>
            </a:pPr>
            <a:endParaRPr lang="en-US" sz="800" dirty="0"/>
          </a:p>
          <a:p>
            <a:pPr marL="342900" indent="-342900">
              <a:buFont typeface="Arial" panose="020B0604020202020204" pitchFamily="34" charset="0"/>
              <a:buChar char="•"/>
            </a:pPr>
            <a:r>
              <a:rPr lang="en-US" sz="2400" dirty="0" smtClean="0"/>
              <a:t> </a:t>
            </a:r>
            <a:r>
              <a:rPr lang="en-US" sz="2400" dirty="0"/>
              <a:t>A well-resourced U.S. global education </a:t>
            </a:r>
            <a:r>
              <a:rPr lang="en-US" sz="2400" dirty="0" smtClean="0"/>
              <a:t>strategy, increased </a:t>
            </a:r>
            <a:r>
              <a:rPr lang="en-US" sz="2400" dirty="0"/>
              <a:t>transparency and accountability is needed </a:t>
            </a:r>
            <a:r>
              <a:rPr lang="en-US" sz="2400" dirty="0" smtClean="0"/>
              <a:t>to </a:t>
            </a:r>
            <a:r>
              <a:rPr lang="en-US" sz="2400" dirty="0"/>
              <a:t>ensure the U.S. government effectively contributes to realizing quality education for children around the world </a:t>
            </a:r>
            <a:endParaRPr lang="en-US"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352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Reach Every Mother &amp; Child Act</a:t>
            </a:r>
            <a:endParaRPr lang="en-US" dirty="0"/>
          </a:p>
        </p:txBody>
      </p:sp>
      <p:sp>
        <p:nvSpPr>
          <p:cNvPr id="3" name="Rectangle 2"/>
          <p:cNvSpPr/>
          <p:nvPr/>
        </p:nvSpPr>
        <p:spPr>
          <a:xfrm>
            <a:off x="533400" y="1600200"/>
            <a:ext cx="8153400" cy="5131662"/>
          </a:xfrm>
          <a:prstGeom prst="rect">
            <a:avLst/>
          </a:prstGeom>
        </p:spPr>
        <p:txBody>
          <a:bodyPr wrap="square">
            <a:spAutoFit/>
          </a:bodyPr>
          <a:lstStyle/>
          <a:p>
            <a:pPr marL="342900" marR="0" lvl="0" indent="-342900">
              <a:lnSpc>
                <a:spcPct val="115000"/>
              </a:lnSpc>
              <a:spcBef>
                <a:spcPts val="600"/>
              </a:spcBef>
              <a:spcAft>
                <a:spcPts val="1000"/>
              </a:spcAft>
              <a:buFont typeface="Symbol"/>
              <a:buChar char=""/>
            </a:pPr>
            <a:r>
              <a:rPr lang="en-US" dirty="0">
                <a:latin typeface="Helvetica"/>
                <a:ea typeface="MS Mincho"/>
                <a:cs typeface="Times New Roman"/>
              </a:rPr>
              <a:t>Develops a U.S. Government strategy to help end preventable child and maternal deaths with </a:t>
            </a:r>
            <a:r>
              <a:rPr lang="en-US" u="sng" dirty="0">
                <a:latin typeface="Helvetica"/>
                <a:ea typeface="MS Mincho"/>
                <a:cs typeface="Times New Roman"/>
              </a:rPr>
              <a:t>ambitious, clear, and measurable goals</a:t>
            </a:r>
            <a:r>
              <a:rPr lang="en-US" dirty="0">
                <a:latin typeface="Helvetica"/>
                <a:ea typeface="MS Mincho"/>
                <a:cs typeface="Times New Roman"/>
              </a:rPr>
              <a:t>; </a:t>
            </a:r>
            <a:endParaRPr lang="en-US" sz="2000" dirty="0">
              <a:latin typeface="Cambria"/>
              <a:ea typeface="MS Mincho"/>
              <a:cs typeface="Times New Roman"/>
            </a:endParaRPr>
          </a:p>
          <a:p>
            <a:pPr marL="342900" marR="0" lvl="0" indent="-342900">
              <a:lnSpc>
                <a:spcPct val="115000"/>
              </a:lnSpc>
              <a:spcBef>
                <a:spcPts val="600"/>
              </a:spcBef>
              <a:spcAft>
                <a:spcPts val="1000"/>
              </a:spcAft>
              <a:buFont typeface="Symbol"/>
              <a:buChar char=""/>
            </a:pPr>
            <a:r>
              <a:rPr lang="en-US" u="sng" dirty="0">
                <a:latin typeface="Helvetica"/>
                <a:ea typeface="MS Mincho"/>
                <a:cs typeface="Times New Roman"/>
              </a:rPr>
              <a:t>Increases accountability and transparency</a:t>
            </a:r>
            <a:r>
              <a:rPr lang="en-US" dirty="0">
                <a:latin typeface="Helvetica"/>
                <a:ea typeface="MS Mincho"/>
                <a:cs typeface="Times New Roman"/>
              </a:rPr>
              <a:t> at all levels; </a:t>
            </a:r>
            <a:endParaRPr lang="en-US" sz="2000" dirty="0">
              <a:latin typeface="Cambria"/>
              <a:ea typeface="MS Mincho"/>
              <a:cs typeface="Times New Roman"/>
            </a:endParaRPr>
          </a:p>
          <a:p>
            <a:pPr marL="342900" marR="0" lvl="0" indent="-342900">
              <a:lnSpc>
                <a:spcPct val="115000"/>
              </a:lnSpc>
              <a:spcBef>
                <a:spcPts val="600"/>
              </a:spcBef>
              <a:spcAft>
                <a:spcPts val="1000"/>
              </a:spcAft>
              <a:buFont typeface="Symbol"/>
              <a:buChar char=""/>
            </a:pPr>
            <a:r>
              <a:rPr lang="en-US" u="sng" dirty="0">
                <a:latin typeface="Helvetica"/>
                <a:ea typeface="MS Mincho"/>
                <a:cs typeface="Times New Roman"/>
              </a:rPr>
              <a:t>Focuses on the poorest and most vulnerable populations</a:t>
            </a:r>
            <a:r>
              <a:rPr lang="en-US" dirty="0">
                <a:latin typeface="Helvetica"/>
                <a:ea typeface="MS Mincho"/>
                <a:cs typeface="Times New Roman"/>
              </a:rPr>
              <a:t>, and recognizes the </a:t>
            </a:r>
            <a:r>
              <a:rPr lang="en-US" u="sng" dirty="0">
                <a:latin typeface="Helvetica"/>
                <a:ea typeface="MS Mincho"/>
                <a:cs typeface="Times New Roman"/>
              </a:rPr>
              <a:t>unique </a:t>
            </a:r>
            <a:r>
              <a:rPr lang="en-US" u="sng" dirty="0" smtClean="0">
                <a:latin typeface="Helvetica"/>
                <a:ea typeface="MS Mincho"/>
                <a:cs typeface="Times New Roman"/>
              </a:rPr>
              <a:t>needs </a:t>
            </a:r>
            <a:r>
              <a:rPr lang="en-US" u="sng" dirty="0">
                <a:latin typeface="Helvetica"/>
                <a:ea typeface="MS Mincho"/>
                <a:cs typeface="Times New Roman"/>
              </a:rPr>
              <a:t>within different countries</a:t>
            </a:r>
            <a:r>
              <a:rPr lang="en-US" dirty="0">
                <a:latin typeface="Helvetica"/>
                <a:ea typeface="MS Mincho"/>
                <a:cs typeface="Times New Roman"/>
              </a:rPr>
              <a:t> and communities; </a:t>
            </a:r>
            <a:endParaRPr lang="en-US" sz="2000" dirty="0">
              <a:latin typeface="Cambria"/>
              <a:ea typeface="MS Mincho"/>
              <a:cs typeface="Times New Roman"/>
            </a:endParaRPr>
          </a:p>
          <a:p>
            <a:pPr marL="342900" marR="0" lvl="0" indent="-342900">
              <a:lnSpc>
                <a:spcPct val="115000"/>
              </a:lnSpc>
              <a:spcBef>
                <a:spcPts val="600"/>
              </a:spcBef>
              <a:spcAft>
                <a:spcPts val="1000"/>
              </a:spcAft>
              <a:buFont typeface="Symbol"/>
              <a:buChar char=""/>
            </a:pPr>
            <a:r>
              <a:rPr lang="en-US" dirty="0">
                <a:latin typeface="Helvetica"/>
                <a:ea typeface="MS Mincho"/>
                <a:cs typeface="Times New Roman"/>
              </a:rPr>
              <a:t>Scales up what is </a:t>
            </a:r>
            <a:r>
              <a:rPr lang="en-US" u="sng" dirty="0">
                <a:latin typeface="Helvetica"/>
                <a:ea typeface="MS Mincho"/>
                <a:cs typeface="Times New Roman"/>
              </a:rPr>
              <a:t>proven to work and save the most lives</a:t>
            </a:r>
            <a:r>
              <a:rPr lang="en-US" dirty="0">
                <a:latin typeface="Helvetica"/>
                <a:ea typeface="MS Mincho"/>
                <a:cs typeface="Times New Roman"/>
              </a:rPr>
              <a:t>, while reporting against </a:t>
            </a:r>
            <a:r>
              <a:rPr lang="en-US" dirty="0" smtClean="0">
                <a:latin typeface="Helvetica"/>
                <a:ea typeface="MS Mincho"/>
                <a:cs typeface="Times New Roman"/>
              </a:rPr>
              <a:t>clear targets</a:t>
            </a:r>
            <a:r>
              <a:rPr lang="en-US" dirty="0">
                <a:latin typeface="Helvetica"/>
                <a:ea typeface="MS Mincho"/>
                <a:cs typeface="Times New Roman"/>
              </a:rPr>
              <a:t>; </a:t>
            </a:r>
            <a:endParaRPr lang="en-US" sz="2000" dirty="0">
              <a:latin typeface="Cambria"/>
              <a:ea typeface="MS Mincho"/>
              <a:cs typeface="Times New Roman"/>
            </a:endParaRPr>
          </a:p>
          <a:p>
            <a:pPr marL="342900" marR="0" lvl="0" indent="-342900">
              <a:lnSpc>
                <a:spcPct val="115000"/>
              </a:lnSpc>
              <a:spcBef>
                <a:spcPts val="600"/>
              </a:spcBef>
              <a:spcAft>
                <a:spcPts val="1000"/>
              </a:spcAft>
              <a:buFont typeface="Symbol"/>
              <a:buChar char=""/>
            </a:pPr>
            <a:r>
              <a:rPr lang="en-US" dirty="0">
                <a:latin typeface="Helvetica"/>
                <a:ea typeface="MS Mincho"/>
                <a:cs typeface="Times New Roman"/>
              </a:rPr>
              <a:t>Codifies a </a:t>
            </a:r>
            <a:r>
              <a:rPr lang="en-US" u="sng" dirty="0">
                <a:latin typeface="Helvetica"/>
                <a:ea typeface="MS Mincho"/>
                <a:cs typeface="Times New Roman"/>
              </a:rPr>
              <a:t>Child and Maternal Survival Coordinator</a:t>
            </a:r>
            <a:r>
              <a:rPr lang="en-US" dirty="0">
                <a:latin typeface="Helvetica"/>
                <a:ea typeface="MS Mincho"/>
                <a:cs typeface="Times New Roman"/>
              </a:rPr>
              <a:t> responsible for oversight; </a:t>
            </a:r>
            <a:endParaRPr lang="en-US" sz="2000" dirty="0">
              <a:latin typeface="Cambria"/>
              <a:ea typeface="MS Mincho"/>
              <a:cs typeface="Times New Roman"/>
            </a:endParaRPr>
          </a:p>
          <a:p>
            <a:pPr marL="285750" indent="-285750">
              <a:spcBef>
                <a:spcPts val="600"/>
              </a:spcBef>
              <a:buFont typeface="Arial" panose="020B0604020202020204" pitchFamily="34" charset="0"/>
              <a:buChar char="•"/>
            </a:pPr>
            <a:r>
              <a:rPr lang="en-US" dirty="0">
                <a:latin typeface="Helvetica"/>
                <a:ea typeface="MS Mincho"/>
                <a:cs typeface="Times New Roman"/>
              </a:rPr>
              <a:t>Creates </a:t>
            </a:r>
            <a:r>
              <a:rPr lang="en-US" u="sng" dirty="0">
                <a:latin typeface="Helvetica"/>
                <a:ea typeface="MS Mincho"/>
                <a:cs typeface="Times New Roman"/>
              </a:rPr>
              <a:t>new, innovative funding sources</a:t>
            </a:r>
            <a:r>
              <a:rPr lang="en-US" dirty="0">
                <a:latin typeface="Helvetica"/>
                <a:ea typeface="MS Mincho"/>
                <a:cs typeface="Times New Roman"/>
              </a:rPr>
              <a:t> to complement U.S. </a:t>
            </a:r>
            <a:r>
              <a:rPr lang="en-US" dirty="0" smtClean="0">
                <a:latin typeface="Helvetica"/>
                <a:ea typeface="MS Mincho"/>
                <a:cs typeface="Times New Roman"/>
              </a:rPr>
              <a:t>investment;</a:t>
            </a:r>
          </a:p>
          <a:p>
            <a:pPr marL="285750" indent="-285750">
              <a:spcBef>
                <a:spcPts val="600"/>
              </a:spcBef>
              <a:buFont typeface="Arial" panose="020B0604020202020204" pitchFamily="34" charset="0"/>
              <a:buChar char="•"/>
            </a:pPr>
            <a:endParaRPr lang="en-US" sz="1050" dirty="0" smtClean="0">
              <a:latin typeface="Helvetica"/>
              <a:ea typeface="MS Mincho"/>
              <a:cs typeface="Times New Roman"/>
            </a:endParaRPr>
          </a:p>
          <a:p>
            <a:pPr marL="285750" indent="-285750">
              <a:spcBef>
                <a:spcPts val="600"/>
              </a:spcBef>
              <a:buFont typeface="Arial" panose="020B0604020202020204" pitchFamily="34" charset="0"/>
              <a:buChar char="•"/>
            </a:pPr>
            <a:r>
              <a:rPr lang="en-US" dirty="0" smtClean="0"/>
              <a:t>Builds the capacity for USAID to meet its </a:t>
            </a:r>
            <a:r>
              <a:rPr lang="en-US" dirty="0"/>
              <a:t>goals of </a:t>
            </a:r>
            <a:r>
              <a:rPr lang="en-US" u="sng" dirty="0"/>
              <a:t>saving 15 million child lives and 600,000 women’s lives by </a:t>
            </a:r>
            <a:r>
              <a:rPr lang="en-US" u="sng" dirty="0" smtClean="0"/>
              <a:t>2020</a:t>
            </a:r>
            <a:r>
              <a:rPr lang="en-US" dirty="0" smtClean="0"/>
              <a:t>.</a:t>
            </a:r>
            <a:endParaRPr lang="en-US" u="sng" dirty="0"/>
          </a:p>
        </p:txBody>
      </p:sp>
    </p:spTree>
    <p:extLst>
      <p:ext uri="{BB962C8B-B14F-4D97-AF65-F5344CB8AC3E}">
        <p14:creationId xmlns:p14="http://schemas.microsoft.com/office/powerpoint/2010/main" val="2970377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Autofit/>
          </a:bodyPr>
          <a:lstStyle/>
          <a:p>
            <a:r>
              <a:rPr lang="en-US" sz="2800" b="1" dirty="0" smtClean="0"/>
              <a:t>U.S. Poverty Advocacy: Creating Economic Mobility - Building Ladders out of Poverty</a:t>
            </a:r>
            <a:endParaRPr lang="en-US" sz="2800" b="1" dirty="0"/>
          </a:p>
        </p:txBody>
      </p:sp>
      <p:sp>
        <p:nvSpPr>
          <p:cNvPr id="3" name="Content Placeholder 2"/>
          <p:cNvSpPr>
            <a:spLocks noGrp="1"/>
          </p:cNvSpPr>
          <p:nvPr>
            <p:ph idx="1"/>
          </p:nvPr>
        </p:nvSpPr>
        <p:spPr>
          <a:xfrm>
            <a:off x="457200" y="1981200"/>
            <a:ext cx="8229600" cy="4495800"/>
          </a:xfrm>
        </p:spPr>
        <p:txBody>
          <a:bodyPr>
            <a:normAutofit fontScale="92500" lnSpcReduction="20000"/>
          </a:bodyPr>
          <a:lstStyle/>
          <a:p>
            <a:r>
              <a:rPr lang="en-US" dirty="0" smtClean="0"/>
              <a:t>RESULTS volunteers worked to save </a:t>
            </a:r>
            <a:r>
              <a:rPr lang="en-US" dirty="0"/>
              <a:t>key provisions of </a:t>
            </a:r>
            <a:r>
              <a:rPr lang="en-US" dirty="0" smtClean="0"/>
              <a:t>the Earned Income Tax Credit (EITC) and the Child Tax Credit </a:t>
            </a:r>
            <a:r>
              <a:rPr lang="en-US" dirty="0"/>
              <a:t>(CTC). </a:t>
            </a:r>
            <a:endParaRPr lang="en-US" dirty="0" smtClean="0"/>
          </a:p>
          <a:p>
            <a:pPr marL="0" indent="0">
              <a:buNone/>
            </a:pPr>
            <a:endParaRPr lang="en-US" sz="1000" dirty="0" smtClean="0"/>
          </a:p>
          <a:p>
            <a:r>
              <a:rPr lang="en-US" dirty="0" smtClean="0"/>
              <a:t>These </a:t>
            </a:r>
            <a:r>
              <a:rPr lang="en-US" dirty="0"/>
              <a:t>tax credits are our nation's </a:t>
            </a:r>
            <a:r>
              <a:rPr lang="en-US" b="1" dirty="0"/>
              <a:t>most successful anti-poverty programs for children</a:t>
            </a:r>
            <a:r>
              <a:rPr lang="en-US" dirty="0"/>
              <a:t> – the pro-work tax </a:t>
            </a:r>
            <a:r>
              <a:rPr lang="en-US" dirty="0" smtClean="0"/>
              <a:t>credits helped</a:t>
            </a:r>
            <a:r>
              <a:rPr lang="en-US" dirty="0"/>
              <a:t> </a:t>
            </a:r>
            <a:r>
              <a:rPr lang="en-US" dirty="0" smtClean="0"/>
              <a:t>to lift 9/8 million Americans out of poverty in 2014, </a:t>
            </a:r>
            <a:r>
              <a:rPr lang="en-US" dirty="0"/>
              <a:t>including </a:t>
            </a:r>
            <a:r>
              <a:rPr lang="en-US" b="1" dirty="0"/>
              <a:t>5.2 million</a:t>
            </a:r>
            <a:r>
              <a:rPr lang="en-US" dirty="0"/>
              <a:t> children. </a:t>
            </a:r>
            <a:endParaRPr lang="en-US" dirty="0" smtClean="0"/>
          </a:p>
          <a:p>
            <a:pPr marL="0" indent="0">
              <a:buNone/>
            </a:pPr>
            <a:endParaRPr lang="en-US" sz="1000" dirty="0" smtClean="0"/>
          </a:p>
          <a:p>
            <a:r>
              <a:rPr lang="en-US" dirty="0" smtClean="0"/>
              <a:t>Because </a:t>
            </a:r>
            <a:r>
              <a:rPr lang="en-US" dirty="0"/>
              <a:t>of </a:t>
            </a:r>
            <a:r>
              <a:rPr lang="en-US" dirty="0" smtClean="0"/>
              <a:t>the outstanding grassroots advocacy work of RESULTS volunteer advocates</a:t>
            </a:r>
            <a:r>
              <a:rPr lang="en-US" dirty="0"/>
              <a:t> and others</a:t>
            </a:r>
            <a:r>
              <a:rPr lang="en-US" dirty="0" smtClean="0"/>
              <a:t>, in 2015 Congress </a:t>
            </a:r>
            <a:r>
              <a:rPr lang="en-US" dirty="0"/>
              <a:t>passed </a:t>
            </a:r>
            <a:r>
              <a:rPr lang="en-US" dirty="0" smtClean="0"/>
              <a:t>tax legislation that </a:t>
            </a:r>
            <a:r>
              <a:rPr lang="en-US" dirty="0"/>
              <a:t>saves the key EITC and CTC provisions. </a:t>
            </a:r>
            <a:endParaRPr lang="en-US" dirty="0" smtClean="0"/>
          </a:p>
          <a:p>
            <a:endParaRPr lang="en-US" sz="1000" dirty="0" smtClean="0"/>
          </a:p>
          <a:p>
            <a:r>
              <a:rPr lang="en-US" dirty="0" smtClean="0"/>
              <a:t>Now RESULTS volunteers are working to expand the EITC to cover families without children who meet the income requirements. </a:t>
            </a:r>
            <a:endParaRPr lang="en-US" dirty="0"/>
          </a:p>
        </p:txBody>
      </p:sp>
    </p:spTree>
    <p:extLst>
      <p:ext uri="{BB962C8B-B14F-4D97-AF65-F5344CB8AC3E}">
        <p14:creationId xmlns:p14="http://schemas.microsoft.com/office/powerpoint/2010/main" val="1098134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lstStyle/>
          <a:p>
            <a:r>
              <a:rPr lang="en-US" dirty="0" smtClean="0"/>
              <a:t>Local RESULTS Groups	</a:t>
            </a:r>
            <a:endParaRPr lang="en-US" dirty="0"/>
          </a:p>
        </p:txBody>
      </p:sp>
      <p:sp>
        <p:nvSpPr>
          <p:cNvPr id="3" name="Content Placeholder 2"/>
          <p:cNvSpPr>
            <a:spLocks noGrp="1"/>
          </p:cNvSpPr>
          <p:nvPr>
            <p:ph idx="1"/>
          </p:nvPr>
        </p:nvSpPr>
        <p:spPr>
          <a:xfrm>
            <a:off x="304800" y="1905000"/>
            <a:ext cx="8686800" cy="4572000"/>
          </a:xfrm>
        </p:spPr>
        <p:txBody>
          <a:bodyPr/>
          <a:lstStyle/>
          <a:p>
            <a:pPr marL="0" indent="0">
              <a:buNone/>
            </a:pPr>
            <a:r>
              <a:rPr lang="en-US" dirty="0" smtClean="0"/>
              <a:t>Bremerton/North &amp; Central Kitsap Group – Domestic Poverty</a:t>
            </a:r>
          </a:p>
          <a:p>
            <a:pPr lvl="1"/>
            <a:r>
              <a:rPr lang="en-US" dirty="0" smtClean="0"/>
              <a:t>Meets on the </a:t>
            </a:r>
            <a:r>
              <a:rPr lang="en-US" smtClean="0"/>
              <a:t>Wednesday evening following </a:t>
            </a:r>
            <a:r>
              <a:rPr lang="en-US" dirty="0" smtClean="0"/>
              <a:t>the second </a:t>
            </a:r>
            <a:r>
              <a:rPr lang="en-US" dirty="0" smtClean="0"/>
              <a:t>Saturday </a:t>
            </a:r>
            <a:r>
              <a:rPr lang="en-US" dirty="0" smtClean="0"/>
              <a:t>of </a:t>
            </a:r>
            <a:r>
              <a:rPr lang="en-US" dirty="0" smtClean="0"/>
              <a:t>each month</a:t>
            </a:r>
          </a:p>
          <a:p>
            <a:pPr lvl="1"/>
            <a:r>
              <a:rPr lang="en-US" dirty="0" smtClean="0"/>
              <a:t>Contact Grace West at (360) 479-8634 or </a:t>
            </a:r>
            <a:r>
              <a:rPr lang="en-US" dirty="0" smtClean="0">
                <a:hlinkClick r:id="rId2"/>
              </a:rPr>
              <a:t>westgracie@gmail.com</a:t>
            </a:r>
            <a:r>
              <a:rPr lang="en-US" dirty="0" smtClean="0"/>
              <a:t> or Diana Tyree-Eddy at (360) 434-1158 or </a:t>
            </a:r>
            <a:r>
              <a:rPr lang="en-US" dirty="0" smtClean="0">
                <a:hlinkClick r:id="rId3"/>
              </a:rPr>
              <a:t>autumnguest@hotmail.com</a:t>
            </a:r>
            <a:r>
              <a:rPr lang="en-US" dirty="0" smtClean="0"/>
              <a:t> for more information.</a:t>
            </a:r>
          </a:p>
          <a:p>
            <a:pPr lvl="1"/>
            <a:endParaRPr lang="en-US" dirty="0"/>
          </a:p>
          <a:p>
            <a:pPr marL="0" indent="0">
              <a:buNone/>
            </a:pPr>
            <a:r>
              <a:rPr lang="en-US" dirty="0" smtClean="0"/>
              <a:t>South Kitsap/Gig Harbor Group – Global Poverty </a:t>
            </a:r>
          </a:p>
          <a:p>
            <a:pPr lvl="1"/>
            <a:r>
              <a:rPr lang="en-US" dirty="0" smtClean="0"/>
              <a:t>Meets on the second Tuesday evening and the second Saturday morning of each month.</a:t>
            </a:r>
          </a:p>
          <a:p>
            <a:pPr lvl="1"/>
            <a:r>
              <a:rPr lang="en-US" dirty="0" smtClean="0"/>
              <a:t>For </a:t>
            </a:r>
            <a:r>
              <a:rPr lang="en-US" dirty="0"/>
              <a:t>more </a:t>
            </a:r>
            <a:r>
              <a:rPr lang="en-US" dirty="0" smtClean="0"/>
              <a:t>information contact Beth or Paul Wilson at (253) 857-5234 </a:t>
            </a:r>
          </a:p>
          <a:p>
            <a:pPr marL="274320" lvl="1" indent="0">
              <a:buNone/>
            </a:pPr>
            <a:r>
              <a:rPr lang="en-US" dirty="0"/>
              <a:t> </a:t>
            </a:r>
            <a:r>
              <a:rPr lang="en-US" dirty="0" smtClean="0"/>
              <a:t> or </a:t>
            </a:r>
            <a:r>
              <a:rPr lang="en-US" dirty="0" smtClean="0">
                <a:hlinkClick r:id="rId4"/>
              </a:rPr>
              <a:t>bethwilson1950@gmail.com</a:t>
            </a:r>
            <a:r>
              <a:rPr lang="en-US" dirty="0"/>
              <a:t>.</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7435201" y="5277499"/>
            <a:ext cx="801397" cy="1524000"/>
          </a:xfrm>
          <a:prstGeom prst="rect">
            <a:avLst/>
          </a:prstGeom>
        </p:spPr>
      </p:pic>
    </p:spTree>
    <p:extLst>
      <p:ext uri="{BB962C8B-B14F-4D97-AF65-F5344CB8AC3E}">
        <p14:creationId xmlns:p14="http://schemas.microsoft.com/office/powerpoint/2010/main" val="1513534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fontScale="90000"/>
          </a:bodyPr>
          <a:lstStyle/>
          <a:p>
            <a:r>
              <a:rPr lang="en-US" dirty="0" smtClean="0"/>
              <a:t/>
            </a:r>
            <a:br>
              <a:rPr lang="en-US" dirty="0" smtClean="0"/>
            </a:br>
            <a:r>
              <a:rPr lang="en-US" b="1" dirty="0" smtClean="0"/>
              <a:t>What is RESULTS?</a:t>
            </a:r>
            <a:endParaRPr lang="en-US" b="1" dirty="0"/>
          </a:p>
        </p:txBody>
      </p:sp>
      <p:sp>
        <p:nvSpPr>
          <p:cNvPr id="3" name="Rectangle 2"/>
          <p:cNvSpPr/>
          <p:nvPr/>
        </p:nvSpPr>
        <p:spPr>
          <a:xfrm>
            <a:off x="457200" y="1957338"/>
            <a:ext cx="8229599" cy="3354765"/>
          </a:xfrm>
          <a:prstGeom prst="rect">
            <a:avLst/>
          </a:prstGeom>
        </p:spPr>
        <p:txBody>
          <a:bodyPr wrap="square">
            <a:spAutoFit/>
          </a:bodyPr>
          <a:lstStyle/>
          <a:p>
            <a:r>
              <a:rPr lang="en-US" sz="3400" dirty="0" smtClean="0"/>
              <a:t>RESULTS is a movement of passionate, committed everyday people. </a:t>
            </a:r>
          </a:p>
          <a:p>
            <a:endParaRPr lang="en-US" sz="3400" dirty="0"/>
          </a:p>
          <a:p>
            <a:r>
              <a:rPr lang="en-US" sz="3400" dirty="0" smtClean="0"/>
              <a:t>Together we use our voices to influence political decisions that will bring an end to poverty.</a:t>
            </a:r>
          </a:p>
          <a:p>
            <a:endParaRPr lang="en-US" sz="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431357" y="4824347"/>
            <a:ext cx="1081886" cy="2057400"/>
          </a:xfrm>
          <a:prstGeom prst="rect">
            <a:avLst/>
          </a:prstGeom>
        </p:spPr>
      </p:pic>
    </p:spTree>
    <p:extLst>
      <p:ext uri="{BB962C8B-B14F-4D97-AF65-F5344CB8AC3E}">
        <p14:creationId xmlns:p14="http://schemas.microsoft.com/office/powerpoint/2010/main" val="307223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smtClean="0"/>
          </a:p>
          <a:p>
            <a:pPr algn="ctr"/>
            <a:endParaRPr lang="en-US" dirty="0" smtClean="0"/>
          </a:p>
          <a:p>
            <a:pPr marL="0" indent="0" algn="ctr">
              <a:buNone/>
            </a:pPr>
            <a:r>
              <a:rPr lang="en-US" sz="6600" dirty="0" smtClean="0"/>
              <a:t>Questions?</a:t>
            </a:r>
            <a:endParaRPr lang="en-US" sz="6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194877" y="4100676"/>
            <a:ext cx="1402445" cy="266700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220277" y="4100677"/>
            <a:ext cx="1402445" cy="2667000"/>
          </a:xfrm>
          <a:prstGeom prst="rect">
            <a:avLst/>
          </a:prstGeom>
        </p:spPr>
      </p:pic>
    </p:spTree>
    <p:extLst>
      <p:ext uri="{BB962C8B-B14F-4D97-AF65-F5344CB8AC3E}">
        <p14:creationId xmlns:p14="http://schemas.microsoft.com/office/powerpoint/2010/main" val="2394969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5638800"/>
          </a:xfrm>
        </p:spPr>
        <p:txBody>
          <a:bodyPr>
            <a:normAutofit/>
          </a:bodyPr>
          <a:lstStyle/>
          <a:p>
            <a:pPr marL="457200" lvl="1">
              <a:spcBef>
                <a:spcPts val="0"/>
              </a:spcBef>
              <a:buClrTx/>
              <a:buSzTx/>
            </a:pPr>
            <a:r>
              <a:rPr lang="en-US" sz="2800" dirty="0" smtClean="0">
                <a:solidFill>
                  <a:srgbClr val="292934"/>
                </a:solidFill>
              </a:rPr>
              <a:t/>
            </a:r>
            <a:br>
              <a:rPr lang="en-US" sz="2800" dirty="0" smtClean="0">
                <a:solidFill>
                  <a:srgbClr val="292934"/>
                </a:solidFill>
              </a:rPr>
            </a:br>
            <a:r>
              <a:rPr lang="en-US" sz="2800" dirty="0" smtClean="0">
                <a:solidFill>
                  <a:srgbClr val="292934"/>
                </a:solidFill>
              </a:rPr>
              <a:t>Volunteers receive training, support, and inspiration to become skilled advocates</a:t>
            </a:r>
            <a:br>
              <a:rPr lang="en-US" sz="2800" dirty="0" smtClean="0">
                <a:solidFill>
                  <a:srgbClr val="292934"/>
                </a:solidFill>
              </a:rPr>
            </a:br>
            <a:r>
              <a:rPr lang="en-US" sz="2800" dirty="0" smtClean="0">
                <a:solidFill>
                  <a:srgbClr val="292934"/>
                </a:solidFill>
              </a:rPr>
              <a:t/>
            </a:r>
            <a:br>
              <a:rPr lang="en-US" sz="2800" dirty="0" smtClean="0">
                <a:solidFill>
                  <a:srgbClr val="292934"/>
                </a:solidFill>
              </a:rPr>
            </a:br>
            <a:r>
              <a:rPr lang="en-US" sz="2800" dirty="0" smtClean="0">
                <a:solidFill>
                  <a:srgbClr val="292934"/>
                </a:solidFill>
              </a:rPr>
              <a:t>In time they learn to effectively advise policy makers, guiding them to decisions that improve access to health, education and economic opportunity</a:t>
            </a:r>
            <a:br>
              <a:rPr lang="en-US" sz="2800" dirty="0" smtClean="0">
                <a:solidFill>
                  <a:srgbClr val="292934"/>
                </a:solidFill>
              </a:rPr>
            </a:br>
            <a:r>
              <a:rPr lang="en-US" sz="2800" dirty="0" smtClean="0">
                <a:solidFill>
                  <a:srgbClr val="292934"/>
                </a:solidFill>
              </a:rPr>
              <a:t/>
            </a:r>
            <a:br>
              <a:rPr lang="en-US" sz="2800" dirty="0" smtClean="0">
                <a:solidFill>
                  <a:srgbClr val="292934"/>
                </a:solidFill>
              </a:rPr>
            </a:br>
            <a:r>
              <a:rPr lang="en-US" sz="2800" dirty="0" smtClean="0">
                <a:solidFill>
                  <a:srgbClr val="292934"/>
                </a:solidFill>
              </a:rPr>
              <a:t>Together we realize the incredible power we possess to use our voices to </a:t>
            </a:r>
            <a:r>
              <a:rPr lang="en-US" sz="2800" b="1" dirty="0" smtClean="0">
                <a:solidFill>
                  <a:srgbClr val="C00000"/>
                </a:solidFill>
              </a:rPr>
              <a:t>change the world</a:t>
            </a:r>
            <a:r>
              <a:rPr lang="en-US" sz="2800" dirty="0" smtClean="0">
                <a:solidFill>
                  <a:srgbClr val="292934"/>
                </a:solidFill>
              </a:rPr>
              <a:t>.</a:t>
            </a:r>
            <a:r>
              <a:rPr lang="en-US" sz="2800" dirty="0" smtClean="0">
                <a:solidFill>
                  <a:srgbClr val="FF0000"/>
                </a:solidFill>
              </a:rPr>
              <a:t/>
            </a:r>
            <a:br>
              <a:rPr lang="en-US" sz="2800" dirty="0" smtClean="0">
                <a:solidFill>
                  <a:srgbClr val="FF0000"/>
                </a:solidFill>
              </a:rPr>
            </a:br>
            <a:endParaRPr lang="en-US" dirty="0"/>
          </a:p>
        </p:txBody>
      </p:sp>
      <p:sp>
        <p:nvSpPr>
          <p:cNvPr id="4" name="Content Placeholder 3"/>
          <p:cNvSpPr>
            <a:spLocks noGrp="1"/>
          </p:cNvSpPr>
          <p:nvPr>
            <p:ph idx="1"/>
          </p:nvPr>
        </p:nvSpPr>
        <p:spPr>
          <a:xfrm>
            <a:off x="457200" y="1219200"/>
            <a:ext cx="8229600" cy="5257800"/>
          </a:xfrm>
        </p:spPr>
        <p:txBody>
          <a:bodyPr/>
          <a:lstStyle/>
          <a:p>
            <a:pPr marL="0" lvl="0" indent="0">
              <a:spcBef>
                <a:spcPts val="0"/>
              </a:spcBef>
              <a:buClrTx/>
              <a:buSzTx/>
              <a:buNone/>
            </a:pPr>
            <a:endParaRPr lang="en-US" sz="800" dirty="0" smtClean="0">
              <a:solidFill>
                <a:srgbClr val="292934"/>
              </a:solidFill>
            </a:endParaRPr>
          </a:p>
          <a:p>
            <a:endParaRPr lang="en-US" dirty="0"/>
          </a:p>
        </p:txBody>
      </p:sp>
    </p:spTree>
    <p:extLst>
      <p:ext uri="{BB962C8B-B14F-4D97-AF65-F5344CB8AC3E}">
        <p14:creationId xmlns:p14="http://schemas.microsoft.com/office/powerpoint/2010/main" val="1842222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is RESULTS?	</a:t>
            </a:r>
            <a:endParaRPr lang="en-US" dirty="0"/>
          </a:p>
        </p:txBody>
      </p:sp>
      <p:sp>
        <p:nvSpPr>
          <p:cNvPr id="5" name="Content Placeholder 4"/>
          <p:cNvSpPr>
            <a:spLocks noGrp="1"/>
          </p:cNvSpPr>
          <p:nvPr>
            <p:ph idx="1"/>
          </p:nvPr>
        </p:nvSpPr>
        <p:spPr>
          <a:xfrm>
            <a:off x="457200" y="1600200"/>
            <a:ext cx="8153400" cy="4876800"/>
          </a:xfrm>
        </p:spPr>
        <p:txBody>
          <a:bodyPr>
            <a:normAutofit fontScale="70000" lnSpcReduction="20000"/>
          </a:bodyPr>
          <a:lstStyle/>
          <a:p>
            <a:pPr marL="0" indent="0">
              <a:buNone/>
            </a:pPr>
            <a:r>
              <a:rPr lang="en-US" sz="2800" dirty="0" smtClean="0"/>
              <a:t>Started in U.S. in 1980 – organized by chapters</a:t>
            </a:r>
          </a:p>
          <a:p>
            <a:pPr lvl="1"/>
            <a:r>
              <a:rPr lang="en-US" sz="2200" dirty="0" smtClean="0"/>
              <a:t>121 Groups in the U.S., 79 focus on Global Poverty, 42 focus on U.S. Poverty</a:t>
            </a:r>
          </a:p>
          <a:p>
            <a:pPr lvl="1"/>
            <a:r>
              <a:rPr lang="en-US" sz="2200" dirty="0" smtClean="0"/>
              <a:t>National professional staff in Washington, D.C. led by Dr. Joanne Carter</a:t>
            </a:r>
          </a:p>
          <a:p>
            <a:pPr marL="274320" lvl="1" indent="0">
              <a:buNone/>
            </a:pPr>
            <a:endParaRPr lang="en-US" sz="1400" dirty="0"/>
          </a:p>
          <a:p>
            <a:pPr marL="0" indent="0">
              <a:buNone/>
            </a:pPr>
            <a:r>
              <a:rPr lang="en-US" sz="2800" dirty="0" smtClean="0"/>
              <a:t>Spread around the world to </a:t>
            </a:r>
            <a:r>
              <a:rPr lang="en-US" sz="2800" dirty="0"/>
              <a:t>A</a:t>
            </a:r>
            <a:r>
              <a:rPr lang="en-US" sz="2800" dirty="0" smtClean="0"/>
              <a:t>ustralia, Canada, Japan,  </a:t>
            </a:r>
          </a:p>
          <a:p>
            <a:pPr marL="0" indent="0">
              <a:buNone/>
            </a:pPr>
            <a:r>
              <a:rPr lang="en-US" sz="2800" dirty="0" smtClean="0"/>
              <a:t> Kenya, Mexico, South Korea, United Kingdom and  </a:t>
            </a:r>
          </a:p>
          <a:p>
            <a:pPr marL="0" indent="0">
              <a:buNone/>
            </a:pPr>
            <a:r>
              <a:rPr lang="en-US" sz="2800" dirty="0"/>
              <a:t> </a:t>
            </a:r>
            <a:r>
              <a:rPr lang="en-US" sz="2800" dirty="0" smtClean="0"/>
              <a:t>Zambia</a:t>
            </a:r>
          </a:p>
          <a:p>
            <a:pPr marL="0" indent="0">
              <a:buNone/>
            </a:pPr>
            <a:endParaRPr lang="en-US" sz="1400" dirty="0"/>
          </a:p>
          <a:p>
            <a:pPr marL="0" indent="0">
              <a:buNone/>
            </a:pPr>
            <a:r>
              <a:rPr lang="en-US" sz="2800" dirty="0" smtClean="0"/>
              <a:t>In Washington State: </a:t>
            </a:r>
          </a:p>
          <a:p>
            <a:pPr marL="274320" lvl="1" indent="0">
              <a:buNone/>
            </a:pPr>
            <a:r>
              <a:rPr lang="en-US" sz="2600" dirty="0" smtClean="0"/>
              <a:t>Bremerton/Central &amp; North Kitsap (Domestic), </a:t>
            </a:r>
          </a:p>
          <a:p>
            <a:pPr marL="274320" lvl="1" indent="0">
              <a:buNone/>
            </a:pPr>
            <a:r>
              <a:rPr lang="en-US" sz="2600" dirty="0" smtClean="0"/>
              <a:t>South Kitsap/Gig Harbor, Seattle, Tacoma, Olympia, </a:t>
            </a:r>
          </a:p>
          <a:p>
            <a:pPr marL="274320" lvl="1" indent="0">
              <a:buNone/>
            </a:pPr>
            <a:r>
              <a:rPr lang="en-US" sz="2600" dirty="0" smtClean="0"/>
              <a:t>Snohomish and Spokane (all Global)</a:t>
            </a:r>
          </a:p>
          <a:p>
            <a:pPr marL="274320" lvl="1" indent="0">
              <a:buNone/>
            </a:pPr>
            <a:r>
              <a:rPr lang="en-US" sz="2600" dirty="0" smtClean="0"/>
              <a:t>with expansion planned for Tri-Cities</a:t>
            </a:r>
          </a:p>
          <a:p>
            <a:pPr marL="274320" lvl="1" indent="0">
              <a:buNone/>
            </a:pPr>
            <a:endParaRPr lang="en-US" sz="1400" dirty="0"/>
          </a:p>
          <a:p>
            <a:pPr marL="0" indent="0">
              <a:buNone/>
            </a:pPr>
            <a:r>
              <a:rPr lang="en-US" sz="2800" dirty="0" smtClean="0"/>
              <a:t>Groups meet once or twice a month to plan their actions to build the political will to end poverty.</a:t>
            </a:r>
          </a:p>
          <a:p>
            <a:pPr marL="0" indent="0">
              <a:buNone/>
            </a:pPr>
            <a:r>
              <a:rPr lang="en-US" sz="1400" dirty="0" smtClean="0"/>
              <a:t>	</a:t>
            </a:r>
            <a:endParaRPr lang="en-US" sz="1400" dirty="0"/>
          </a:p>
          <a:p>
            <a:pPr marL="0" indent="0">
              <a:buNone/>
            </a:pPr>
            <a:r>
              <a:rPr lang="en-US" sz="2800" dirty="0" smtClean="0"/>
              <a:t>An annual International Conference is held each summer in Washington, DC, attended by 500 people from dozens of countries.  </a:t>
            </a:r>
            <a:endParaRPr lang="en-US" sz="2100" dirty="0" smtClean="0"/>
          </a:p>
        </p:txBody>
      </p:sp>
    </p:spTree>
    <p:extLst>
      <p:ext uri="{BB962C8B-B14F-4D97-AF65-F5344CB8AC3E}">
        <p14:creationId xmlns:p14="http://schemas.microsoft.com/office/powerpoint/2010/main" val="296664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does </a:t>
            </a:r>
            <a:r>
              <a:rPr lang="en-US" b="1" dirty="0" smtClean="0"/>
              <a:t>RESULTS </a:t>
            </a:r>
            <a:r>
              <a:rPr lang="en-US" dirty="0"/>
              <a:t>a</a:t>
            </a:r>
            <a:r>
              <a:rPr lang="en-US" dirty="0" smtClean="0"/>
              <a:t>dvocate for?</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smtClean="0"/>
              <a:t>RESULTS started to end hunger around the world.  Now works to </a:t>
            </a:r>
            <a:r>
              <a:rPr lang="en-US" u="sng" dirty="0" smtClean="0"/>
              <a:t>end poverty</a:t>
            </a:r>
            <a:r>
              <a:rPr lang="en-US" dirty="0" smtClean="0"/>
              <a:t> at the global level and the domestic (U.S.) level.</a:t>
            </a:r>
          </a:p>
          <a:p>
            <a:pPr marL="0" indent="0">
              <a:buNone/>
            </a:pPr>
            <a:endParaRPr lang="en-US" sz="1100" dirty="0"/>
          </a:p>
          <a:p>
            <a:pPr marL="0" indent="0">
              <a:buNone/>
            </a:pPr>
            <a:r>
              <a:rPr lang="en-US" sz="2800" b="1" dirty="0" smtClean="0">
                <a:solidFill>
                  <a:srgbClr val="C00000"/>
                </a:solidFill>
              </a:rPr>
              <a:t>Global Poverty:  End extreme poverty by 2030</a:t>
            </a:r>
          </a:p>
          <a:p>
            <a:r>
              <a:rPr lang="en-US" dirty="0" smtClean="0"/>
              <a:t>Health – Maternal &amp; Child Health, AIDS, Malaria &amp; TB</a:t>
            </a:r>
          </a:p>
          <a:p>
            <a:r>
              <a:rPr lang="en-US" dirty="0" smtClean="0"/>
              <a:t>Education - for 49 million children without access to education and the 40% of all children whose education is insufficient to ensure literacy</a:t>
            </a:r>
          </a:p>
          <a:p>
            <a:r>
              <a:rPr lang="en-US" dirty="0" smtClean="0"/>
              <a:t>Microfinance for the poorest to lift themselves out of poverty and support their families and communities</a:t>
            </a:r>
          </a:p>
          <a:p>
            <a:r>
              <a:rPr lang="en-US" dirty="0" smtClean="0"/>
              <a:t>U.S.AID and World Bank accountability and effectiveness (Reach Act)</a:t>
            </a:r>
            <a:endParaRPr lang="en-US" dirty="0"/>
          </a:p>
        </p:txBody>
      </p:sp>
    </p:spTree>
    <p:extLst>
      <p:ext uri="{BB962C8B-B14F-4D97-AF65-F5344CB8AC3E}">
        <p14:creationId xmlns:p14="http://schemas.microsoft.com/office/powerpoint/2010/main" val="1016802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Poverty, too?</a:t>
            </a:r>
            <a:endParaRPr lang="en-US" dirty="0"/>
          </a:p>
        </p:txBody>
      </p:sp>
      <p:sp>
        <p:nvSpPr>
          <p:cNvPr id="3" name="Content Placeholder 2"/>
          <p:cNvSpPr>
            <a:spLocks noGrp="1"/>
          </p:cNvSpPr>
          <p:nvPr>
            <p:ph idx="1"/>
          </p:nvPr>
        </p:nvSpPr>
        <p:spPr>
          <a:xfrm>
            <a:off x="838200" y="1600200"/>
            <a:ext cx="7543800" cy="4876800"/>
          </a:xfrm>
        </p:spPr>
        <p:txBody>
          <a:bodyPr>
            <a:normAutofit lnSpcReduction="10000"/>
          </a:bodyPr>
          <a:lstStyle/>
          <a:p>
            <a:r>
              <a:rPr lang="en-US" sz="2800" dirty="0" smtClean="0"/>
              <a:t>Access to effective healthcare and wellness </a:t>
            </a:r>
          </a:p>
          <a:p>
            <a:pPr marL="0" indent="0">
              <a:buNone/>
            </a:pPr>
            <a:r>
              <a:rPr lang="en-US" sz="2800" dirty="0"/>
              <a:t> </a:t>
            </a:r>
            <a:r>
              <a:rPr lang="en-US" sz="2800" dirty="0" smtClean="0"/>
              <a:t>  services  (Advocated for health reform and</a:t>
            </a:r>
          </a:p>
          <a:p>
            <a:pPr marL="0" indent="0">
              <a:buNone/>
            </a:pPr>
            <a:r>
              <a:rPr lang="en-US" sz="2800" dirty="0"/>
              <a:t> </a:t>
            </a:r>
            <a:r>
              <a:rPr lang="en-US" sz="2800" dirty="0" smtClean="0"/>
              <a:t>  funding for community health centers)</a:t>
            </a:r>
          </a:p>
          <a:p>
            <a:pPr marL="0" indent="0">
              <a:buNone/>
            </a:pPr>
            <a:endParaRPr lang="en-US" sz="1800" dirty="0"/>
          </a:p>
          <a:p>
            <a:r>
              <a:rPr lang="en-US" sz="2800" dirty="0" smtClean="0"/>
              <a:t>Reduction of hunger (SNAP/Food Stamps)</a:t>
            </a:r>
          </a:p>
          <a:p>
            <a:pPr marL="0" indent="0">
              <a:buNone/>
            </a:pPr>
            <a:endParaRPr lang="en-US" sz="1800" dirty="0"/>
          </a:p>
          <a:p>
            <a:r>
              <a:rPr lang="en-US" sz="2800" dirty="0" smtClean="0"/>
              <a:t>Access to early childhood education (Head</a:t>
            </a:r>
          </a:p>
          <a:p>
            <a:pPr marL="0" indent="0">
              <a:buNone/>
            </a:pPr>
            <a:r>
              <a:rPr lang="en-US" sz="2800" dirty="0"/>
              <a:t> </a:t>
            </a:r>
            <a:r>
              <a:rPr lang="en-US" sz="2800" dirty="0" smtClean="0"/>
              <a:t>  Start)</a:t>
            </a:r>
          </a:p>
          <a:p>
            <a:pPr marL="0" indent="0">
              <a:buNone/>
            </a:pPr>
            <a:endParaRPr lang="en-US" sz="1800" dirty="0"/>
          </a:p>
          <a:p>
            <a:r>
              <a:rPr lang="en-US" sz="2800" dirty="0" smtClean="0"/>
              <a:t>Poverty reduction through tax policy (EITC &amp; </a:t>
            </a:r>
          </a:p>
          <a:p>
            <a:pPr marL="0" indent="0">
              <a:buNone/>
            </a:pPr>
            <a:r>
              <a:rPr lang="en-US" sz="2800" dirty="0"/>
              <a:t> </a:t>
            </a:r>
            <a:r>
              <a:rPr lang="en-US" sz="2800" dirty="0" smtClean="0"/>
              <a:t>  CTC)</a:t>
            </a:r>
            <a:endParaRPr lang="en-US" sz="2800" dirty="0"/>
          </a:p>
        </p:txBody>
      </p:sp>
    </p:spTree>
    <p:extLst>
      <p:ext uri="{BB962C8B-B14F-4D97-AF65-F5344CB8AC3E}">
        <p14:creationId xmlns:p14="http://schemas.microsoft.com/office/powerpoint/2010/main" val="4089734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Advocacy?</a:t>
            </a:r>
            <a:endParaRPr lang="en-US" dirty="0"/>
          </a:p>
        </p:txBody>
      </p:sp>
      <p:sp>
        <p:nvSpPr>
          <p:cNvPr id="5" name="Rectangle 4"/>
          <p:cNvSpPr/>
          <p:nvPr/>
        </p:nvSpPr>
        <p:spPr>
          <a:xfrm>
            <a:off x="381000" y="1541026"/>
            <a:ext cx="8458200" cy="4878259"/>
          </a:xfrm>
          <a:prstGeom prst="rect">
            <a:avLst/>
          </a:prstGeom>
        </p:spPr>
        <p:txBody>
          <a:bodyPr wrap="square">
            <a:spAutoFit/>
          </a:bodyPr>
          <a:lstStyle/>
          <a:p>
            <a:pPr>
              <a:lnSpc>
                <a:spcPct val="80000"/>
              </a:lnSpc>
              <a:spcAft>
                <a:spcPts val="600"/>
              </a:spcAft>
            </a:pPr>
            <a:r>
              <a:rPr lang="en-US" altLang="en-US" sz="3200" dirty="0" smtClean="0">
                <a:latin typeface="Arial" panose="020B0604020202020204" pitchFamily="34" charset="0"/>
                <a:cs typeface="Arial" panose="020B0604020202020204" pitchFamily="34" charset="0"/>
              </a:rPr>
              <a:t>Advocacy is creating political will</a:t>
            </a:r>
          </a:p>
          <a:p>
            <a:pPr>
              <a:lnSpc>
                <a:spcPct val="80000"/>
              </a:lnSpc>
              <a:spcAft>
                <a:spcPts val="600"/>
              </a:spcAft>
            </a:pPr>
            <a:endParaRPr lang="en-US" altLang="en-US" sz="400" dirty="0" smtClean="0">
              <a:latin typeface="Arial" panose="020B0604020202020204" pitchFamily="34" charset="0"/>
              <a:cs typeface="Arial" panose="020B0604020202020204" pitchFamily="34" charset="0"/>
            </a:endParaRPr>
          </a:p>
          <a:p>
            <a:pPr marL="1188720" lvl="2" indent="-457200">
              <a:lnSpc>
                <a:spcPct val="80000"/>
              </a:lnSpc>
              <a:spcAft>
                <a:spcPts val="600"/>
              </a:spcAft>
              <a:buFont typeface="Arial" panose="020B0604020202020204" pitchFamily="34" charset="0"/>
              <a:buChar char="•"/>
            </a:pPr>
            <a:r>
              <a:rPr lang="en-US" altLang="en-US" sz="2800" dirty="0" smtClean="0">
                <a:latin typeface="Arial" panose="020B0604020202020204" pitchFamily="34" charset="0"/>
                <a:cs typeface="Arial" panose="020B0604020202020204" pitchFamily="34" charset="0"/>
              </a:rPr>
              <a:t>Telling decision-makers what their </a:t>
            </a:r>
            <a:r>
              <a:rPr lang="en-US" altLang="en-US" sz="2800" dirty="0">
                <a:latin typeface="Arial" panose="020B0604020202020204" pitchFamily="34" charset="0"/>
                <a:cs typeface="Arial" panose="020B0604020202020204" pitchFamily="34" charset="0"/>
              </a:rPr>
              <a:t> </a:t>
            </a:r>
            <a:r>
              <a:rPr lang="en-US" altLang="en-US" sz="2800" dirty="0" smtClean="0">
                <a:latin typeface="Arial" panose="020B0604020202020204" pitchFamily="34" charset="0"/>
                <a:cs typeface="Arial" panose="020B0604020202020204" pitchFamily="34" charset="0"/>
              </a:rPr>
              <a:t>  </a:t>
            </a:r>
          </a:p>
          <a:p>
            <a:pPr marL="731520" lvl="2">
              <a:lnSpc>
                <a:spcPct val="80000"/>
              </a:lnSpc>
              <a:spcAft>
                <a:spcPts val="600"/>
              </a:spcAft>
            </a:pPr>
            <a:r>
              <a:rPr lang="en-US" altLang="en-US" sz="2800" dirty="0" smtClean="0">
                <a:latin typeface="Arial" panose="020B0604020202020204" pitchFamily="34" charset="0"/>
                <a:cs typeface="Arial" panose="020B0604020202020204" pitchFamily="34" charset="0"/>
              </a:rPr>
              <a:t>     priorities should be</a:t>
            </a:r>
          </a:p>
          <a:p>
            <a:pPr marL="1188720" lvl="2" indent="-457200">
              <a:lnSpc>
                <a:spcPct val="80000"/>
              </a:lnSpc>
              <a:spcAft>
                <a:spcPts val="600"/>
              </a:spcAft>
              <a:buFont typeface="Arial" panose="020B0604020202020204" pitchFamily="34" charset="0"/>
              <a:buChar char="•"/>
            </a:pPr>
            <a:r>
              <a:rPr lang="en-US" altLang="en-US" sz="2800" dirty="0" smtClean="0">
                <a:latin typeface="Arial" panose="020B0604020202020204" pitchFamily="34" charset="0"/>
                <a:cs typeface="Arial" panose="020B0604020202020204" pitchFamily="34" charset="0"/>
              </a:rPr>
              <a:t>Building public support through effective engagement in the media </a:t>
            </a:r>
          </a:p>
          <a:p>
            <a:pPr marL="731520" lvl="2">
              <a:lnSpc>
                <a:spcPct val="80000"/>
              </a:lnSpc>
              <a:spcAft>
                <a:spcPts val="600"/>
              </a:spcAft>
            </a:pPr>
            <a:endParaRPr lang="en-US" altLang="en-US" sz="1400" dirty="0" smtClean="0">
              <a:latin typeface="Arial" panose="020B0604020202020204" pitchFamily="34" charset="0"/>
              <a:cs typeface="Arial" panose="020B0604020202020204" pitchFamily="34" charset="0"/>
            </a:endParaRPr>
          </a:p>
          <a:p>
            <a:pPr>
              <a:lnSpc>
                <a:spcPct val="80000"/>
              </a:lnSpc>
              <a:spcAft>
                <a:spcPts val="600"/>
              </a:spcAft>
            </a:pPr>
            <a:r>
              <a:rPr lang="en-US" altLang="en-US" sz="3200" dirty="0" smtClean="0">
                <a:latin typeface="Arial" panose="020B0604020202020204" pitchFamily="34" charset="0"/>
                <a:cs typeface="Arial" panose="020B0604020202020204" pitchFamily="34" charset="0"/>
              </a:rPr>
              <a:t>If we want something, we have to ask for it</a:t>
            </a:r>
          </a:p>
          <a:p>
            <a:pPr>
              <a:lnSpc>
                <a:spcPct val="80000"/>
              </a:lnSpc>
              <a:spcAft>
                <a:spcPts val="600"/>
              </a:spcAft>
            </a:pPr>
            <a:endParaRPr lang="en-US" altLang="en-US" sz="400" dirty="0" smtClean="0">
              <a:latin typeface="Arial" panose="020B0604020202020204" pitchFamily="34" charset="0"/>
              <a:cs typeface="Arial" panose="020B0604020202020204" pitchFamily="34" charset="0"/>
            </a:endParaRPr>
          </a:p>
          <a:p>
            <a:pPr marL="1188720" lvl="2" indent="-457200">
              <a:lnSpc>
                <a:spcPct val="80000"/>
              </a:lnSpc>
              <a:spcAft>
                <a:spcPts val="600"/>
              </a:spcAft>
              <a:buFont typeface="Arial" panose="020B0604020202020204" pitchFamily="34" charset="0"/>
              <a:buChar char="•"/>
            </a:pPr>
            <a:r>
              <a:rPr lang="en-US" altLang="en-US" sz="2800" dirty="0" smtClean="0">
                <a:latin typeface="Arial" panose="020B0604020202020204" pitchFamily="34" charset="0"/>
                <a:cs typeface="Arial" panose="020B0604020202020204" pitchFamily="34" charset="0"/>
              </a:rPr>
              <a:t>Every idea must have a voice</a:t>
            </a:r>
          </a:p>
          <a:p>
            <a:pPr marL="1188720" lvl="2" indent="-457200">
              <a:lnSpc>
                <a:spcPct val="80000"/>
              </a:lnSpc>
              <a:spcAft>
                <a:spcPts val="600"/>
              </a:spcAft>
              <a:buFont typeface="Arial" panose="020B0604020202020204" pitchFamily="34" charset="0"/>
              <a:buChar char="•"/>
            </a:pPr>
            <a:r>
              <a:rPr lang="en-US" altLang="en-US" sz="2800" dirty="0" smtClean="0">
                <a:latin typeface="Arial" panose="020B0604020202020204" pitchFamily="34" charset="0"/>
                <a:cs typeface="Arial" panose="020B0604020202020204" pitchFamily="34" charset="0"/>
              </a:rPr>
              <a:t>Decision-makers are not all knowing</a:t>
            </a:r>
          </a:p>
          <a:p>
            <a:pPr marL="1188720" lvl="2" indent="-457200">
              <a:lnSpc>
                <a:spcPct val="80000"/>
              </a:lnSpc>
              <a:spcAft>
                <a:spcPts val="600"/>
              </a:spcAft>
              <a:buFont typeface="Arial" panose="020B0604020202020204" pitchFamily="34" charset="0"/>
              <a:buChar char="•"/>
            </a:pPr>
            <a:r>
              <a:rPr lang="en-US" altLang="en-US" sz="2800" dirty="0" smtClean="0">
                <a:latin typeface="Arial" panose="020B0604020202020204" pitchFamily="34" charset="0"/>
                <a:cs typeface="Arial" panose="020B0604020202020204" pitchFamily="34" charset="0"/>
              </a:rPr>
              <a:t>Many times, they need to be educated</a:t>
            </a:r>
          </a:p>
          <a:p>
            <a:pPr marL="731520" lvl="2">
              <a:lnSpc>
                <a:spcPct val="80000"/>
              </a:lnSpc>
              <a:spcAft>
                <a:spcPts val="600"/>
              </a:spcAft>
            </a:pPr>
            <a:r>
              <a:rPr lang="en-US" altLang="en-US" sz="2800" dirty="0" smtClean="0">
                <a:latin typeface="Arial" panose="020B0604020202020204" pitchFamily="34" charset="0"/>
                <a:cs typeface="Arial" panose="020B0604020202020204" pitchFamily="34" charset="0"/>
              </a:rPr>
              <a:t>     just like everyone else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7447902" y="5509552"/>
            <a:ext cx="801397" cy="1524000"/>
          </a:xfrm>
          <a:prstGeom prst="rect">
            <a:avLst/>
          </a:prstGeom>
        </p:spPr>
      </p:pic>
    </p:spTree>
    <p:extLst>
      <p:ext uri="{BB962C8B-B14F-4D97-AF65-F5344CB8AC3E}">
        <p14:creationId xmlns:p14="http://schemas.microsoft.com/office/powerpoint/2010/main" val="2930239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685800"/>
          </a:xfrm>
        </p:spPr>
        <p:txBody>
          <a:bodyPr>
            <a:normAutofit fontScale="90000"/>
          </a:bodyPr>
          <a:lstStyle/>
          <a:p>
            <a:pPr marL="182880" lvl="0" indent="-182880">
              <a:lnSpc>
                <a:spcPct val="80000"/>
              </a:lnSpc>
              <a:spcBef>
                <a:spcPts val="0"/>
              </a:spcBef>
              <a:spcAft>
                <a:spcPts val="600"/>
              </a:spcAft>
            </a:pPr>
            <a:r>
              <a:rPr lang="en-US" altLang="en-US" sz="4400" spc="0" dirty="0" smtClean="0">
                <a:solidFill>
                  <a:srgbClr val="C00000"/>
                </a:solidFill>
                <a:latin typeface="Arial" panose="020B0604020202020204" pitchFamily="34" charset="0"/>
                <a:ea typeface="+mn-ea"/>
                <a:cs typeface="Arial" panose="020B0604020202020204" pitchFamily="34" charset="0"/>
              </a:rPr>
              <a:t/>
            </a:r>
            <a:br>
              <a:rPr lang="en-US" altLang="en-US" sz="4400" spc="0" dirty="0" smtClean="0">
                <a:solidFill>
                  <a:srgbClr val="C00000"/>
                </a:solidFill>
                <a:latin typeface="Arial" panose="020B0604020202020204" pitchFamily="34" charset="0"/>
                <a:ea typeface="+mn-ea"/>
                <a:cs typeface="Arial" panose="020B0604020202020204" pitchFamily="34" charset="0"/>
              </a:rPr>
            </a:br>
            <a:r>
              <a:rPr lang="en-US" altLang="en-US" sz="4900" spc="0" dirty="0" smtClean="0">
                <a:solidFill>
                  <a:srgbClr val="C00000"/>
                </a:solidFill>
                <a:latin typeface="Arial" panose="020B0604020202020204" pitchFamily="34" charset="0"/>
                <a:ea typeface="+mn-ea"/>
                <a:cs typeface="Arial" panose="020B0604020202020204" pitchFamily="34" charset="0"/>
              </a:rPr>
              <a:t>Ultimately…it’s </a:t>
            </a:r>
            <a:r>
              <a:rPr lang="en-US" altLang="en-US" sz="4900" spc="0" dirty="0">
                <a:solidFill>
                  <a:srgbClr val="C00000"/>
                </a:solidFill>
                <a:latin typeface="Arial" panose="020B0604020202020204" pitchFamily="34" charset="0"/>
                <a:ea typeface="+mn-ea"/>
                <a:cs typeface="Arial" panose="020B0604020202020204" pitchFamily="34" charset="0"/>
              </a:rPr>
              <a:t>about change</a:t>
            </a:r>
            <a:r>
              <a:rPr lang="en-US" altLang="en-US" sz="2700" spc="0" dirty="0">
                <a:solidFill>
                  <a:srgbClr val="292934"/>
                </a:solidFill>
                <a:latin typeface="Arial" panose="020B0604020202020204" pitchFamily="34" charset="0"/>
                <a:ea typeface="+mn-ea"/>
                <a:cs typeface="Arial" panose="020B0604020202020204" pitchFamily="34" charset="0"/>
              </a:rPr>
              <a:t/>
            </a:r>
            <a:br>
              <a:rPr lang="en-US" altLang="en-US" sz="2700" spc="0" dirty="0">
                <a:solidFill>
                  <a:srgbClr val="292934"/>
                </a:solidFill>
                <a:latin typeface="Arial" panose="020B0604020202020204" pitchFamily="34" charset="0"/>
                <a:ea typeface="+mn-ea"/>
                <a:cs typeface="Arial" panose="020B0604020202020204" pitchFamily="34" charset="0"/>
              </a:rPr>
            </a:br>
            <a:endParaRPr lang="en-US" dirty="0"/>
          </a:p>
        </p:txBody>
      </p:sp>
      <p:sp>
        <p:nvSpPr>
          <p:cNvPr id="4" name="Content Placeholder 3"/>
          <p:cNvSpPr>
            <a:spLocks noGrp="1"/>
          </p:cNvSpPr>
          <p:nvPr>
            <p:ph idx="1"/>
          </p:nvPr>
        </p:nvSpPr>
        <p:spPr>
          <a:xfrm>
            <a:off x="533400" y="1600200"/>
            <a:ext cx="8382000" cy="4876800"/>
          </a:xfrm>
        </p:spPr>
        <p:txBody>
          <a:bodyPr>
            <a:normAutofit/>
          </a:bodyPr>
          <a:lstStyle/>
          <a:p>
            <a:pPr marL="274320" lvl="1" indent="0">
              <a:lnSpc>
                <a:spcPct val="80000"/>
              </a:lnSpc>
              <a:spcBef>
                <a:spcPts val="0"/>
              </a:spcBef>
              <a:spcAft>
                <a:spcPts val="600"/>
              </a:spcAft>
              <a:buClrTx/>
              <a:buSzTx/>
              <a:buNone/>
            </a:pPr>
            <a:endParaRPr lang="en-US" altLang="en-US" sz="2400" dirty="0" smtClean="0">
              <a:solidFill>
                <a:srgbClr val="292934"/>
              </a:solidFill>
              <a:latin typeface="Arial" panose="020B0604020202020204" pitchFamily="34" charset="0"/>
              <a:cs typeface="Arial" panose="020B0604020202020204" pitchFamily="34" charset="0"/>
            </a:endParaRPr>
          </a:p>
          <a:p>
            <a:pPr lvl="1">
              <a:lnSpc>
                <a:spcPct val="80000"/>
              </a:lnSpc>
              <a:spcBef>
                <a:spcPts val="0"/>
              </a:spcBef>
              <a:spcAft>
                <a:spcPts val="600"/>
              </a:spcAft>
              <a:buClrTx/>
              <a:buSzTx/>
              <a:buFont typeface="Wingdings" pitchFamily="2" charset="2"/>
              <a:buChar char="§"/>
            </a:pPr>
            <a:r>
              <a:rPr lang="en-US" altLang="en-US" sz="4000" dirty="0" smtClean="0">
                <a:solidFill>
                  <a:srgbClr val="292934"/>
                </a:solidFill>
                <a:latin typeface="Arial" panose="020B0604020202020204" pitchFamily="34" charset="0"/>
                <a:cs typeface="Arial" panose="020B0604020202020204" pitchFamily="34" charset="0"/>
              </a:rPr>
              <a:t>  All </a:t>
            </a:r>
            <a:r>
              <a:rPr lang="en-US" altLang="en-US" sz="4000" dirty="0">
                <a:solidFill>
                  <a:srgbClr val="292934"/>
                </a:solidFill>
                <a:latin typeface="Arial" panose="020B0604020202020204" pitchFamily="34" charset="0"/>
                <a:cs typeface="Arial" panose="020B0604020202020204" pitchFamily="34" charset="0"/>
              </a:rPr>
              <a:t>major changes in social </a:t>
            </a:r>
            <a:r>
              <a:rPr lang="en-US" altLang="en-US" sz="4000" dirty="0" smtClean="0">
                <a:solidFill>
                  <a:srgbClr val="292934"/>
                </a:solidFill>
                <a:latin typeface="Arial" panose="020B0604020202020204" pitchFamily="34" charset="0"/>
                <a:cs typeface="Arial" panose="020B0604020202020204" pitchFamily="34" charset="0"/>
              </a:rPr>
              <a:t>or</a:t>
            </a:r>
          </a:p>
          <a:p>
            <a:pPr marL="274320" lvl="1" indent="0">
              <a:lnSpc>
                <a:spcPct val="80000"/>
              </a:lnSpc>
              <a:spcBef>
                <a:spcPts val="0"/>
              </a:spcBef>
              <a:spcAft>
                <a:spcPts val="600"/>
              </a:spcAft>
              <a:buClrTx/>
              <a:buSzTx/>
              <a:buNone/>
            </a:pPr>
            <a:r>
              <a:rPr lang="en-US" altLang="en-US" sz="4000" dirty="0" smtClean="0">
                <a:solidFill>
                  <a:srgbClr val="292934"/>
                </a:solidFill>
                <a:latin typeface="Arial" panose="020B0604020202020204" pitchFamily="34" charset="0"/>
                <a:cs typeface="Arial" panose="020B0604020202020204" pitchFamily="34" charset="0"/>
              </a:rPr>
              <a:t>   economic </a:t>
            </a:r>
            <a:r>
              <a:rPr lang="en-US" altLang="en-US" sz="4000" dirty="0">
                <a:solidFill>
                  <a:srgbClr val="292934"/>
                </a:solidFill>
                <a:latin typeface="Arial" panose="020B0604020202020204" pitchFamily="34" charset="0"/>
                <a:cs typeface="Arial" panose="020B0604020202020204" pitchFamily="34" charset="0"/>
              </a:rPr>
              <a:t>policy, good or bad, </a:t>
            </a:r>
            <a:endParaRPr lang="en-US" altLang="en-US" sz="4000" dirty="0" smtClean="0">
              <a:solidFill>
                <a:srgbClr val="292934"/>
              </a:solidFill>
              <a:latin typeface="Arial" panose="020B0604020202020204" pitchFamily="34" charset="0"/>
              <a:cs typeface="Arial" panose="020B0604020202020204" pitchFamily="34" charset="0"/>
            </a:endParaRPr>
          </a:p>
          <a:p>
            <a:pPr marL="274320" lvl="1" indent="0">
              <a:lnSpc>
                <a:spcPct val="80000"/>
              </a:lnSpc>
              <a:spcBef>
                <a:spcPts val="0"/>
              </a:spcBef>
              <a:spcAft>
                <a:spcPts val="600"/>
              </a:spcAft>
              <a:buClrTx/>
              <a:buSzTx/>
              <a:buNone/>
            </a:pPr>
            <a:r>
              <a:rPr lang="en-US" altLang="en-US" sz="4000" dirty="0">
                <a:solidFill>
                  <a:srgbClr val="292934"/>
                </a:solidFill>
                <a:latin typeface="Arial" panose="020B0604020202020204" pitchFamily="34" charset="0"/>
                <a:cs typeface="Arial" panose="020B0604020202020204" pitchFamily="34" charset="0"/>
              </a:rPr>
              <a:t> </a:t>
            </a:r>
            <a:r>
              <a:rPr lang="en-US" altLang="en-US" sz="4000" dirty="0" smtClean="0">
                <a:solidFill>
                  <a:srgbClr val="292934"/>
                </a:solidFill>
                <a:latin typeface="Arial" panose="020B0604020202020204" pitchFamily="34" charset="0"/>
                <a:cs typeface="Arial" panose="020B0604020202020204" pitchFamily="34" charset="0"/>
              </a:rPr>
              <a:t>  happened </a:t>
            </a:r>
            <a:r>
              <a:rPr lang="en-US" altLang="en-US" sz="4000" dirty="0">
                <a:solidFill>
                  <a:srgbClr val="292934"/>
                </a:solidFill>
                <a:latin typeface="Arial" panose="020B0604020202020204" pitchFamily="34" charset="0"/>
                <a:cs typeface="Arial" panose="020B0604020202020204" pitchFamily="34" charset="0"/>
              </a:rPr>
              <a:t>because </a:t>
            </a:r>
            <a:r>
              <a:rPr lang="en-US" altLang="en-US" sz="4000" u="sng" dirty="0" smtClean="0">
                <a:solidFill>
                  <a:srgbClr val="292934"/>
                </a:solidFill>
                <a:latin typeface="Arial" panose="020B0604020202020204" pitchFamily="34" charset="0"/>
                <a:cs typeface="Arial" panose="020B0604020202020204" pitchFamily="34" charset="0"/>
              </a:rPr>
              <a:t>advocates</a:t>
            </a:r>
          </a:p>
          <a:p>
            <a:pPr marL="274320" lvl="1" indent="0">
              <a:lnSpc>
                <a:spcPct val="80000"/>
              </a:lnSpc>
              <a:spcBef>
                <a:spcPts val="0"/>
              </a:spcBef>
              <a:spcAft>
                <a:spcPts val="600"/>
              </a:spcAft>
              <a:buClrTx/>
              <a:buSzTx/>
              <a:buNone/>
            </a:pPr>
            <a:r>
              <a:rPr lang="en-US" altLang="en-US" sz="4000" dirty="0">
                <a:solidFill>
                  <a:srgbClr val="292934"/>
                </a:solidFill>
                <a:latin typeface="Arial" panose="020B0604020202020204" pitchFamily="34" charset="0"/>
                <a:cs typeface="Arial" panose="020B0604020202020204" pitchFamily="34" charset="0"/>
              </a:rPr>
              <a:t> </a:t>
            </a:r>
            <a:r>
              <a:rPr lang="en-US" altLang="en-US" sz="4000" dirty="0" smtClean="0">
                <a:solidFill>
                  <a:srgbClr val="292934"/>
                </a:solidFill>
                <a:latin typeface="Arial" panose="020B0604020202020204" pitchFamily="34" charset="0"/>
                <a:cs typeface="Arial" panose="020B0604020202020204" pitchFamily="34" charset="0"/>
              </a:rPr>
              <a:t>  </a:t>
            </a:r>
            <a:r>
              <a:rPr lang="en-US" altLang="en-US" sz="4000" u="sng" dirty="0">
                <a:solidFill>
                  <a:srgbClr val="292934"/>
                </a:solidFill>
                <a:latin typeface="Arial" panose="020B0604020202020204" pitchFamily="34" charset="0"/>
                <a:cs typeface="Arial" panose="020B0604020202020204" pitchFamily="34" charset="0"/>
              </a:rPr>
              <a:t>did not give up until it </a:t>
            </a:r>
            <a:r>
              <a:rPr lang="en-US" altLang="en-US" sz="4000" u="sng" dirty="0" smtClean="0">
                <a:solidFill>
                  <a:srgbClr val="292934"/>
                </a:solidFill>
                <a:latin typeface="Arial" panose="020B0604020202020204" pitchFamily="34" charset="0"/>
                <a:cs typeface="Arial" panose="020B0604020202020204" pitchFamily="34" charset="0"/>
              </a:rPr>
              <a:t>happened</a:t>
            </a:r>
            <a:r>
              <a:rPr lang="en-US" altLang="en-US" sz="4000" dirty="0" smtClean="0">
                <a:solidFill>
                  <a:srgbClr val="292934"/>
                </a:solidFill>
                <a:latin typeface="Arial" panose="020B0604020202020204" pitchFamily="34" charset="0"/>
                <a:cs typeface="Arial" panose="020B0604020202020204" pitchFamily="34" charset="0"/>
              </a:rPr>
              <a:t>.</a:t>
            </a:r>
            <a:endParaRPr lang="en-US" altLang="en-US" sz="4000" u="sng" dirty="0" smtClean="0">
              <a:solidFill>
                <a:srgbClr val="292934"/>
              </a:solidFill>
              <a:latin typeface="Arial" panose="020B0604020202020204" pitchFamily="34" charset="0"/>
              <a:cs typeface="Arial" panose="020B0604020202020204" pitchFamily="34" charset="0"/>
            </a:endParaRPr>
          </a:p>
          <a:p>
            <a:pPr marL="274320" lvl="1" indent="0">
              <a:lnSpc>
                <a:spcPct val="80000"/>
              </a:lnSpc>
              <a:spcBef>
                <a:spcPts val="0"/>
              </a:spcBef>
              <a:spcAft>
                <a:spcPts val="600"/>
              </a:spcAft>
              <a:buClrTx/>
              <a:buSzTx/>
              <a:buNone/>
            </a:pPr>
            <a:endParaRPr lang="en-US" altLang="en-US" sz="4000" dirty="0">
              <a:solidFill>
                <a:srgbClr val="292934"/>
              </a:solidFill>
              <a:latin typeface="Arial" panose="020B0604020202020204" pitchFamily="34" charset="0"/>
              <a:cs typeface="Arial" panose="020B0604020202020204" pitchFamily="34" charset="0"/>
            </a:endParaRPr>
          </a:p>
          <a:p>
            <a:pPr lvl="1">
              <a:lnSpc>
                <a:spcPct val="80000"/>
              </a:lnSpc>
              <a:spcBef>
                <a:spcPts val="0"/>
              </a:spcBef>
              <a:spcAft>
                <a:spcPts val="600"/>
              </a:spcAft>
              <a:buClrTx/>
              <a:buSzTx/>
              <a:buFont typeface="Wingdings" pitchFamily="2" charset="2"/>
              <a:buChar char="§"/>
            </a:pPr>
            <a:r>
              <a:rPr lang="en-US" altLang="en-US" sz="4000" dirty="0" smtClean="0">
                <a:solidFill>
                  <a:srgbClr val="292934"/>
                </a:solidFill>
                <a:latin typeface="Arial" panose="020B0604020202020204" pitchFamily="34" charset="0"/>
                <a:cs typeface="Arial" panose="020B0604020202020204" pitchFamily="34" charset="0"/>
              </a:rPr>
              <a:t>  The status </a:t>
            </a:r>
            <a:r>
              <a:rPr lang="en-US" altLang="en-US" sz="4000" dirty="0">
                <a:solidFill>
                  <a:srgbClr val="292934"/>
                </a:solidFill>
                <a:latin typeface="Arial" panose="020B0604020202020204" pitchFamily="34" charset="0"/>
                <a:cs typeface="Arial" panose="020B0604020202020204" pitchFamily="34" charset="0"/>
              </a:rPr>
              <a:t>quo, </a:t>
            </a:r>
            <a:r>
              <a:rPr lang="en-US" altLang="en-US" sz="4000" dirty="0" smtClean="0">
                <a:solidFill>
                  <a:srgbClr val="292934"/>
                </a:solidFill>
                <a:latin typeface="Arial" panose="020B0604020202020204" pitchFamily="34" charset="0"/>
                <a:cs typeface="Arial" panose="020B0604020202020204" pitchFamily="34" charset="0"/>
              </a:rPr>
              <a:t>inertia</a:t>
            </a:r>
            <a:r>
              <a:rPr lang="en-US" altLang="en-US" sz="4000" dirty="0">
                <a:solidFill>
                  <a:srgbClr val="292934"/>
                </a:solidFill>
                <a:latin typeface="Arial" panose="020B0604020202020204" pitchFamily="34" charset="0"/>
                <a:cs typeface="Arial" panose="020B0604020202020204" pitchFamily="34" charset="0"/>
              </a:rPr>
              <a:t>, is </a:t>
            </a:r>
            <a:r>
              <a:rPr lang="en-US" altLang="en-US" sz="4000" dirty="0" smtClean="0">
                <a:solidFill>
                  <a:srgbClr val="292934"/>
                </a:solidFill>
                <a:latin typeface="Arial" panose="020B0604020202020204" pitchFamily="34" charset="0"/>
                <a:cs typeface="Arial" panose="020B0604020202020204" pitchFamily="34" charset="0"/>
              </a:rPr>
              <a:t>a</a:t>
            </a:r>
          </a:p>
          <a:p>
            <a:pPr marL="548640" lvl="2" indent="0">
              <a:lnSpc>
                <a:spcPct val="80000"/>
              </a:lnSpc>
              <a:spcBef>
                <a:spcPts val="0"/>
              </a:spcBef>
              <a:spcAft>
                <a:spcPts val="600"/>
              </a:spcAft>
              <a:buClrTx/>
              <a:buSzTx/>
              <a:buNone/>
            </a:pPr>
            <a:r>
              <a:rPr lang="en-US" altLang="en-US" sz="4000" dirty="0">
                <a:solidFill>
                  <a:srgbClr val="292934"/>
                </a:solidFill>
                <a:latin typeface="Arial" panose="020B0604020202020204" pitchFamily="34" charset="0"/>
                <a:cs typeface="Arial" panose="020B0604020202020204" pitchFamily="34" charset="0"/>
              </a:rPr>
              <a:t> </a:t>
            </a:r>
            <a:r>
              <a:rPr lang="en-US" altLang="en-US" sz="4000" dirty="0" smtClean="0">
                <a:solidFill>
                  <a:srgbClr val="292934"/>
                </a:solidFill>
                <a:latin typeface="Arial" panose="020B0604020202020204" pitchFamily="34" charset="0"/>
                <a:cs typeface="Arial" panose="020B0604020202020204" pitchFamily="34" charset="0"/>
              </a:rPr>
              <a:t> powerful force.</a:t>
            </a:r>
            <a:endParaRPr lang="en-US" altLang="en-US" sz="4000" dirty="0">
              <a:solidFill>
                <a:srgbClr val="292934"/>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0743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Advocacy Approaches</a:t>
            </a:r>
            <a:endParaRPr lang="en-US" dirty="0"/>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382207"/>
            <a:ext cx="8255000" cy="52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1676400"/>
            <a:ext cx="8153400" cy="137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623561" y="3093720"/>
            <a:ext cx="2819399" cy="1200329"/>
          </a:xfrm>
          <a:prstGeom prst="rect">
            <a:avLst/>
          </a:prstGeom>
          <a:solidFill>
            <a:schemeClr val="accent2">
              <a:lumMod val="60000"/>
              <a:lumOff val="40000"/>
            </a:schemeClr>
          </a:solidFill>
        </p:spPr>
        <p:txBody>
          <a:bodyPr wrap="square" rtlCol="0">
            <a:spAutoFit/>
          </a:bodyPr>
          <a:lstStyle/>
          <a:p>
            <a:pPr algn="ctr"/>
            <a:r>
              <a:rPr lang="en-US" dirty="0" smtClean="0"/>
              <a:t>Constituent visits and individual letters are the most effective way to influence</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447902" y="5509552"/>
            <a:ext cx="801397" cy="1524000"/>
          </a:xfrm>
          <a:prstGeom prst="rect">
            <a:avLst/>
          </a:prstGeom>
        </p:spPr>
      </p:pic>
    </p:spTree>
    <p:extLst>
      <p:ext uri="{BB962C8B-B14F-4D97-AF65-F5344CB8AC3E}">
        <p14:creationId xmlns:p14="http://schemas.microsoft.com/office/powerpoint/2010/main" val="1444985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1569</TotalTime>
  <Words>1106</Words>
  <Application>Microsoft Office PowerPoint</Application>
  <PresentationFormat>On-screen Show (4:3)</PresentationFormat>
  <Paragraphs>141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 RESULTS     Creating the Political Will to End Poverty  </vt:lpstr>
      <vt:lpstr> What is RESULTS?</vt:lpstr>
      <vt:lpstr> Volunteers receive training, support, and inspiration to become skilled advocates  In time they learn to effectively advise policy makers, guiding them to decisions that improve access to health, education and economic opportunity  Together we realize the incredible power we possess to use our voices to change the world. </vt:lpstr>
      <vt:lpstr>Where is RESULTS? </vt:lpstr>
      <vt:lpstr>What does RESULTS advocate for?</vt:lpstr>
      <vt:lpstr>U.S. Poverty, too?</vt:lpstr>
      <vt:lpstr>What is Advocacy?</vt:lpstr>
      <vt:lpstr> Ultimately…it’s about change </vt:lpstr>
      <vt:lpstr>Advocacy Approaches</vt:lpstr>
      <vt:lpstr>Advocacy Approaches</vt:lpstr>
      <vt:lpstr>Advocacy Approaches</vt:lpstr>
      <vt:lpstr>Advocacy</vt:lpstr>
      <vt:lpstr>Washington State Congressional Districts</vt:lpstr>
      <vt:lpstr>An Example of RESULTS’s Work: The Story of Representative Derek Kilmer’s Letter to the President</vt:lpstr>
      <vt:lpstr>Why the Global Fund?</vt:lpstr>
      <vt:lpstr>The Education for All Act (H.R. 4481): Strengthening Impact and Accountability</vt:lpstr>
      <vt:lpstr>The Reach Every Mother &amp; Child Act</vt:lpstr>
      <vt:lpstr>U.S. Poverty Advocacy: Creating Economic Mobility - Building Ladders out of Poverty</vt:lpstr>
      <vt:lpstr>Local RESULTS Groups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Advocacy</dc:title>
  <dc:creator>Karen</dc:creator>
  <cp:lastModifiedBy>Beth</cp:lastModifiedBy>
  <cp:revision>37</cp:revision>
  <cp:lastPrinted>2016-07-15T19:48:01Z</cp:lastPrinted>
  <dcterms:created xsi:type="dcterms:W3CDTF">2016-06-10T04:30:45Z</dcterms:created>
  <dcterms:modified xsi:type="dcterms:W3CDTF">2016-07-16T21:14:49Z</dcterms:modified>
</cp:coreProperties>
</file>