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Source Code Pro"/>
      <p:regular r:id="rId13"/>
      <p:bold r:id="rId14"/>
      <p:italic r:id="rId15"/>
      <p:boldItalic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ourceCodePr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italic.fntdata"/><Relationship Id="rId14" Type="http://schemas.openxmlformats.org/officeDocument/2006/relationships/font" Target="fonts/SourceCodePro-bold.fntdata"/><Relationship Id="rId17" Type="http://schemas.openxmlformats.org/officeDocument/2006/relationships/font" Target="fonts/Oswald-regular.fntdata"/><Relationship Id="rId16"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a1db6094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a1db6094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my capstone project, I ran a single song campaign with a musician that I currently help manage using Chartmetric, Spotify’s ‘Marquee’ tool and Spotify’s ‘Discovery Mode’ tool.n </a:t>
            </a:r>
            <a:endParaRPr/>
          </a:p>
          <a:p>
            <a:pPr indent="-298450" lvl="0" marL="457200" rtl="0" algn="l">
              <a:spcBef>
                <a:spcPts val="0"/>
              </a:spcBef>
              <a:spcAft>
                <a:spcPts val="0"/>
              </a:spcAft>
              <a:buSzPts val="1100"/>
              <a:buChar char="-"/>
            </a:pPr>
            <a:r>
              <a:rPr lang="en"/>
              <a:t>My goal was to use data analytics to correctly pitch his single (with the help of Chartmetric), promote his single (with the help of Spotify’s ‘Marquee’ tool) and grow his single (with the help of Spotify’s ‘Discovery Mode’ tool) with the eventual goal of getting the single onto a Spotify editorial playlist. </a:t>
            </a:r>
            <a:endParaRPr/>
          </a:p>
          <a:p>
            <a:pPr indent="-298450" lvl="0" marL="457200" rtl="0" algn="l">
              <a:spcBef>
                <a:spcPts val="0"/>
              </a:spcBef>
              <a:spcAft>
                <a:spcPts val="0"/>
              </a:spcAft>
              <a:buSzPts val="1100"/>
              <a:buChar char="-"/>
            </a:pPr>
            <a:r>
              <a:rPr lang="en"/>
              <a:t>After collecting data for exactly 90 days, I’d like to share my results, what worked for me, what didn’t work for me, what I learned and what I can do better next 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a1db6094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a1db6094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first tool that I used was Chartmetric (pre-release and pre-pitch). </a:t>
            </a:r>
            <a:endParaRPr/>
          </a:p>
          <a:p>
            <a:pPr indent="-298450" lvl="0" marL="457200" rtl="0" algn="l">
              <a:spcBef>
                <a:spcPts val="0"/>
              </a:spcBef>
              <a:spcAft>
                <a:spcPts val="0"/>
              </a:spcAft>
              <a:buSzPts val="1100"/>
              <a:buChar char="-"/>
            </a:pPr>
            <a:r>
              <a:rPr lang="en"/>
              <a:t>Chartmetric is </a:t>
            </a:r>
            <a:r>
              <a:rPr lang="en"/>
              <a:t>primarily a musical database - </a:t>
            </a:r>
            <a:r>
              <a:rPr lang="en"/>
              <a:t>I used it to figure out what micro-genre(s) my artist fell under so that I could figure out the correct playlists to target when pitching my artist’s song to Spotify (suggesting the exact name of the playlist you think the song should be on is highly recommended). </a:t>
            </a:r>
            <a:endParaRPr/>
          </a:p>
          <a:p>
            <a:pPr indent="-298450" lvl="0" marL="457200" rtl="0" algn="l">
              <a:spcBef>
                <a:spcPts val="0"/>
              </a:spcBef>
              <a:spcAft>
                <a:spcPts val="0"/>
              </a:spcAft>
              <a:buSzPts val="1100"/>
              <a:buChar char="-"/>
            </a:pPr>
            <a:r>
              <a:rPr lang="en"/>
              <a:t>The feature I utilized the most on Chartmetric was its “Playlist Journey” feature… This feature essentially tracks the “journey” of all songs on a targeted playlist; it visualizes the tracks’ commonly occurring playlists and displays the percentage overlap between the playlists. </a:t>
            </a:r>
            <a:endParaRPr/>
          </a:p>
          <a:p>
            <a:pPr indent="-298450" lvl="0" marL="457200" rtl="0" algn="l">
              <a:spcBef>
                <a:spcPts val="0"/>
              </a:spcBef>
              <a:spcAft>
                <a:spcPts val="0"/>
              </a:spcAft>
              <a:buSzPts val="1100"/>
              <a:buChar char="-"/>
            </a:pPr>
            <a:r>
              <a:rPr lang="en"/>
              <a:t>Through Chartmetric’s “Playlist Journey” feature, I ended up figuring out that my artist’s song fell under the micro-genre of “hyperpop,” “indietronica” and “bedroom pop”; all three of which I had never heard of / did not know existed prior to using Chartmetric. </a:t>
            </a:r>
            <a:endParaRPr/>
          </a:p>
          <a:p>
            <a:pPr indent="-298450" lvl="0" marL="457200" rtl="0" algn="l">
              <a:spcBef>
                <a:spcPts val="0"/>
              </a:spcBef>
              <a:spcAft>
                <a:spcPts val="0"/>
              </a:spcAft>
              <a:buSzPts val="1100"/>
              <a:buChar char="-"/>
            </a:pPr>
            <a:r>
              <a:rPr lang="en"/>
              <a:t>Moreover, through the “Playlist Journey” feature, I ended up finding a few smaller Spotify curated playlists that fit my artist’s single’s micro-genres; we ended up pitching to these playlists.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a1db6094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a1db6094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second tool that I used is Spotify’s Marquee tool (post-release). </a:t>
            </a:r>
            <a:endParaRPr/>
          </a:p>
          <a:p>
            <a:pPr indent="-298450" lvl="0" marL="457200" rtl="0" algn="l">
              <a:spcBef>
                <a:spcPts val="0"/>
              </a:spcBef>
              <a:spcAft>
                <a:spcPts val="0"/>
              </a:spcAft>
              <a:buSzPts val="1100"/>
              <a:buChar char="-"/>
            </a:pPr>
            <a:r>
              <a:rPr lang="en"/>
              <a:t>Spotify’s Marquee tool is a full-screen, sponsored recommendation of an artist’s new release to Spotify Free and Premium listeners who have shown interest in an artist’s music and have the potential to listen more. When a listener clicks on an artist’s Marquee, they are guided to that artist’s new release—and that artist’s release alone. </a:t>
            </a:r>
            <a:endParaRPr/>
          </a:p>
          <a:p>
            <a:pPr indent="-298450" lvl="0" marL="457200" rtl="0" algn="l">
              <a:spcBef>
                <a:spcPts val="0"/>
              </a:spcBef>
              <a:spcAft>
                <a:spcPts val="0"/>
              </a:spcAft>
              <a:buSzPts val="1100"/>
              <a:buChar char="-"/>
            </a:pPr>
            <a:r>
              <a:rPr lang="en"/>
              <a:t>With the goal of promoting my artist’s single, we saw great results from Marquee. </a:t>
            </a:r>
            <a:endParaRPr/>
          </a:p>
          <a:p>
            <a:pPr indent="-298450" lvl="0" marL="457200" rtl="0" algn="l">
              <a:spcBef>
                <a:spcPts val="0"/>
              </a:spcBef>
              <a:spcAft>
                <a:spcPts val="0"/>
              </a:spcAft>
              <a:buSzPts val="1100"/>
              <a:buChar char="-"/>
            </a:pPr>
            <a:r>
              <a:rPr lang="en"/>
              <a:t>We reached (people who saw the campaign) 1,712 listeners</a:t>
            </a:r>
            <a:endParaRPr/>
          </a:p>
          <a:p>
            <a:pPr indent="-298450" lvl="0" marL="457200" rtl="0" algn="l">
              <a:spcBef>
                <a:spcPts val="0"/>
              </a:spcBef>
              <a:spcAft>
                <a:spcPts val="0"/>
              </a:spcAft>
              <a:buSzPts val="1100"/>
              <a:buChar char="-"/>
            </a:pPr>
            <a:r>
              <a:rPr lang="en"/>
              <a:t>had 233 clicks (clicks to the release)</a:t>
            </a:r>
            <a:endParaRPr/>
          </a:p>
          <a:p>
            <a:pPr indent="-298450" lvl="0" marL="457200" rtl="0" algn="l">
              <a:spcBef>
                <a:spcPts val="0"/>
              </a:spcBef>
              <a:spcAft>
                <a:spcPts val="0"/>
              </a:spcAft>
              <a:buSzPts val="1100"/>
              <a:buChar char="-"/>
            </a:pPr>
            <a:r>
              <a:rPr lang="en"/>
              <a:t>149 converted listeners (people who streamed the release after seeing the campaign)</a:t>
            </a:r>
            <a:endParaRPr/>
          </a:p>
          <a:p>
            <a:pPr indent="-298450" lvl="0" marL="457200" rtl="0" algn="l">
              <a:spcBef>
                <a:spcPts val="0"/>
              </a:spcBef>
              <a:spcAft>
                <a:spcPts val="0"/>
              </a:spcAft>
              <a:buSzPts val="1100"/>
              <a:buChar char="-"/>
            </a:pPr>
            <a:r>
              <a:rPr lang="en"/>
              <a:t>an 8.68% conversion rate (percentage of people streamed the release after seeing the campaign)</a:t>
            </a:r>
            <a:endParaRPr/>
          </a:p>
          <a:p>
            <a:pPr indent="-298450" lvl="0" marL="457200" rtl="0" algn="l">
              <a:spcBef>
                <a:spcPts val="0"/>
              </a:spcBef>
              <a:spcAft>
                <a:spcPts val="0"/>
              </a:spcAft>
              <a:buSzPts val="1100"/>
              <a:buChar char="-"/>
            </a:pPr>
            <a:r>
              <a:rPr lang="en"/>
              <a:t>8.71 streams / listener (average number of active streams per converted listener who streamed the song after seeing the campaign)</a:t>
            </a:r>
            <a:endParaRPr/>
          </a:p>
          <a:p>
            <a:pPr indent="-298450" lvl="0" marL="457200" rtl="0" algn="l">
              <a:spcBef>
                <a:spcPts val="0"/>
              </a:spcBef>
              <a:spcAft>
                <a:spcPts val="0"/>
              </a:spcAft>
              <a:buSzPts val="1100"/>
              <a:buChar char="-"/>
            </a:pPr>
            <a:r>
              <a:rPr lang="en"/>
              <a:t>a 39.6% intent rate (number of converted listeners who saved or playlisted the song after streaming)</a:t>
            </a:r>
            <a:endParaRPr/>
          </a:p>
          <a:p>
            <a:pPr indent="-298450" lvl="0" marL="457200" rtl="0" algn="l">
              <a:spcBef>
                <a:spcPts val="0"/>
              </a:spcBef>
              <a:spcAft>
                <a:spcPts val="0"/>
              </a:spcAft>
              <a:buSzPts val="1100"/>
              <a:buChar char="-"/>
            </a:pPr>
            <a:r>
              <a:rPr lang="en"/>
              <a:t>28 total playlists adds for the song</a:t>
            </a:r>
            <a:endParaRPr/>
          </a:p>
          <a:p>
            <a:pPr indent="-298450" lvl="0" marL="457200" rtl="0" algn="l">
              <a:spcBef>
                <a:spcPts val="0"/>
              </a:spcBef>
              <a:spcAft>
                <a:spcPts val="0"/>
              </a:spcAft>
              <a:buSzPts val="1100"/>
              <a:buChar char="-"/>
            </a:pPr>
            <a:r>
              <a:rPr lang="en"/>
              <a:t>a 30.2% save rate (number of of converted listeners who saved a track).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a1db609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a1db6094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third and final tool that I used is Spotify’s ‘Discovery Mode’ tool (post-release). </a:t>
            </a:r>
            <a:endParaRPr/>
          </a:p>
          <a:p>
            <a:pPr indent="-298450" lvl="0" marL="457200" rtl="0" algn="l">
              <a:spcBef>
                <a:spcPts val="0"/>
              </a:spcBef>
              <a:spcAft>
                <a:spcPts val="0"/>
              </a:spcAft>
              <a:buSzPts val="1100"/>
              <a:buChar char="-"/>
            </a:pPr>
            <a:r>
              <a:rPr lang="en"/>
              <a:t>I used ‘Discovery Mode’ for my artist to give his song more algorithmic exposure on Spotify through Spotify Radio and autoplay. </a:t>
            </a:r>
            <a:endParaRPr/>
          </a:p>
          <a:p>
            <a:pPr indent="-298450" lvl="0" marL="457200" rtl="0" algn="l">
              <a:spcBef>
                <a:spcPts val="0"/>
              </a:spcBef>
              <a:spcAft>
                <a:spcPts val="0"/>
              </a:spcAft>
              <a:buSzPts val="1100"/>
              <a:buChar char="-"/>
            </a:pPr>
            <a:r>
              <a:rPr lang="en"/>
              <a:t>The only caveat being a lower royalty rate (however, I wasn’t too concerned about this for this project)... The results were quite staggering. </a:t>
            </a:r>
            <a:endParaRPr/>
          </a:p>
          <a:p>
            <a:pPr indent="-298450" lvl="0" marL="457200" rtl="0" algn="l">
              <a:spcBef>
                <a:spcPts val="0"/>
              </a:spcBef>
              <a:spcAft>
                <a:spcPts val="0"/>
              </a:spcAft>
              <a:buSzPts val="1100"/>
              <a:buChar char="-"/>
            </a:pPr>
            <a:r>
              <a:rPr lang="en"/>
              <a:t>Through Discovery Mode, my artist's single gained:</a:t>
            </a:r>
            <a:endParaRPr/>
          </a:p>
          <a:p>
            <a:pPr indent="-298450" lvl="1" marL="914400" rtl="0" algn="l">
              <a:spcBef>
                <a:spcPts val="0"/>
              </a:spcBef>
              <a:spcAft>
                <a:spcPts val="0"/>
              </a:spcAft>
              <a:buSzPts val="1100"/>
              <a:buChar char="-"/>
            </a:pPr>
            <a:r>
              <a:rPr lang="en"/>
              <a:t>2,091 new listeners</a:t>
            </a:r>
            <a:endParaRPr/>
          </a:p>
          <a:p>
            <a:pPr indent="-298450" lvl="1" marL="914400" rtl="0" algn="l">
              <a:spcBef>
                <a:spcPts val="0"/>
              </a:spcBef>
              <a:spcAft>
                <a:spcPts val="0"/>
              </a:spcAft>
              <a:buSzPts val="1100"/>
              <a:buChar char="-"/>
            </a:pPr>
            <a:r>
              <a:rPr lang="en"/>
              <a:t>2,967 streams</a:t>
            </a:r>
            <a:endParaRPr/>
          </a:p>
          <a:p>
            <a:pPr indent="-298450" lvl="1" marL="914400" rtl="0" algn="l">
              <a:spcBef>
                <a:spcPts val="0"/>
              </a:spcBef>
              <a:spcAft>
                <a:spcPts val="0"/>
              </a:spcAft>
              <a:buSzPts val="1100"/>
              <a:buChar char="-"/>
            </a:pPr>
            <a:r>
              <a:rPr lang="en"/>
              <a:t>25 saves</a:t>
            </a:r>
            <a:endParaRPr/>
          </a:p>
          <a:p>
            <a:pPr indent="-298450" lvl="1" marL="914400" rtl="0" algn="l">
              <a:spcBef>
                <a:spcPts val="0"/>
              </a:spcBef>
              <a:spcAft>
                <a:spcPts val="0"/>
              </a:spcAft>
              <a:buSzPts val="1100"/>
              <a:buChar char="-"/>
            </a:pPr>
            <a:r>
              <a:rPr lang="en"/>
              <a:t>15 playlist adds</a:t>
            </a:r>
            <a:endParaRPr/>
          </a:p>
          <a:p>
            <a:pPr indent="-298450" lvl="1" marL="914400" rtl="0" algn="l">
              <a:spcBef>
                <a:spcPts val="0"/>
              </a:spcBef>
              <a:spcAft>
                <a:spcPts val="0"/>
              </a:spcAft>
              <a:buSzPts val="1100"/>
              <a:buChar char="-"/>
            </a:pPr>
            <a:r>
              <a:rPr lang="en"/>
              <a:t>155% listener lift</a:t>
            </a:r>
            <a:endParaRPr/>
          </a:p>
          <a:p>
            <a:pPr indent="-298450" lvl="1" marL="914400" rtl="0" algn="l">
              <a:spcBef>
                <a:spcPts val="0"/>
              </a:spcBef>
              <a:spcAft>
                <a:spcPts val="0"/>
              </a:spcAft>
              <a:buSzPts val="1100"/>
              <a:buChar char="-"/>
            </a:pPr>
            <a:r>
              <a:rPr lang="en"/>
              <a:t>195% stream lift </a:t>
            </a:r>
            <a:endParaRPr/>
          </a:p>
          <a:p>
            <a:pPr indent="-298450" lvl="1" marL="914400" rtl="0" algn="l">
              <a:spcBef>
                <a:spcPts val="0"/>
              </a:spcBef>
              <a:spcAft>
                <a:spcPts val="0"/>
              </a:spcAft>
              <a:buSzPts val="1100"/>
              <a:buChar char="-"/>
            </a:pPr>
            <a:r>
              <a:rPr lang="en"/>
              <a:t>a 1.48% intent rate (the percentage of listeners who saved or playlisted the track after streaming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a1db6094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a1db6094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conclusion (as of March 30th), I did not succeed in meeting my ultimate goal of getting my artist’s single onto a Spotify editorial playlist. </a:t>
            </a:r>
            <a:endParaRPr/>
          </a:p>
          <a:p>
            <a:pPr indent="-298450" lvl="0" marL="457200" rtl="0" algn="l">
              <a:spcBef>
                <a:spcPts val="0"/>
              </a:spcBef>
              <a:spcAft>
                <a:spcPts val="0"/>
              </a:spcAft>
              <a:buSzPts val="1100"/>
              <a:buChar char="-"/>
            </a:pPr>
            <a:r>
              <a:rPr lang="en"/>
              <a:t>However, that doesn't make this project a complete failure; I’d say that it is quite the opposite actually. </a:t>
            </a:r>
            <a:endParaRPr/>
          </a:p>
          <a:p>
            <a:pPr indent="-298450" lvl="0" marL="457200" rtl="0" algn="l">
              <a:spcBef>
                <a:spcPts val="0"/>
              </a:spcBef>
              <a:spcAft>
                <a:spcPts val="0"/>
              </a:spcAft>
              <a:buSzPts val="1100"/>
              <a:buChar char="-"/>
            </a:pPr>
            <a:r>
              <a:rPr lang="en"/>
              <a:t>According to Spotify, they receive 49,000 new song pitches per day and less than 1% of them get onto Spotify editorial playlists. In other words, it’s extremely difficult to get onto a Spotify editorial playlist. </a:t>
            </a:r>
            <a:endParaRPr/>
          </a:p>
          <a:p>
            <a:pPr indent="-298450" lvl="0" marL="457200" rtl="0" algn="l">
              <a:spcBef>
                <a:spcPts val="0"/>
              </a:spcBef>
              <a:spcAft>
                <a:spcPts val="0"/>
              </a:spcAft>
              <a:buSzPts val="1100"/>
              <a:buChar char="-"/>
            </a:pPr>
            <a:r>
              <a:rPr lang="en"/>
              <a:t>Moreover, I’m competing with artists signed to major labels; the major labels have marketers / managers that personally know the curators of these editorial playlists and get their artist onto them essentially automatically. Therefore, it's close to impossible to get onto one as an independent artist; however, it does happen and that is why I attempted to do so for my artist’s single.</a:t>
            </a:r>
            <a:endParaRPr/>
          </a:p>
          <a:p>
            <a:pPr indent="-298450" lvl="0" marL="457200" rtl="0" algn="l">
              <a:spcBef>
                <a:spcPts val="0"/>
              </a:spcBef>
              <a:spcAft>
                <a:spcPts val="0"/>
              </a:spcAft>
              <a:buSzPts val="1100"/>
              <a:buChar char="-"/>
            </a:pPr>
            <a:r>
              <a:rPr lang="en"/>
              <a:t>Although I did not succeed at meeting my ultimate goal of getting my artist’s single onto a Spotify editorial playlist, I did succeed at pitching my artist’s song to the right playlist (through researching and parsing through databases like Chartmetric), promoting it to 1,712 new listeners (through Spotify's ‘Marquee’ tool) and growing it by over 2,900 streams (through Spotify’s ‘Discover Mode’ tool). </a:t>
            </a:r>
            <a:endParaRPr/>
          </a:p>
          <a:p>
            <a:pPr indent="-298450" lvl="0" marL="457200" rtl="0" algn="l">
              <a:spcBef>
                <a:spcPts val="0"/>
              </a:spcBef>
              <a:spcAft>
                <a:spcPts val="0"/>
              </a:spcAft>
              <a:buSzPts val="1100"/>
              <a:buChar char="-"/>
            </a:pPr>
            <a:r>
              <a:rPr lang="en"/>
              <a:t>Not only did I successfully pitch, promote, and grow my artist’s single to the most listeners he’s ever seen before in a 1 month period, but I set him up for downstream growth and increased traffic for future releases.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a1db6094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a1db6094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a:solidFill>
            <a:schemeClr val="dk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Capstone Presentation</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rPr>
              <a:t>Jacob Posz</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517813" y="2501238"/>
            <a:ext cx="1861500" cy="938100"/>
          </a:xfrm>
          <a:prstGeom prst="roundRect">
            <a:avLst>
              <a:gd fmla="val 16667" name="adj"/>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swald"/>
                <a:ea typeface="Oswald"/>
                <a:cs typeface="Oswald"/>
                <a:sym typeface="Oswald"/>
              </a:rPr>
              <a:t>Pitch Stage (</a:t>
            </a:r>
            <a:r>
              <a:rPr b="1" lang="en">
                <a:solidFill>
                  <a:srgbClr val="FFFFFF"/>
                </a:solidFill>
                <a:latin typeface="Oswald"/>
                <a:ea typeface="Oswald"/>
                <a:cs typeface="Oswald"/>
                <a:sym typeface="Oswald"/>
              </a:rPr>
              <a:t>Chartmetric</a:t>
            </a:r>
            <a:r>
              <a:rPr b="1" lang="en">
                <a:solidFill>
                  <a:srgbClr val="FFFFFF"/>
                </a:solidFill>
                <a:latin typeface="Oswald"/>
                <a:ea typeface="Oswald"/>
                <a:cs typeface="Oswald"/>
                <a:sym typeface="Oswald"/>
              </a:rPr>
              <a:t>)</a:t>
            </a:r>
            <a:endParaRPr b="1">
              <a:solidFill>
                <a:srgbClr val="FFFFFF"/>
              </a:solidFill>
              <a:latin typeface="Oswald"/>
              <a:ea typeface="Oswald"/>
              <a:cs typeface="Oswald"/>
              <a:sym typeface="Oswald"/>
            </a:endParaRPr>
          </a:p>
        </p:txBody>
      </p:sp>
      <p:sp>
        <p:nvSpPr>
          <p:cNvPr id="69" name="Google Shape;69;p14"/>
          <p:cNvSpPr/>
          <p:nvPr/>
        </p:nvSpPr>
        <p:spPr>
          <a:xfrm>
            <a:off x="3200363" y="2501250"/>
            <a:ext cx="1861500" cy="938100"/>
          </a:xfrm>
          <a:prstGeom prst="roundRect">
            <a:avLst>
              <a:gd fmla="val 16667" name="adj"/>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swald"/>
                <a:ea typeface="Oswald"/>
                <a:cs typeface="Oswald"/>
                <a:sym typeface="Oswald"/>
              </a:rPr>
              <a:t>Promotion Stage (</a:t>
            </a:r>
            <a:r>
              <a:rPr b="1" lang="en">
                <a:solidFill>
                  <a:srgbClr val="FFFFFF"/>
                </a:solidFill>
                <a:latin typeface="Oswald"/>
                <a:ea typeface="Oswald"/>
                <a:cs typeface="Oswald"/>
                <a:sym typeface="Oswald"/>
              </a:rPr>
              <a:t>Spotify’s Marquee Tool)</a:t>
            </a:r>
            <a:endParaRPr b="1">
              <a:solidFill>
                <a:srgbClr val="FFFFFF"/>
              </a:solidFill>
              <a:latin typeface="Oswald"/>
              <a:ea typeface="Oswald"/>
              <a:cs typeface="Oswald"/>
              <a:sym typeface="Oswald"/>
            </a:endParaRPr>
          </a:p>
        </p:txBody>
      </p:sp>
      <p:sp>
        <p:nvSpPr>
          <p:cNvPr id="70" name="Google Shape;70;p14"/>
          <p:cNvSpPr/>
          <p:nvPr/>
        </p:nvSpPr>
        <p:spPr>
          <a:xfrm>
            <a:off x="5882913" y="2501250"/>
            <a:ext cx="1861500" cy="938100"/>
          </a:xfrm>
          <a:prstGeom prst="roundRect">
            <a:avLst>
              <a:gd fmla="val 16667" name="adj"/>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swald"/>
                <a:ea typeface="Oswald"/>
                <a:cs typeface="Oswald"/>
                <a:sym typeface="Oswald"/>
              </a:rPr>
              <a:t>Growth Stage (Spotify’s ‘Discovery Mode’ Tool)</a:t>
            </a:r>
            <a:endParaRPr b="1">
              <a:solidFill>
                <a:srgbClr val="FFFFFF"/>
              </a:solidFill>
              <a:latin typeface="Oswald"/>
              <a:ea typeface="Oswald"/>
              <a:cs typeface="Oswald"/>
              <a:sym typeface="Oswald"/>
            </a:endParaRPr>
          </a:p>
        </p:txBody>
      </p:sp>
      <p:sp>
        <p:nvSpPr>
          <p:cNvPr id="71" name="Google Shape;71;p14"/>
          <p:cNvSpPr/>
          <p:nvPr/>
        </p:nvSpPr>
        <p:spPr>
          <a:xfrm>
            <a:off x="2453838" y="2908938"/>
            <a:ext cx="672000" cy="1227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5136388" y="2908950"/>
            <a:ext cx="672000" cy="1227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nvSpPr>
        <p:spPr>
          <a:xfrm>
            <a:off x="2208888" y="3033738"/>
            <a:ext cx="116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swald"/>
                <a:ea typeface="Oswald"/>
                <a:cs typeface="Oswald"/>
                <a:sym typeface="Oswald"/>
              </a:rPr>
              <a:t>30 Days</a:t>
            </a:r>
            <a:endParaRPr b="1">
              <a:latin typeface="Oswald"/>
              <a:ea typeface="Oswald"/>
              <a:cs typeface="Oswald"/>
              <a:sym typeface="Oswald"/>
            </a:endParaRPr>
          </a:p>
        </p:txBody>
      </p:sp>
      <p:sp>
        <p:nvSpPr>
          <p:cNvPr id="74" name="Google Shape;74;p14"/>
          <p:cNvSpPr txBox="1"/>
          <p:nvPr/>
        </p:nvSpPr>
        <p:spPr>
          <a:xfrm>
            <a:off x="4891438" y="3033775"/>
            <a:ext cx="116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swald"/>
                <a:ea typeface="Oswald"/>
                <a:cs typeface="Oswald"/>
                <a:sym typeface="Oswald"/>
              </a:rPr>
              <a:t>30 Days</a:t>
            </a:r>
            <a:endParaRPr b="1">
              <a:latin typeface="Oswald"/>
              <a:ea typeface="Oswald"/>
              <a:cs typeface="Oswald"/>
              <a:sym typeface="Oswald"/>
            </a:endParaRPr>
          </a:p>
        </p:txBody>
      </p:sp>
      <p:sp>
        <p:nvSpPr>
          <p:cNvPr id="75" name="Google Shape;75;p14"/>
          <p:cNvSpPr/>
          <p:nvPr/>
        </p:nvSpPr>
        <p:spPr>
          <a:xfrm>
            <a:off x="7818938" y="2908950"/>
            <a:ext cx="672000" cy="1227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8565463" y="2835459"/>
            <a:ext cx="295800" cy="269700"/>
          </a:xfrm>
          <a:prstGeom prst="star5">
            <a:avLst>
              <a:gd fmla="val 19098" name="adj"/>
              <a:gd fmla="val 105146" name="hf"/>
              <a:gd fmla="val 110557" name="vf"/>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7573988" y="3033775"/>
            <a:ext cx="116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swald"/>
                <a:ea typeface="Oswald"/>
                <a:cs typeface="Oswald"/>
                <a:sym typeface="Oswald"/>
              </a:rPr>
              <a:t>30 Days</a:t>
            </a:r>
            <a:endParaRPr b="1">
              <a:latin typeface="Oswald"/>
              <a:ea typeface="Oswald"/>
              <a:cs typeface="Oswald"/>
              <a:sym typeface="Oswald"/>
            </a:endParaRPr>
          </a:p>
        </p:txBody>
      </p:sp>
      <p:sp>
        <p:nvSpPr>
          <p:cNvPr id="78" name="Google Shape;78;p14"/>
          <p:cNvSpPr txBox="1"/>
          <p:nvPr/>
        </p:nvSpPr>
        <p:spPr>
          <a:xfrm>
            <a:off x="8069113" y="2506625"/>
            <a:ext cx="128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swald"/>
                <a:ea typeface="Oswald"/>
                <a:cs typeface="Oswald"/>
                <a:sym typeface="Oswald"/>
              </a:rPr>
              <a:t>April 31</a:t>
            </a:r>
            <a:endParaRPr b="1">
              <a:latin typeface="Oswald"/>
              <a:ea typeface="Oswald"/>
              <a:cs typeface="Oswald"/>
              <a:sym typeface="Oswald"/>
            </a:endParaRPr>
          </a:p>
        </p:txBody>
      </p:sp>
      <p:sp>
        <p:nvSpPr>
          <p:cNvPr id="79" name="Google Shape;79;p14"/>
          <p:cNvSpPr/>
          <p:nvPr/>
        </p:nvSpPr>
        <p:spPr>
          <a:xfrm>
            <a:off x="3067463" y="2104350"/>
            <a:ext cx="132900" cy="8046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nvSpPr>
        <p:spPr>
          <a:xfrm>
            <a:off x="2448563" y="1704150"/>
            <a:ext cx="137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swald"/>
                <a:ea typeface="Oswald"/>
                <a:cs typeface="Oswald"/>
                <a:sym typeface="Oswald"/>
              </a:rPr>
              <a:t>Release Day</a:t>
            </a:r>
            <a:endParaRPr b="1">
              <a:latin typeface="Oswald"/>
              <a:ea typeface="Oswald"/>
              <a:cs typeface="Oswald"/>
              <a:sym typeface="Oswald"/>
            </a:endParaRPr>
          </a:p>
        </p:txBody>
      </p:sp>
      <p:sp>
        <p:nvSpPr>
          <p:cNvPr id="81" name="Google Shape;81;p14"/>
          <p:cNvSpPr/>
          <p:nvPr/>
        </p:nvSpPr>
        <p:spPr>
          <a:xfrm>
            <a:off x="405288" y="2104350"/>
            <a:ext cx="132900" cy="8046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13612" y="1704138"/>
            <a:ext cx="137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latin typeface="Oswald"/>
                <a:ea typeface="Oswald"/>
                <a:cs typeface="Oswald"/>
                <a:sym typeface="Oswald"/>
              </a:rPr>
              <a:t>Start (Jan 31)</a:t>
            </a:r>
            <a:endParaRPr b="1">
              <a:latin typeface="Oswald"/>
              <a:ea typeface="Oswald"/>
              <a:cs typeface="Oswald"/>
              <a:sym typeface="Oswald"/>
            </a:endParaRPr>
          </a:p>
        </p:txBody>
      </p:sp>
      <p:pic>
        <p:nvPicPr>
          <p:cNvPr id="83" name="Google Shape;83;p14"/>
          <p:cNvPicPr preferRelativeResize="0"/>
          <p:nvPr/>
        </p:nvPicPr>
        <p:blipFill>
          <a:blip r:embed="rId3">
            <a:alphaModFix/>
          </a:blip>
          <a:stretch>
            <a:fillRect/>
          </a:stretch>
        </p:blipFill>
        <p:spPr>
          <a:xfrm>
            <a:off x="640525" y="3527400"/>
            <a:ext cx="1616102" cy="1616102"/>
          </a:xfrm>
          <a:prstGeom prst="rect">
            <a:avLst/>
          </a:prstGeom>
          <a:noFill/>
          <a:ln>
            <a:noFill/>
          </a:ln>
        </p:spPr>
      </p:pic>
      <p:pic>
        <p:nvPicPr>
          <p:cNvPr id="84" name="Google Shape;84;p14"/>
          <p:cNvPicPr preferRelativeResize="0"/>
          <p:nvPr/>
        </p:nvPicPr>
        <p:blipFill>
          <a:blip r:embed="rId4">
            <a:alphaModFix/>
          </a:blip>
          <a:stretch>
            <a:fillRect/>
          </a:stretch>
        </p:blipFill>
        <p:spPr>
          <a:xfrm>
            <a:off x="3415799" y="175100"/>
            <a:ext cx="2055199" cy="2055199"/>
          </a:xfrm>
          <a:prstGeom prst="rect">
            <a:avLst/>
          </a:prstGeom>
          <a:noFill/>
          <a:ln>
            <a:noFill/>
          </a:ln>
        </p:spPr>
      </p:pic>
      <p:pic>
        <p:nvPicPr>
          <p:cNvPr id="85" name="Google Shape;85;p14"/>
          <p:cNvPicPr preferRelativeResize="0"/>
          <p:nvPr/>
        </p:nvPicPr>
        <p:blipFill>
          <a:blip r:embed="rId5">
            <a:alphaModFix/>
          </a:blip>
          <a:stretch>
            <a:fillRect/>
          </a:stretch>
        </p:blipFill>
        <p:spPr>
          <a:xfrm>
            <a:off x="5882925" y="3817950"/>
            <a:ext cx="1861500" cy="1034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Chartmetric (Pitch Stage)</a:t>
            </a:r>
            <a:endParaRPr>
              <a:solidFill>
                <a:srgbClr val="000000"/>
              </a:solidFill>
            </a:endParaRPr>
          </a:p>
        </p:txBody>
      </p:sp>
      <p:sp>
        <p:nvSpPr>
          <p:cNvPr id="91" name="Google Shape;91;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Chartmetric (pre-release) - musical database</a:t>
            </a:r>
            <a:endParaRPr sz="1600">
              <a:solidFill>
                <a:srgbClr val="000000"/>
              </a:solidFill>
              <a:latin typeface="Oswald"/>
              <a:ea typeface="Oswald"/>
              <a:cs typeface="Oswald"/>
              <a:sym typeface="Oswald"/>
            </a:endParaRPr>
          </a:p>
          <a:p>
            <a:pPr indent="-330200" lvl="0" marL="457200" rtl="0" algn="l">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Used it to find correct micro-genre(s) -&gt; find the correct playlists to target</a:t>
            </a:r>
            <a:endParaRPr sz="1600">
              <a:solidFill>
                <a:srgbClr val="000000"/>
              </a:solidFill>
              <a:latin typeface="Oswald"/>
              <a:ea typeface="Oswald"/>
              <a:cs typeface="Oswald"/>
              <a:sym typeface="Oswald"/>
            </a:endParaRPr>
          </a:p>
          <a:p>
            <a:pPr indent="-330200" lvl="0" marL="457200" rtl="0" algn="l">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Playlist journey feature</a:t>
            </a:r>
            <a:endParaRPr sz="1600">
              <a:solidFill>
                <a:srgbClr val="000000"/>
              </a:solidFill>
              <a:latin typeface="Oswald"/>
              <a:ea typeface="Oswald"/>
              <a:cs typeface="Oswald"/>
              <a:sym typeface="Oswald"/>
            </a:endParaRPr>
          </a:p>
          <a:p>
            <a:pPr indent="-330200" lvl="1" marL="914400" rtl="0" algn="l">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tracks the “journey” of all songs on a targeted playlist</a:t>
            </a:r>
            <a:endParaRPr sz="1600">
              <a:solidFill>
                <a:srgbClr val="000000"/>
              </a:solidFill>
              <a:latin typeface="Oswald"/>
              <a:ea typeface="Oswald"/>
              <a:cs typeface="Oswald"/>
              <a:sym typeface="Oswald"/>
            </a:endParaRPr>
          </a:p>
          <a:p>
            <a:pPr indent="-330200" lvl="0" marL="457200" rtl="0" algn="l">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Found the correct </a:t>
            </a:r>
            <a:r>
              <a:rPr lang="en" sz="1600">
                <a:solidFill>
                  <a:srgbClr val="000000"/>
                </a:solidFill>
                <a:latin typeface="Oswald"/>
                <a:ea typeface="Oswald"/>
                <a:cs typeface="Oswald"/>
                <a:sym typeface="Oswald"/>
              </a:rPr>
              <a:t>Hyperpop, Indietronica and bedroom pop playlists to pitch to</a:t>
            </a:r>
            <a:endParaRPr sz="1600">
              <a:solidFill>
                <a:srgbClr val="000000"/>
              </a:solidFill>
              <a:latin typeface="Oswald"/>
              <a:ea typeface="Oswald"/>
              <a:cs typeface="Oswald"/>
              <a:sym typeface="Oswald"/>
            </a:endParaRPr>
          </a:p>
        </p:txBody>
      </p:sp>
      <p:pic>
        <p:nvPicPr>
          <p:cNvPr id="92" name="Google Shape;92;p15"/>
          <p:cNvPicPr preferRelativeResize="0"/>
          <p:nvPr/>
        </p:nvPicPr>
        <p:blipFill>
          <a:blip r:embed="rId3">
            <a:alphaModFix/>
          </a:blip>
          <a:stretch>
            <a:fillRect/>
          </a:stretch>
        </p:blipFill>
        <p:spPr>
          <a:xfrm>
            <a:off x="6044100" y="0"/>
            <a:ext cx="3099899" cy="3099899"/>
          </a:xfrm>
          <a:prstGeom prst="rect">
            <a:avLst/>
          </a:prstGeom>
          <a:noFill/>
          <a:ln>
            <a:noFill/>
          </a:ln>
        </p:spPr>
      </p:pic>
      <p:pic>
        <p:nvPicPr>
          <p:cNvPr id="93" name="Google Shape;93;p15"/>
          <p:cNvPicPr preferRelativeResize="0"/>
          <p:nvPr/>
        </p:nvPicPr>
        <p:blipFill>
          <a:blip r:embed="rId4">
            <a:alphaModFix/>
          </a:blip>
          <a:stretch>
            <a:fillRect/>
          </a:stretch>
        </p:blipFill>
        <p:spPr>
          <a:xfrm>
            <a:off x="922725" y="3099900"/>
            <a:ext cx="3649278" cy="1468825"/>
          </a:xfrm>
          <a:prstGeom prst="rect">
            <a:avLst/>
          </a:prstGeom>
          <a:noFill/>
          <a:ln>
            <a:noFill/>
          </a:ln>
        </p:spPr>
      </p:pic>
      <p:pic>
        <p:nvPicPr>
          <p:cNvPr id="94" name="Google Shape;94;p15"/>
          <p:cNvPicPr preferRelativeResize="0"/>
          <p:nvPr/>
        </p:nvPicPr>
        <p:blipFill>
          <a:blip r:embed="rId5">
            <a:alphaModFix/>
          </a:blip>
          <a:stretch>
            <a:fillRect/>
          </a:stretch>
        </p:blipFill>
        <p:spPr>
          <a:xfrm>
            <a:off x="5183025" y="3099900"/>
            <a:ext cx="3649274" cy="18246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Spotify’s ‘Marquee’ Tool (Promotion Stage)</a:t>
            </a:r>
            <a:endParaRPr>
              <a:solidFill>
                <a:srgbClr val="000000"/>
              </a:solidFill>
            </a:endParaRPr>
          </a:p>
        </p:txBody>
      </p:sp>
      <p:sp>
        <p:nvSpPr>
          <p:cNvPr id="100" name="Google Shape;100;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Spotify’s Marquee tool (post-release)</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We reached (people who saw the campaign) </a:t>
            </a:r>
            <a:r>
              <a:rPr b="1" lang="en" sz="1600">
                <a:solidFill>
                  <a:srgbClr val="000000"/>
                </a:solidFill>
                <a:latin typeface="Oswald"/>
                <a:ea typeface="Oswald"/>
                <a:cs typeface="Oswald"/>
                <a:sym typeface="Oswald"/>
              </a:rPr>
              <a:t>1,712 listeners</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had </a:t>
            </a:r>
            <a:r>
              <a:rPr b="1" lang="en" sz="1600">
                <a:solidFill>
                  <a:srgbClr val="000000"/>
                </a:solidFill>
                <a:latin typeface="Oswald"/>
                <a:ea typeface="Oswald"/>
                <a:cs typeface="Oswald"/>
                <a:sym typeface="Oswald"/>
              </a:rPr>
              <a:t>233 clicks </a:t>
            </a:r>
            <a:r>
              <a:rPr lang="en" sz="1600">
                <a:solidFill>
                  <a:srgbClr val="000000"/>
                </a:solidFill>
                <a:latin typeface="Oswald"/>
                <a:ea typeface="Oswald"/>
                <a:cs typeface="Oswald"/>
                <a:sym typeface="Oswald"/>
              </a:rPr>
              <a:t>(clicks to the release)</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149 converted listeners</a:t>
            </a:r>
            <a:r>
              <a:rPr lang="en" sz="1600">
                <a:solidFill>
                  <a:srgbClr val="000000"/>
                </a:solidFill>
                <a:latin typeface="Oswald"/>
                <a:ea typeface="Oswald"/>
                <a:cs typeface="Oswald"/>
                <a:sym typeface="Oswald"/>
              </a:rPr>
              <a:t> (people who streamed the release after seeing the campaign)</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an </a:t>
            </a:r>
            <a:r>
              <a:rPr b="1" lang="en" sz="1600">
                <a:solidFill>
                  <a:srgbClr val="000000"/>
                </a:solidFill>
                <a:latin typeface="Oswald"/>
                <a:ea typeface="Oswald"/>
                <a:cs typeface="Oswald"/>
                <a:sym typeface="Oswald"/>
              </a:rPr>
              <a:t>8.68% conversion rate </a:t>
            </a:r>
            <a:r>
              <a:rPr lang="en" sz="1600">
                <a:solidFill>
                  <a:srgbClr val="000000"/>
                </a:solidFill>
                <a:latin typeface="Oswald"/>
                <a:ea typeface="Oswald"/>
                <a:cs typeface="Oswald"/>
                <a:sym typeface="Oswald"/>
              </a:rPr>
              <a:t>(percentage of people streamed the release after seeing the campaign)</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8.71 streams / listener</a:t>
            </a:r>
            <a:r>
              <a:rPr lang="en" sz="1600">
                <a:solidFill>
                  <a:srgbClr val="000000"/>
                </a:solidFill>
                <a:latin typeface="Oswald"/>
                <a:ea typeface="Oswald"/>
                <a:cs typeface="Oswald"/>
                <a:sym typeface="Oswald"/>
              </a:rPr>
              <a:t> (average number of active streams per converted listener who streamed the song after seeing the campaign)</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a </a:t>
            </a:r>
            <a:r>
              <a:rPr b="1" lang="en" sz="1600">
                <a:solidFill>
                  <a:srgbClr val="000000"/>
                </a:solidFill>
                <a:latin typeface="Oswald"/>
                <a:ea typeface="Oswald"/>
                <a:cs typeface="Oswald"/>
                <a:sym typeface="Oswald"/>
              </a:rPr>
              <a:t>39.6% intent rate</a:t>
            </a:r>
            <a:r>
              <a:rPr lang="en" sz="1600">
                <a:solidFill>
                  <a:srgbClr val="000000"/>
                </a:solidFill>
                <a:latin typeface="Oswald"/>
                <a:ea typeface="Oswald"/>
                <a:cs typeface="Oswald"/>
                <a:sym typeface="Oswald"/>
              </a:rPr>
              <a:t> (number of converted listeners who saved or playlisted the song after streaming)</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28 total playlists adds </a:t>
            </a:r>
            <a:r>
              <a:rPr lang="en" sz="1600">
                <a:solidFill>
                  <a:srgbClr val="000000"/>
                </a:solidFill>
                <a:latin typeface="Oswald"/>
                <a:ea typeface="Oswald"/>
                <a:cs typeface="Oswald"/>
                <a:sym typeface="Oswald"/>
              </a:rPr>
              <a:t>for the song</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a </a:t>
            </a:r>
            <a:r>
              <a:rPr b="1" lang="en" sz="1600">
                <a:solidFill>
                  <a:srgbClr val="000000"/>
                </a:solidFill>
                <a:latin typeface="Oswald"/>
                <a:ea typeface="Oswald"/>
                <a:cs typeface="Oswald"/>
                <a:sym typeface="Oswald"/>
              </a:rPr>
              <a:t>30.2% save rate</a:t>
            </a:r>
            <a:r>
              <a:rPr lang="en" sz="1600">
                <a:solidFill>
                  <a:srgbClr val="000000"/>
                </a:solidFill>
                <a:latin typeface="Oswald"/>
                <a:ea typeface="Oswald"/>
                <a:cs typeface="Oswald"/>
                <a:sym typeface="Oswald"/>
              </a:rPr>
              <a:t> (number of of converted listeners who saved a track).</a:t>
            </a:r>
            <a:endParaRPr sz="1600">
              <a:solidFill>
                <a:srgbClr val="000000"/>
              </a:solidFill>
              <a:latin typeface="Oswald"/>
              <a:ea typeface="Oswald"/>
              <a:cs typeface="Oswald"/>
              <a:sym typeface="Oswald"/>
            </a:endParaRPr>
          </a:p>
        </p:txBody>
      </p:sp>
      <p:pic>
        <p:nvPicPr>
          <p:cNvPr id="101" name="Google Shape;101;p16"/>
          <p:cNvPicPr preferRelativeResize="0"/>
          <p:nvPr/>
        </p:nvPicPr>
        <p:blipFill>
          <a:blip r:embed="rId3">
            <a:alphaModFix/>
          </a:blip>
          <a:stretch>
            <a:fillRect/>
          </a:stretch>
        </p:blipFill>
        <p:spPr>
          <a:xfrm>
            <a:off x="6518449" y="161325"/>
            <a:ext cx="2055199" cy="2055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Spotify’s ‘Discovery Mode’ Tool (Growth Stage)</a:t>
            </a:r>
            <a:endParaRPr>
              <a:solidFill>
                <a:srgbClr val="000000"/>
              </a:solidFill>
            </a:endParaRPr>
          </a:p>
        </p:txBody>
      </p:sp>
      <p:sp>
        <p:nvSpPr>
          <p:cNvPr id="107" name="Google Shape;107;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Spotify’s ‘Discovery Mode’ tool (post-release)</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More algorithmic exposure on Spotify through Spotify Radio and autoplay. </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The only caveat being a lower royalty rate</a:t>
            </a:r>
            <a:endParaRPr sz="1600">
              <a:solidFill>
                <a:srgbClr val="000000"/>
              </a:solidFill>
              <a:latin typeface="Oswald"/>
              <a:ea typeface="Oswald"/>
              <a:cs typeface="Oswald"/>
              <a:sym typeface="Oswald"/>
            </a:endParaRPr>
          </a:p>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Through Discovery Mode, my artist's single gained:</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2,091 new listeners</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2,967 streams</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25 saves</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15 playlist adds</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155% listener lift</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195% stream lift </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a 1.48% intent rate </a:t>
            </a:r>
            <a:endParaRPr b="1" sz="1600">
              <a:solidFill>
                <a:srgbClr val="000000"/>
              </a:solidFill>
              <a:latin typeface="Oswald"/>
              <a:ea typeface="Oswald"/>
              <a:cs typeface="Oswald"/>
              <a:sym typeface="Oswald"/>
            </a:endParaRPr>
          </a:p>
          <a:p>
            <a:pPr indent="0" lvl="0" marL="0" rtl="0" algn="l">
              <a:spcBef>
                <a:spcPts val="0"/>
              </a:spcBef>
              <a:spcAft>
                <a:spcPts val="1200"/>
              </a:spcAft>
              <a:buNone/>
            </a:pPr>
            <a:r>
              <a:t/>
            </a:r>
            <a:endParaRPr sz="1400">
              <a:latin typeface="Oswald"/>
              <a:ea typeface="Oswald"/>
              <a:cs typeface="Oswald"/>
              <a:sym typeface="Oswald"/>
            </a:endParaRPr>
          </a:p>
        </p:txBody>
      </p:sp>
      <p:pic>
        <p:nvPicPr>
          <p:cNvPr id="108" name="Google Shape;108;p17"/>
          <p:cNvPicPr preferRelativeResize="0"/>
          <p:nvPr/>
        </p:nvPicPr>
        <p:blipFill>
          <a:blip r:embed="rId3">
            <a:alphaModFix/>
          </a:blip>
          <a:stretch>
            <a:fillRect/>
          </a:stretch>
        </p:blipFill>
        <p:spPr>
          <a:xfrm>
            <a:off x="5540375" y="2571756"/>
            <a:ext cx="3291936" cy="183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Conclusion - </a:t>
            </a:r>
            <a:r>
              <a:rPr lang="en">
                <a:solidFill>
                  <a:srgbClr val="000000"/>
                </a:solidFill>
              </a:rPr>
              <a:t>Did I get my Artist’s single onto an editorial playlist?</a:t>
            </a:r>
            <a:endParaRPr>
              <a:solidFill>
                <a:srgbClr val="000000"/>
              </a:solidFill>
            </a:endParaRPr>
          </a:p>
        </p:txBody>
      </p:sp>
      <p:sp>
        <p:nvSpPr>
          <p:cNvPr id="114" name="Google Shape;114;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In conclusion (as of March 30th), I did not succeed in meeting my ultimate goal of getting my artist’s single onto a Spotify editorial playlist. </a:t>
            </a:r>
            <a:endParaRPr sz="1600">
              <a:solidFill>
                <a:srgbClr val="000000"/>
              </a:solidFill>
              <a:latin typeface="Oswald"/>
              <a:ea typeface="Oswald"/>
              <a:cs typeface="Oswald"/>
              <a:sym typeface="Oswald"/>
            </a:endParaRPr>
          </a:p>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However, that doesn't make this project a complete failure</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According to Spotify, they receive 49,000 new song pitches per day and less than 1% of them get onto Spotify editorial playlists.</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I’m competing with artists signed to major labels</a:t>
            </a:r>
            <a:endParaRPr sz="1600">
              <a:solidFill>
                <a:srgbClr val="000000"/>
              </a:solidFill>
              <a:latin typeface="Oswald"/>
              <a:ea typeface="Oswald"/>
              <a:cs typeface="Oswald"/>
              <a:sym typeface="Oswald"/>
            </a:endParaRPr>
          </a:p>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Although I did not succeed at meeting my ultimate goal of getting my artist’s single onto a Spotify editorial playlist, I did succeed at pitching my artist’s song to the right playlist (through researching and parsing through databases like Chartmetric), promoting it to </a:t>
            </a:r>
            <a:r>
              <a:rPr b="1" lang="en" sz="1600">
                <a:solidFill>
                  <a:srgbClr val="000000"/>
                </a:solidFill>
                <a:latin typeface="Oswald"/>
                <a:ea typeface="Oswald"/>
                <a:cs typeface="Oswald"/>
                <a:sym typeface="Oswald"/>
              </a:rPr>
              <a:t>1,712 new listeners</a:t>
            </a:r>
            <a:r>
              <a:rPr lang="en" sz="1600">
                <a:solidFill>
                  <a:srgbClr val="000000"/>
                </a:solidFill>
                <a:latin typeface="Oswald"/>
                <a:ea typeface="Oswald"/>
                <a:cs typeface="Oswald"/>
                <a:sym typeface="Oswald"/>
              </a:rPr>
              <a:t> (through Spotify's ‘Marquee’ tool) and growing it by over </a:t>
            </a:r>
            <a:r>
              <a:rPr b="1" lang="en" sz="1600">
                <a:solidFill>
                  <a:srgbClr val="000000"/>
                </a:solidFill>
                <a:latin typeface="Oswald"/>
                <a:ea typeface="Oswald"/>
                <a:cs typeface="Oswald"/>
                <a:sym typeface="Oswald"/>
              </a:rPr>
              <a:t>2,900 streams</a:t>
            </a:r>
            <a:r>
              <a:rPr lang="en" sz="1600">
                <a:solidFill>
                  <a:srgbClr val="000000"/>
                </a:solidFill>
                <a:latin typeface="Oswald"/>
                <a:ea typeface="Oswald"/>
                <a:cs typeface="Oswald"/>
                <a:sym typeface="Oswald"/>
              </a:rPr>
              <a:t> (through Spotify’s ‘Discover Mode’ tool). </a:t>
            </a:r>
            <a:endParaRPr sz="1600">
              <a:solidFill>
                <a:srgbClr val="000000"/>
              </a:solidFill>
              <a:latin typeface="Oswald"/>
              <a:ea typeface="Oswald"/>
              <a:cs typeface="Oswald"/>
              <a:sym typeface="Oswald"/>
            </a:endParaRPr>
          </a:p>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I also set him up for downstream growth and increased traffic for future releases. </a:t>
            </a:r>
            <a:endParaRPr sz="1600">
              <a:solidFill>
                <a:srgbClr val="000000"/>
              </a:solidFill>
              <a:latin typeface="Oswald"/>
              <a:ea typeface="Oswald"/>
              <a:cs typeface="Oswald"/>
              <a:sym typeface="Oswald"/>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22050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400">
                <a:solidFill>
                  <a:srgbClr val="000000"/>
                </a:solidFill>
              </a:rPr>
              <a:t>Thank You</a:t>
            </a:r>
            <a:endParaRPr sz="6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