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swald-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a1db6094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a1db6094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my capstone project, </a:t>
            </a:r>
            <a:r>
              <a:rPr lang="en">
                <a:solidFill>
                  <a:schemeClr val="dk1"/>
                </a:solidFill>
              </a:rPr>
              <a:t> a single song campaign was run with a musician that I currently help manage and broke the campaign down into 3 stages (30 days for each stage and 90 days total) with the eventual goal of getting the single onto a Spotify editorial playlist.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a1db6094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a1db6094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What is a Spotify editorial playlist and why is this step so important? </a:t>
            </a:r>
            <a:endParaRPr>
              <a:solidFill>
                <a:schemeClr val="dk1"/>
              </a:solidFill>
            </a:endParaRPr>
          </a:p>
          <a:p>
            <a:pPr indent="-298450" lvl="1" marL="914400" rtl="0" algn="l">
              <a:spcBef>
                <a:spcPts val="0"/>
              </a:spcBef>
              <a:spcAft>
                <a:spcPts val="0"/>
              </a:spcAft>
              <a:buSzPts val="1100"/>
              <a:buChar char="-"/>
            </a:pPr>
            <a:r>
              <a:rPr lang="en">
                <a:solidFill>
                  <a:schemeClr val="dk1"/>
                </a:solidFill>
              </a:rPr>
              <a:t>Well, according to Spotify, editorial playlists are playlists that are curated by Spotify's Shows &amp; Editorial team. This is a team of music experts and genre specialists from around the world, hired by Spotify to curate and manage Spotify's own playlists.</a:t>
            </a:r>
            <a:endParaRPr>
              <a:solidFill>
                <a:schemeClr val="dk1"/>
              </a:solidFill>
            </a:endParaRPr>
          </a:p>
          <a:p>
            <a:pPr indent="-298450" lvl="1" marL="914400" rtl="0" algn="l">
              <a:spcBef>
                <a:spcPts val="0"/>
              </a:spcBef>
              <a:spcAft>
                <a:spcPts val="0"/>
              </a:spcAft>
              <a:buSzPts val="1100"/>
              <a:buChar char="-"/>
            </a:pPr>
            <a:r>
              <a:rPr lang="en">
                <a:solidFill>
                  <a:schemeClr val="dk1"/>
                </a:solidFill>
              </a:rPr>
              <a:t>These playlists can make or break a new artist’s career by the sheer amount of listeners these playlists have. </a:t>
            </a:r>
            <a:endParaRPr>
              <a:solidFill>
                <a:schemeClr val="dk1"/>
              </a:solidFill>
            </a:endParaRPr>
          </a:p>
          <a:p>
            <a:pPr indent="-298450" lvl="1" marL="914400" rtl="0" algn="l">
              <a:spcBef>
                <a:spcPts val="0"/>
              </a:spcBef>
              <a:spcAft>
                <a:spcPts val="0"/>
              </a:spcAft>
              <a:buSzPts val="1100"/>
              <a:buChar char="-"/>
            </a:pPr>
            <a:r>
              <a:rPr lang="en">
                <a:solidFill>
                  <a:schemeClr val="dk1"/>
                </a:solidFill>
              </a:rPr>
              <a:t>By pitching your artist’s song to Spotify early on (at least 1 month prior to release day), you're giving Spotify’s editors the best chance to listen and playlist your artist’s song. However, you can only pitch your artist’s song to Spotify's Editorial Team pre-release so it's crucial to get the timing correct. </a:t>
            </a:r>
            <a:endParaRPr>
              <a:solidFill>
                <a:schemeClr val="dk1"/>
              </a:solidFill>
            </a:endParaRPr>
          </a:p>
          <a:p>
            <a:pPr indent="-298450" lvl="1" marL="914400" rtl="0" algn="l">
              <a:spcBef>
                <a:spcPts val="0"/>
              </a:spcBef>
              <a:spcAft>
                <a:spcPts val="0"/>
              </a:spcAft>
              <a:buSzPts val="1100"/>
              <a:buChar char="-"/>
            </a:pPr>
            <a:r>
              <a:rPr lang="en"/>
              <a:t>The tool that I used for this stage was a database called Chartmetric </a:t>
            </a:r>
            <a:endParaRPr/>
          </a:p>
          <a:p>
            <a:pPr indent="-298450" lvl="0" marL="457200" rtl="0" algn="l">
              <a:spcBef>
                <a:spcPts val="0"/>
              </a:spcBef>
              <a:spcAft>
                <a:spcPts val="0"/>
              </a:spcAft>
              <a:buSzPts val="1100"/>
              <a:buChar char="-"/>
            </a:pPr>
            <a:r>
              <a:rPr lang="en"/>
              <a:t>I used it to figure out what micro-genre(s) my artist fell under so that I could figure out the correct playlists to target when pitching my artist’s song to Spotify (suggesting the exact name of the playlist you think the song should be on is highly recommended). </a:t>
            </a:r>
            <a:endParaRPr/>
          </a:p>
          <a:p>
            <a:pPr indent="-298450" lvl="0" marL="457200" rtl="0" algn="l">
              <a:spcBef>
                <a:spcPts val="0"/>
              </a:spcBef>
              <a:spcAft>
                <a:spcPts val="0"/>
              </a:spcAft>
              <a:buSzPts val="1100"/>
              <a:buChar char="-"/>
            </a:pPr>
            <a:r>
              <a:rPr lang="en"/>
              <a:t>The feature I utilized the most on Chartmetric was its “Playlist Journey” feature… This feature essentially tracks the “journey” of all songs on a targeted playlist; it visualizes the tracks’ commonly occurring playlists and displays the percentage overlap between the playlists. </a:t>
            </a:r>
            <a:endParaRPr/>
          </a:p>
          <a:p>
            <a:pPr indent="-298450" lvl="0" marL="457200" rtl="0" algn="l">
              <a:spcBef>
                <a:spcPts val="0"/>
              </a:spcBef>
              <a:spcAft>
                <a:spcPts val="0"/>
              </a:spcAft>
              <a:buSzPts val="1100"/>
              <a:buChar char="-"/>
            </a:pPr>
            <a:r>
              <a:rPr lang="en"/>
              <a:t>Through Chartmetric’s “Playlist Journey” feature, I ended up figuring out that my artist’s song fell under the micro-genre of “hyperpop,” “indietronica” and “bedroom pop”; all three of which I had never heard of / did not know existed prior to using Chartmetric. </a:t>
            </a:r>
            <a:endParaRPr/>
          </a:p>
          <a:p>
            <a:pPr indent="-298450" lvl="0" marL="457200" rtl="0" algn="l">
              <a:spcBef>
                <a:spcPts val="0"/>
              </a:spcBef>
              <a:spcAft>
                <a:spcPts val="0"/>
              </a:spcAft>
              <a:buSzPts val="1100"/>
              <a:buChar char="-"/>
            </a:pPr>
            <a:r>
              <a:rPr lang="en"/>
              <a:t>Moreover, through the “Playlist Journey” feature, I ended up finding a few smaller Spotify curated playlists that fit my artist’s single’s micro-genres; we ended up pitching to these playlists.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1db6094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a1db609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This second stage was the promotion stage (days 31-60)</a:t>
            </a:r>
            <a:endParaRPr>
              <a:solidFill>
                <a:schemeClr val="dk1"/>
              </a:solidFill>
            </a:endParaRPr>
          </a:p>
          <a:p>
            <a:pPr indent="-298450" lvl="0" marL="457200" rtl="0" algn="l">
              <a:spcBef>
                <a:spcPts val="0"/>
              </a:spcBef>
              <a:spcAft>
                <a:spcPts val="0"/>
              </a:spcAft>
              <a:buSzPts val="1100"/>
              <a:buChar char="-"/>
            </a:pPr>
            <a:r>
              <a:rPr lang="en">
                <a:solidFill>
                  <a:schemeClr val="dk1"/>
                </a:solidFill>
              </a:rPr>
              <a:t>This stage is crucial because according to Spotify, if your artist’s song wasn’t originally picked by an editorial playlist curator prior to release day, the song still has a chance to get picked for an editorial playlist based on the song’s first month performance. Taking this into consideration, precautions were taken to make sure the proper tool was used (recommended by Spotify) to correctly promote the artist’s single during the first month post release.</a:t>
            </a:r>
            <a:endParaRPr/>
          </a:p>
          <a:p>
            <a:pPr indent="-298450" lvl="0" marL="457200" rtl="0" algn="l">
              <a:spcBef>
                <a:spcPts val="0"/>
              </a:spcBef>
              <a:spcAft>
                <a:spcPts val="0"/>
              </a:spcAft>
              <a:buSzPts val="1100"/>
              <a:buChar char="-"/>
            </a:pPr>
            <a:r>
              <a:rPr lang="en"/>
              <a:t>The tool used was Spotify’s Marquee tool</a:t>
            </a:r>
            <a:endParaRPr/>
          </a:p>
          <a:p>
            <a:pPr indent="-298450" lvl="0" marL="457200" rtl="0" algn="l">
              <a:spcBef>
                <a:spcPts val="0"/>
              </a:spcBef>
              <a:spcAft>
                <a:spcPts val="0"/>
              </a:spcAft>
              <a:buSzPts val="1100"/>
              <a:buChar char="-"/>
            </a:pPr>
            <a:r>
              <a:rPr lang="en"/>
              <a:t>Spotify’s Marquee tool is a full-screen, sponsored recommendation of an artist’s new release to Spotify Free and Premium listeners who have shown interest in an artist’s music and have the potential to listen more. When a listener clicks on an artist’s Marquee, they are guided to that artist’s new release—and that artist’s release alone. </a:t>
            </a:r>
            <a:endParaRPr/>
          </a:p>
          <a:p>
            <a:pPr indent="-298450" lvl="0" marL="457200" rtl="0" algn="l">
              <a:spcBef>
                <a:spcPts val="0"/>
              </a:spcBef>
              <a:spcAft>
                <a:spcPts val="0"/>
              </a:spcAft>
              <a:buSzPts val="1100"/>
              <a:buChar char="-"/>
            </a:pPr>
            <a:r>
              <a:rPr lang="en"/>
              <a:t>r</a:t>
            </a:r>
            <a:r>
              <a:rPr lang="en"/>
              <a:t>esults: </a:t>
            </a:r>
            <a:endParaRPr/>
          </a:p>
          <a:p>
            <a:pPr indent="-298450" lvl="1" marL="914400" rtl="0" algn="l">
              <a:spcBef>
                <a:spcPts val="0"/>
              </a:spcBef>
              <a:spcAft>
                <a:spcPts val="0"/>
              </a:spcAft>
              <a:buSzPts val="1100"/>
              <a:buChar char="-"/>
            </a:pPr>
            <a:r>
              <a:rPr lang="en"/>
              <a:t>1,712 listeners </a:t>
            </a:r>
            <a:r>
              <a:rPr lang="en">
                <a:solidFill>
                  <a:schemeClr val="dk1"/>
                </a:solidFill>
              </a:rPr>
              <a:t>saw the campaign</a:t>
            </a:r>
            <a:endParaRPr/>
          </a:p>
          <a:p>
            <a:pPr indent="-298450" lvl="1" marL="914400" rtl="0" algn="l">
              <a:spcBef>
                <a:spcPts val="0"/>
              </a:spcBef>
              <a:spcAft>
                <a:spcPts val="0"/>
              </a:spcAft>
              <a:buSzPts val="1100"/>
              <a:buChar char="-"/>
            </a:pPr>
            <a:r>
              <a:rPr lang="en"/>
              <a:t>233 people clicked on the release</a:t>
            </a:r>
            <a:endParaRPr/>
          </a:p>
          <a:p>
            <a:pPr indent="-298450" lvl="1" marL="914400" rtl="0" algn="l">
              <a:spcBef>
                <a:spcPts val="0"/>
              </a:spcBef>
              <a:spcAft>
                <a:spcPts val="0"/>
              </a:spcAft>
              <a:buSzPts val="1100"/>
              <a:buChar char="-"/>
            </a:pPr>
            <a:r>
              <a:rPr lang="en"/>
              <a:t>149 people streamed the release after seeing the campaign</a:t>
            </a:r>
            <a:endParaRPr/>
          </a:p>
          <a:p>
            <a:pPr indent="-298450" lvl="1" marL="914400" rtl="0" algn="l">
              <a:spcBef>
                <a:spcPts val="0"/>
              </a:spcBef>
              <a:spcAft>
                <a:spcPts val="0"/>
              </a:spcAft>
              <a:buSzPts val="1100"/>
              <a:buChar char="-"/>
            </a:pPr>
            <a:r>
              <a:rPr lang="en"/>
              <a:t>8.68% of people streamed the release after seeing the campaign</a:t>
            </a:r>
            <a:endParaRPr/>
          </a:p>
          <a:p>
            <a:pPr indent="-298450" lvl="1" marL="914400" rtl="0" algn="l">
              <a:spcBef>
                <a:spcPts val="0"/>
              </a:spcBef>
              <a:spcAft>
                <a:spcPts val="0"/>
              </a:spcAft>
              <a:buSzPts val="1100"/>
              <a:buChar char="-"/>
            </a:pPr>
            <a:r>
              <a:rPr lang="en"/>
              <a:t>8.71 streams on average per converted listener who streamed the song after seeing the campaign</a:t>
            </a:r>
            <a:endParaRPr/>
          </a:p>
          <a:p>
            <a:pPr indent="-298450" lvl="1" marL="914400" rtl="0" algn="l">
              <a:spcBef>
                <a:spcPts val="0"/>
              </a:spcBef>
              <a:spcAft>
                <a:spcPts val="0"/>
              </a:spcAft>
              <a:buSzPts val="1100"/>
              <a:buChar char="-"/>
            </a:pPr>
            <a:r>
              <a:rPr lang="en"/>
              <a:t>39.6% of converted listeners who saved or playlisted the song after streaming</a:t>
            </a:r>
            <a:endParaRPr/>
          </a:p>
          <a:p>
            <a:pPr indent="-298450" lvl="1" marL="914400" rtl="0" algn="l">
              <a:spcBef>
                <a:spcPts val="0"/>
              </a:spcBef>
              <a:spcAft>
                <a:spcPts val="0"/>
              </a:spcAft>
              <a:buSzPts val="1100"/>
              <a:buChar char="-"/>
            </a:pPr>
            <a:r>
              <a:rPr lang="en"/>
              <a:t>28 total playlists adds for the song</a:t>
            </a:r>
            <a:endParaRPr/>
          </a:p>
          <a:p>
            <a:pPr indent="-298450" lvl="1" marL="914400" rtl="0" algn="l">
              <a:spcBef>
                <a:spcPts val="0"/>
              </a:spcBef>
              <a:spcAft>
                <a:spcPts val="0"/>
              </a:spcAft>
              <a:buSzPts val="1100"/>
              <a:buChar char="-"/>
            </a:pPr>
            <a:r>
              <a:rPr lang="en"/>
              <a:t>30.2% of converted listeners saved the track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a1db609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a1db609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Lastly, the growth stage is pivotal in driving traffic to an artist’s Spotify profile through an artist’s new single. Regardless of whether an artist’s single was selected by a Spotify editorial curator or not, it's important to keep driving traffic to your artist’s single during the second month post release.</a:t>
            </a:r>
            <a:endParaRPr/>
          </a:p>
          <a:p>
            <a:pPr indent="-298450" lvl="0" marL="457200" rtl="0" algn="l">
              <a:spcBef>
                <a:spcPts val="0"/>
              </a:spcBef>
              <a:spcAft>
                <a:spcPts val="0"/>
              </a:spcAft>
              <a:buSzPts val="1100"/>
              <a:buChar char="-"/>
            </a:pPr>
            <a:r>
              <a:rPr lang="en"/>
              <a:t>The </a:t>
            </a:r>
            <a:r>
              <a:rPr lang="en"/>
              <a:t>tool used for the growth stage was Spotify’s ‘Discovery Mode’ tool </a:t>
            </a:r>
            <a:endParaRPr/>
          </a:p>
          <a:p>
            <a:pPr indent="-298450" lvl="0" marL="457200" rtl="0" algn="l">
              <a:spcBef>
                <a:spcPts val="0"/>
              </a:spcBef>
              <a:spcAft>
                <a:spcPts val="0"/>
              </a:spcAft>
              <a:buSzPts val="1100"/>
              <a:buChar char="-"/>
            </a:pPr>
            <a:r>
              <a:rPr lang="en"/>
              <a:t>‘Discovery Mode’ was used for my artist to give his song more algorithmic exposure on Spotify through Spotify Radio and autoplay. </a:t>
            </a:r>
            <a:endParaRPr/>
          </a:p>
          <a:p>
            <a:pPr indent="-298450" lvl="0" marL="457200" rtl="0" algn="l">
              <a:spcBef>
                <a:spcPts val="0"/>
              </a:spcBef>
              <a:spcAft>
                <a:spcPts val="0"/>
              </a:spcAft>
              <a:buSzPts val="1100"/>
              <a:buChar char="-"/>
            </a:pPr>
            <a:r>
              <a:rPr lang="en"/>
              <a:t>The only caveat being a lower royalty rate (however, I wasn’t too concerned about this for this project)</a:t>
            </a:r>
            <a:endParaRPr/>
          </a:p>
          <a:p>
            <a:pPr indent="-298450" lvl="0" marL="457200" rtl="0" algn="l">
              <a:spcBef>
                <a:spcPts val="0"/>
              </a:spcBef>
              <a:spcAft>
                <a:spcPts val="0"/>
              </a:spcAft>
              <a:buSzPts val="1100"/>
              <a:buChar char="-"/>
            </a:pPr>
            <a:r>
              <a:rPr lang="en"/>
              <a:t>r</a:t>
            </a:r>
            <a:r>
              <a:rPr lang="en"/>
              <a:t>esults:</a:t>
            </a:r>
            <a:endParaRPr/>
          </a:p>
          <a:p>
            <a:pPr indent="-298450" lvl="1" marL="914400" rtl="0" algn="l">
              <a:spcBef>
                <a:spcPts val="0"/>
              </a:spcBef>
              <a:spcAft>
                <a:spcPts val="0"/>
              </a:spcAft>
              <a:buSzPts val="1100"/>
              <a:buChar char="-"/>
            </a:pPr>
            <a:r>
              <a:rPr lang="en"/>
              <a:t>3,498 new listeners</a:t>
            </a:r>
            <a:endParaRPr/>
          </a:p>
          <a:p>
            <a:pPr indent="-298450" lvl="1" marL="914400" rtl="0" algn="l">
              <a:spcBef>
                <a:spcPts val="0"/>
              </a:spcBef>
              <a:spcAft>
                <a:spcPts val="0"/>
              </a:spcAft>
              <a:buSzPts val="1100"/>
              <a:buChar char="-"/>
            </a:pPr>
            <a:r>
              <a:rPr lang="en"/>
              <a:t>6,594 streams</a:t>
            </a:r>
            <a:endParaRPr/>
          </a:p>
          <a:p>
            <a:pPr indent="-298450" lvl="1" marL="914400" rtl="0" algn="l">
              <a:spcBef>
                <a:spcPts val="0"/>
              </a:spcBef>
              <a:spcAft>
                <a:spcPts val="0"/>
              </a:spcAft>
              <a:buSzPts val="1100"/>
              <a:buChar char="-"/>
            </a:pPr>
            <a:r>
              <a:rPr lang="en"/>
              <a:t>44 saves</a:t>
            </a:r>
            <a:endParaRPr/>
          </a:p>
          <a:p>
            <a:pPr indent="-298450" lvl="1" marL="914400" rtl="0" algn="l">
              <a:spcBef>
                <a:spcPts val="0"/>
              </a:spcBef>
              <a:spcAft>
                <a:spcPts val="0"/>
              </a:spcAft>
              <a:buSzPts val="1100"/>
              <a:buChar char="-"/>
            </a:pPr>
            <a:r>
              <a:rPr lang="en"/>
              <a:t>29 playlist adds</a:t>
            </a:r>
            <a:endParaRPr/>
          </a:p>
          <a:p>
            <a:pPr indent="-298450" lvl="1" marL="914400" rtl="0" algn="l">
              <a:spcBef>
                <a:spcPts val="0"/>
              </a:spcBef>
              <a:spcAft>
                <a:spcPts val="0"/>
              </a:spcAft>
              <a:buSzPts val="1100"/>
              <a:buChar char="-"/>
            </a:pPr>
            <a:r>
              <a:rPr lang="en"/>
              <a:t>260% listener lift</a:t>
            </a:r>
            <a:endParaRPr/>
          </a:p>
          <a:p>
            <a:pPr indent="-298450" lvl="1" marL="914400" rtl="0" algn="l">
              <a:spcBef>
                <a:spcPts val="0"/>
              </a:spcBef>
              <a:spcAft>
                <a:spcPts val="0"/>
              </a:spcAft>
              <a:buSzPts val="1100"/>
              <a:buChar char="-"/>
            </a:pPr>
            <a:r>
              <a:rPr lang="en"/>
              <a:t>275% stream lift </a:t>
            </a:r>
            <a:endParaRPr/>
          </a:p>
          <a:p>
            <a:pPr indent="-298450" lvl="1" marL="914400" rtl="0" algn="l">
              <a:spcBef>
                <a:spcPts val="0"/>
              </a:spcBef>
              <a:spcAft>
                <a:spcPts val="0"/>
              </a:spcAft>
              <a:buSzPts val="1100"/>
              <a:buChar char="-"/>
            </a:pPr>
            <a:r>
              <a:rPr lang="en"/>
              <a:t>a 1.48% intent rate (the percentage of listeners who saved or playlisted the track after streaming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a1db60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a1db60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conclusion, I did not succeed in getting the artist’s single onto a Spotify editorial playlist. </a:t>
            </a:r>
            <a:endParaRPr/>
          </a:p>
          <a:p>
            <a:pPr indent="-298450" lvl="0" marL="457200" rtl="0" algn="l">
              <a:spcBef>
                <a:spcPts val="0"/>
              </a:spcBef>
              <a:spcAft>
                <a:spcPts val="0"/>
              </a:spcAft>
              <a:buSzPts val="1100"/>
              <a:buChar char="-"/>
            </a:pPr>
            <a:r>
              <a:rPr lang="en"/>
              <a:t>However, that doesn't make this project a complete failure; I’d say that it is quite the opposite actually. </a:t>
            </a:r>
            <a:endParaRPr/>
          </a:p>
          <a:p>
            <a:pPr indent="-298450" lvl="1" marL="914400" rtl="0" algn="l">
              <a:spcBef>
                <a:spcPts val="0"/>
              </a:spcBef>
              <a:spcAft>
                <a:spcPts val="0"/>
              </a:spcAft>
              <a:buSzPts val="1100"/>
              <a:buChar char="-"/>
            </a:pPr>
            <a:r>
              <a:rPr lang="en"/>
              <a:t>According to Spotify, they receive 49,000 new song pitches per day and less than 1% of them get onto Spotify editorial playlists. In other words, it’s extremely difficult to get onto a Spotify editorial playlist. </a:t>
            </a:r>
            <a:endParaRPr/>
          </a:p>
          <a:p>
            <a:pPr indent="-298450" lvl="1" marL="914400" rtl="0" algn="l">
              <a:spcBef>
                <a:spcPts val="0"/>
              </a:spcBef>
              <a:spcAft>
                <a:spcPts val="0"/>
              </a:spcAft>
              <a:buSzPts val="1100"/>
              <a:buChar char="-"/>
            </a:pPr>
            <a:r>
              <a:rPr lang="en"/>
              <a:t>Moreover, I’m competing with artists signed to major labels; the major labels have marketers / managers that personally know the curators of these editorial playlists and get their artist onto them essentially automatically. Therefore, it's close to impossible to get onto one as an independent artist; however, it does happen and that is why this lofty goal was set by myself</a:t>
            </a:r>
            <a:endParaRPr/>
          </a:p>
          <a:p>
            <a:pPr indent="-298450" lvl="0" marL="457200" rtl="0" algn="l">
              <a:spcBef>
                <a:spcPts val="0"/>
              </a:spcBef>
              <a:spcAft>
                <a:spcPts val="0"/>
              </a:spcAft>
              <a:buSzPts val="1100"/>
              <a:buChar char="-"/>
            </a:pPr>
            <a:r>
              <a:rPr lang="en"/>
              <a:t>Although getting my artist’s single onto a Spotify editorial playlist was unsuccessful, driving future traffic to his Spotify profile was successful through pitching my artist’s song to the right playlist (through researching and parsing through databases like Chartmetric), promoting it to 1,712 new listeners (through Spotify's ‘Marquee’ tool) and growing it by over 6,500 streams (through Spotify’s ‘Discover Mode’ tool). </a:t>
            </a:r>
            <a:endParaRPr/>
          </a:p>
          <a:p>
            <a:pPr indent="-298450" lvl="0" marL="457200" rtl="0" algn="l">
              <a:spcBef>
                <a:spcPts val="0"/>
              </a:spcBef>
              <a:spcAft>
                <a:spcPts val="0"/>
              </a:spcAft>
              <a:buSzPts val="1100"/>
              <a:buChar char="-"/>
            </a:pPr>
            <a:r>
              <a:rPr lang="en"/>
              <a:t>Not only did I successfully pitch, promote, and grow my artist’s single to the most listeners he’s ever seen before in a 1 month period, but I set him up for downstream </a:t>
            </a:r>
            <a:r>
              <a:rPr lang="en" sz="1200">
                <a:solidFill>
                  <a:srgbClr val="202122"/>
                </a:solidFill>
              </a:rPr>
              <a:t>traffic to future releases, merchandise, shows, and stream revenue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a1db609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a1db6094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Presentation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Jacob Posz</a:t>
            </a:r>
            <a:endParaRPr>
              <a:solidFill>
                <a:srgbClr val="000000"/>
              </a:solidFill>
            </a:endParaRPr>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517813" y="2501238"/>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Pitch Stage</a:t>
            </a:r>
            <a:endParaRPr b="1">
              <a:solidFill>
                <a:srgbClr val="FFFFFF"/>
              </a:solidFill>
              <a:latin typeface="Oswald"/>
              <a:ea typeface="Oswald"/>
              <a:cs typeface="Oswald"/>
              <a:sym typeface="Oswald"/>
            </a:endParaRPr>
          </a:p>
        </p:txBody>
      </p:sp>
      <p:sp>
        <p:nvSpPr>
          <p:cNvPr id="70" name="Google Shape;70;p14"/>
          <p:cNvSpPr/>
          <p:nvPr/>
        </p:nvSpPr>
        <p:spPr>
          <a:xfrm>
            <a:off x="3200363" y="2501250"/>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Promotion Stage</a:t>
            </a:r>
            <a:endParaRPr b="1">
              <a:solidFill>
                <a:srgbClr val="FFFFFF"/>
              </a:solidFill>
              <a:latin typeface="Oswald"/>
              <a:ea typeface="Oswald"/>
              <a:cs typeface="Oswald"/>
              <a:sym typeface="Oswald"/>
            </a:endParaRPr>
          </a:p>
        </p:txBody>
      </p:sp>
      <p:sp>
        <p:nvSpPr>
          <p:cNvPr id="71" name="Google Shape;71;p14"/>
          <p:cNvSpPr/>
          <p:nvPr/>
        </p:nvSpPr>
        <p:spPr>
          <a:xfrm>
            <a:off x="5882913" y="2501250"/>
            <a:ext cx="1861500" cy="938100"/>
          </a:xfrm>
          <a:prstGeom prst="roundRect">
            <a:avLst>
              <a:gd fmla="val 16667"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swald"/>
                <a:ea typeface="Oswald"/>
                <a:cs typeface="Oswald"/>
                <a:sym typeface="Oswald"/>
              </a:rPr>
              <a:t>Growth Stage</a:t>
            </a:r>
            <a:endParaRPr b="1">
              <a:solidFill>
                <a:srgbClr val="FFFFFF"/>
              </a:solidFill>
              <a:latin typeface="Oswald"/>
              <a:ea typeface="Oswald"/>
              <a:cs typeface="Oswald"/>
              <a:sym typeface="Oswald"/>
            </a:endParaRPr>
          </a:p>
        </p:txBody>
      </p:sp>
      <p:sp>
        <p:nvSpPr>
          <p:cNvPr id="72" name="Google Shape;72;p14"/>
          <p:cNvSpPr/>
          <p:nvPr/>
        </p:nvSpPr>
        <p:spPr>
          <a:xfrm>
            <a:off x="2453838" y="2908938"/>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136388" y="2908950"/>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2208888" y="3033738"/>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5" name="Google Shape;75;p14"/>
          <p:cNvSpPr txBox="1"/>
          <p:nvPr/>
        </p:nvSpPr>
        <p:spPr>
          <a:xfrm>
            <a:off x="4891438" y="3033775"/>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6" name="Google Shape;76;p14"/>
          <p:cNvSpPr/>
          <p:nvPr/>
        </p:nvSpPr>
        <p:spPr>
          <a:xfrm>
            <a:off x="7818938" y="2908950"/>
            <a:ext cx="672000" cy="122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8565463" y="2835459"/>
            <a:ext cx="295800" cy="269700"/>
          </a:xfrm>
          <a:prstGeom prst="star5">
            <a:avLst>
              <a:gd fmla="val 19098" name="adj"/>
              <a:gd fmla="val 105146" name="hf"/>
              <a:gd fmla="val 110557" name="vf"/>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7573988" y="3033775"/>
            <a:ext cx="11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30 Days</a:t>
            </a:r>
            <a:endParaRPr b="1">
              <a:latin typeface="Oswald"/>
              <a:ea typeface="Oswald"/>
              <a:cs typeface="Oswald"/>
              <a:sym typeface="Oswald"/>
            </a:endParaRPr>
          </a:p>
        </p:txBody>
      </p:sp>
      <p:sp>
        <p:nvSpPr>
          <p:cNvPr id="79" name="Google Shape;79;p14"/>
          <p:cNvSpPr txBox="1"/>
          <p:nvPr/>
        </p:nvSpPr>
        <p:spPr>
          <a:xfrm>
            <a:off x="8069113" y="2506625"/>
            <a:ext cx="128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April 31</a:t>
            </a:r>
            <a:endParaRPr b="1">
              <a:latin typeface="Oswald"/>
              <a:ea typeface="Oswald"/>
              <a:cs typeface="Oswald"/>
              <a:sym typeface="Oswald"/>
            </a:endParaRPr>
          </a:p>
        </p:txBody>
      </p:sp>
      <p:sp>
        <p:nvSpPr>
          <p:cNvPr id="80" name="Google Shape;80;p14"/>
          <p:cNvSpPr/>
          <p:nvPr/>
        </p:nvSpPr>
        <p:spPr>
          <a:xfrm>
            <a:off x="3067463" y="2104350"/>
            <a:ext cx="132900" cy="804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2448563" y="1704150"/>
            <a:ext cx="137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swald"/>
                <a:ea typeface="Oswald"/>
                <a:cs typeface="Oswald"/>
                <a:sym typeface="Oswald"/>
              </a:rPr>
              <a:t>Release Day</a:t>
            </a:r>
            <a:endParaRPr b="1">
              <a:latin typeface="Oswald"/>
              <a:ea typeface="Oswald"/>
              <a:cs typeface="Oswald"/>
              <a:sym typeface="Oswald"/>
            </a:endParaRPr>
          </a:p>
        </p:txBody>
      </p:sp>
      <p:sp>
        <p:nvSpPr>
          <p:cNvPr id="82" name="Google Shape;82;p14"/>
          <p:cNvSpPr/>
          <p:nvPr/>
        </p:nvSpPr>
        <p:spPr>
          <a:xfrm>
            <a:off x="405288" y="2104350"/>
            <a:ext cx="132900" cy="804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213612" y="1704138"/>
            <a:ext cx="137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Oswald"/>
                <a:ea typeface="Oswald"/>
                <a:cs typeface="Oswald"/>
                <a:sym typeface="Oswald"/>
              </a:rPr>
              <a:t>Start (Jan 31)</a:t>
            </a:r>
            <a:endParaRPr b="1">
              <a:latin typeface="Oswald"/>
              <a:ea typeface="Oswald"/>
              <a:cs typeface="Oswald"/>
              <a:sym typeface="Oswald"/>
            </a:endParaRPr>
          </a:p>
        </p:txBody>
      </p:sp>
      <p:pic>
        <p:nvPicPr>
          <p:cNvPr id="84" name="Google Shape;84;p14"/>
          <p:cNvPicPr preferRelativeResize="0"/>
          <p:nvPr/>
        </p:nvPicPr>
        <p:blipFill>
          <a:blip r:embed="rId3">
            <a:alphaModFix/>
          </a:blip>
          <a:stretch>
            <a:fillRect/>
          </a:stretch>
        </p:blipFill>
        <p:spPr>
          <a:xfrm>
            <a:off x="640525" y="3527400"/>
            <a:ext cx="1616102" cy="1616102"/>
          </a:xfrm>
          <a:prstGeom prst="rect">
            <a:avLst/>
          </a:prstGeom>
          <a:noFill/>
          <a:ln>
            <a:noFill/>
          </a:ln>
        </p:spPr>
      </p:pic>
      <p:pic>
        <p:nvPicPr>
          <p:cNvPr id="85" name="Google Shape;85;p14"/>
          <p:cNvPicPr preferRelativeResize="0"/>
          <p:nvPr/>
        </p:nvPicPr>
        <p:blipFill>
          <a:blip r:embed="rId4">
            <a:alphaModFix/>
          </a:blip>
          <a:stretch>
            <a:fillRect/>
          </a:stretch>
        </p:blipFill>
        <p:spPr>
          <a:xfrm>
            <a:off x="3415799" y="175100"/>
            <a:ext cx="2055199" cy="2055199"/>
          </a:xfrm>
          <a:prstGeom prst="rect">
            <a:avLst/>
          </a:prstGeom>
          <a:noFill/>
          <a:ln>
            <a:noFill/>
          </a:ln>
        </p:spPr>
      </p:pic>
      <p:pic>
        <p:nvPicPr>
          <p:cNvPr id="86" name="Google Shape;86;p14"/>
          <p:cNvPicPr preferRelativeResize="0"/>
          <p:nvPr/>
        </p:nvPicPr>
        <p:blipFill>
          <a:blip r:embed="rId5">
            <a:alphaModFix/>
          </a:blip>
          <a:stretch>
            <a:fillRect/>
          </a:stretch>
        </p:blipFill>
        <p:spPr>
          <a:xfrm>
            <a:off x="5882925" y="3817950"/>
            <a:ext cx="1861500" cy="1034999"/>
          </a:xfrm>
          <a:prstGeom prst="rect">
            <a:avLst/>
          </a:prstGeom>
          <a:noFill/>
          <a:ln>
            <a:noFill/>
          </a:ln>
        </p:spPr>
      </p:pic>
      <p:sp>
        <p:nvSpPr>
          <p:cNvPr id="87" name="Google Shape;8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Stage 1 - Pitch Stage (Days 0-30)</a:t>
            </a:r>
            <a:endParaRPr>
              <a:solidFill>
                <a:srgbClr val="000000"/>
              </a:solidFill>
            </a:endParaRPr>
          </a:p>
        </p:txBody>
      </p:sp>
      <p:sp>
        <p:nvSpPr>
          <p:cNvPr id="93" name="Google Shape;93;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Chartmetric (pre-release) - musical database</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Used it to find correct micro-genre(s) -&gt; find the correct playlists to target</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Playlist journey feature</a:t>
            </a:r>
            <a:endParaRPr sz="1600">
              <a:solidFill>
                <a:srgbClr val="000000"/>
              </a:solidFill>
              <a:latin typeface="Oswald"/>
              <a:ea typeface="Oswald"/>
              <a:cs typeface="Oswald"/>
              <a:sym typeface="Oswald"/>
            </a:endParaRPr>
          </a:p>
          <a:p>
            <a:pPr indent="-330200" lvl="1" marL="9144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tracks the “journey” of all songs on a targeted playlist</a:t>
            </a:r>
            <a:endParaRPr sz="1600">
              <a:solidFill>
                <a:srgbClr val="000000"/>
              </a:solidFill>
              <a:latin typeface="Oswald"/>
              <a:ea typeface="Oswald"/>
              <a:cs typeface="Oswald"/>
              <a:sym typeface="Oswald"/>
            </a:endParaRPr>
          </a:p>
          <a:p>
            <a:pPr indent="-330200" lvl="0" marL="457200" rtl="0" algn="l">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Found the correct </a:t>
            </a:r>
            <a:r>
              <a:rPr lang="en" sz="1600">
                <a:solidFill>
                  <a:srgbClr val="000000"/>
                </a:solidFill>
                <a:latin typeface="Oswald"/>
                <a:ea typeface="Oswald"/>
                <a:cs typeface="Oswald"/>
                <a:sym typeface="Oswald"/>
              </a:rPr>
              <a:t>Hyperpop, Indietronica and bedroom pop playlists to pitch to</a:t>
            </a:r>
            <a:endParaRPr sz="1600">
              <a:solidFill>
                <a:srgbClr val="000000"/>
              </a:solidFill>
              <a:latin typeface="Oswald"/>
              <a:ea typeface="Oswald"/>
              <a:cs typeface="Oswald"/>
              <a:sym typeface="Oswald"/>
            </a:endParaRPr>
          </a:p>
        </p:txBody>
      </p:sp>
      <p:pic>
        <p:nvPicPr>
          <p:cNvPr id="94" name="Google Shape;94;p15"/>
          <p:cNvPicPr preferRelativeResize="0"/>
          <p:nvPr/>
        </p:nvPicPr>
        <p:blipFill>
          <a:blip r:embed="rId3">
            <a:alphaModFix/>
          </a:blip>
          <a:stretch>
            <a:fillRect/>
          </a:stretch>
        </p:blipFill>
        <p:spPr>
          <a:xfrm>
            <a:off x="6044100" y="0"/>
            <a:ext cx="3099899" cy="3099899"/>
          </a:xfrm>
          <a:prstGeom prst="rect">
            <a:avLst/>
          </a:prstGeom>
          <a:noFill/>
          <a:ln>
            <a:noFill/>
          </a:ln>
        </p:spPr>
      </p:pic>
      <p:pic>
        <p:nvPicPr>
          <p:cNvPr id="95" name="Google Shape;95;p15"/>
          <p:cNvPicPr preferRelativeResize="0"/>
          <p:nvPr/>
        </p:nvPicPr>
        <p:blipFill>
          <a:blip r:embed="rId4">
            <a:alphaModFix/>
          </a:blip>
          <a:stretch>
            <a:fillRect/>
          </a:stretch>
        </p:blipFill>
        <p:spPr>
          <a:xfrm>
            <a:off x="922725" y="3099900"/>
            <a:ext cx="3649278" cy="1468825"/>
          </a:xfrm>
          <a:prstGeom prst="rect">
            <a:avLst/>
          </a:prstGeom>
          <a:noFill/>
          <a:ln>
            <a:noFill/>
          </a:ln>
        </p:spPr>
      </p:pic>
      <p:pic>
        <p:nvPicPr>
          <p:cNvPr id="96" name="Google Shape;96;p15"/>
          <p:cNvPicPr preferRelativeResize="0"/>
          <p:nvPr/>
        </p:nvPicPr>
        <p:blipFill>
          <a:blip r:embed="rId5">
            <a:alphaModFix/>
          </a:blip>
          <a:stretch>
            <a:fillRect/>
          </a:stretch>
        </p:blipFill>
        <p:spPr>
          <a:xfrm>
            <a:off x="5183025" y="3099900"/>
            <a:ext cx="3649274" cy="1824637"/>
          </a:xfrm>
          <a:prstGeom prst="rect">
            <a:avLst/>
          </a:prstGeom>
          <a:noFill/>
          <a:ln>
            <a:noFill/>
          </a:ln>
        </p:spPr>
      </p:pic>
      <p:sp>
        <p:nvSpPr>
          <p:cNvPr id="97" name="Google Shape;9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Stage 2 - Promotion Stage (Days 31-60)</a:t>
            </a:r>
            <a:endParaRPr>
              <a:solidFill>
                <a:srgbClr val="000000"/>
              </a:solidFill>
            </a:endParaRPr>
          </a:p>
        </p:txBody>
      </p:sp>
      <p:sp>
        <p:nvSpPr>
          <p:cNvPr id="103" name="Google Shape;103;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Spotify’s Marquee tool (post-release)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Reached (people who saw the campaign) </a:t>
            </a:r>
            <a:r>
              <a:rPr b="1" lang="en" sz="1600">
                <a:solidFill>
                  <a:srgbClr val="000000"/>
                </a:solidFill>
                <a:latin typeface="Oswald"/>
                <a:ea typeface="Oswald"/>
                <a:cs typeface="Oswald"/>
                <a:sym typeface="Oswald"/>
              </a:rPr>
              <a:t>1,712 listeners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233 clicks </a:t>
            </a:r>
            <a:r>
              <a:rPr lang="en" sz="1600">
                <a:solidFill>
                  <a:srgbClr val="000000"/>
                </a:solidFill>
                <a:latin typeface="Oswald"/>
                <a:ea typeface="Oswald"/>
                <a:cs typeface="Oswald"/>
                <a:sym typeface="Oswald"/>
              </a:rPr>
              <a:t>(clicks to the 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149 converted listeners</a:t>
            </a:r>
            <a:r>
              <a:rPr lang="en" sz="1600">
                <a:solidFill>
                  <a:srgbClr val="000000"/>
                </a:solidFill>
                <a:latin typeface="Oswald"/>
                <a:ea typeface="Oswald"/>
                <a:cs typeface="Oswald"/>
                <a:sym typeface="Oswald"/>
              </a:rPr>
              <a:t> (people who streamed the release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8.68% conversion rate </a:t>
            </a:r>
            <a:r>
              <a:rPr lang="en" sz="1600">
                <a:solidFill>
                  <a:srgbClr val="000000"/>
                </a:solidFill>
                <a:latin typeface="Oswald"/>
                <a:ea typeface="Oswald"/>
                <a:cs typeface="Oswald"/>
                <a:sym typeface="Oswald"/>
              </a:rPr>
              <a:t>(percentage of people streamed the release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8.71 streams / listener</a:t>
            </a:r>
            <a:r>
              <a:rPr lang="en" sz="1600">
                <a:solidFill>
                  <a:srgbClr val="000000"/>
                </a:solidFill>
                <a:latin typeface="Oswald"/>
                <a:ea typeface="Oswald"/>
                <a:cs typeface="Oswald"/>
                <a:sym typeface="Oswald"/>
              </a:rPr>
              <a:t> (average number of active streams per converted listener who streamed the song after seeing the campaign)</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39.6% intent rate</a:t>
            </a:r>
            <a:r>
              <a:rPr lang="en" sz="1600">
                <a:solidFill>
                  <a:srgbClr val="000000"/>
                </a:solidFill>
                <a:latin typeface="Oswald"/>
                <a:ea typeface="Oswald"/>
                <a:cs typeface="Oswald"/>
                <a:sym typeface="Oswald"/>
              </a:rPr>
              <a:t> (number of converted listeners who saved or playlisted the song after streaming)</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28 total playlists adds </a:t>
            </a:r>
            <a:r>
              <a:rPr lang="en" sz="1600">
                <a:solidFill>
                  <a:srgbClr val="000000"/>
                </a:solidFill>
                <a:latin typeface="Oswald"/>
                <a:ea typeface="Oswald"/>
                <a:cs typeface="Oswald"/>
                <a:sym typeface="Oswald"/>
              </a:rPr>
              <a:t>for the song</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30.2% save rate</a:t>
            </a:r>
            <a:r>
              <a:rPr lang="en" sz="1600">
                <a:solidFill>
                  <a:srgbClr val="000000"/>
                </a:solidFill>
                <a:latin typeface="Oswald"/>
                <a:ea typeface="Oswald"/>
                <a:cs typeface="Oswald"/>
                <a:sym typeface="Oswald"/>
              </a:rPr>
              <a:t> (number of of converted listeners who saved a track).</a:t>
            </a:r>
            <a:endParaRPr sz="1600">
              <a:solidFill>
                <a:srgbClr val="000000"/>
              </a:solidFill>
              <a:latin typeface="Oswald"/>
              <a:ea typeface="Oswald"/>
              <a:cs typeface="Oswald"/>
              <a:sym typeface="Oswald"/>
            </a:endParaRPr>
          </a:p>
        </p:txBody>
      </p:sp>
      <p:pic>
        <p:nvPicPr>
          <p:cNvPr id="104" name="Google Shape;104;p16"/>
          <p:cNvPicPr preferRelativeResize="0"/>
          <p:nvPr/>
        </p:nvPicPr>
        <p:blipFill>
          <a:blip r:embed="rId3">
            <a:alphaModFix/>
          </a:blip>
          <a:stretch>
            <a:fillRect/>
          </a:stretch>
        </p:blipFill>
        <p:spPr>
          <a:xfrm>
            <a:off x="6518449" y="161325"/>
            <a:ext cx="2055199" cy="2055199"/>
          </a:xfrm>
          <a:prstGeom prst="rect">
            <a:avLst/>
          </a:prstGeom>
          <a:noFill/>
          <a:ln>
            <a:noFill/>
          </a:ln>
        </p:spPr>
      </p:pic>
      <p:sp>
        <p:nvSpPr>
          <p:cNvPr id="105" name="Google Shape;10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Stage 3 - Growth Stage (Days 61-90)</a:t>
            </a:r>
            <a:endParaRPr>
              <a:solidFill>
                <a:srgbClr val="000000"/>
              </a:solidFill>
            </a:endParaRPr>
          </a:p>
        </p:txBody>
      </p:sp>
      <p:sp>
        <p:nvSpPr>
          <p:cNvPr id="111" name="Google Shape;111;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Spotify’s ‘Discovery Mode’ tool (post-release)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More algorithmic exposure on Spotify through Spotify Radio and autoplay. </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The only caveat being a lower royalty rate</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Through Discovery Mode, the artist's single gained:</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3,498 new listeners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6,594 streams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44 saves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29 playlist adds</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260% listener lift</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275% stream lift </a:t>
            </a:r>
            <a:endParaRPr b="1"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b="1" lang="en" sz="1600">
                <a:solidFill>
                  <a:srgbClr val="000000"/>
                </a:solidFill>
                <a:latin typeface="Oswald"/>
                <a:ea typeface="Oswald"/>
                <a:cs typeface="Oswald"/>
                <a:sym typeface="Oswald"/>
              </a:rPr>
              <a:t>a 1.48% intent rate </a:t>
            </a:r>
            <a:endParaRPr b="1" sz="1600">
              <a:solidFill>
                <a:srgbClr val="000000"/>
              </a:solidFill>
              <a:latin typeface="Oswald"/>
              <a:ea typeface="Oswald"/>
              <a:cs typeface="Oswald"/>
              <a:sym typeface="Oswald"/>
            </a:endParaRPr>
          </a:p>
          <a:p>
            <a:pPr indent="0" lvl="0" marL="0" rtl="0" algn="l">
              <a:spcBef>
                <a:spcPts val="0"/>
              </a:spcBef>
              <a:spcAft>
                <a:spcPts val="1200"/>
              </a:spcAft>
              <a:buNone/>
            </a:pPr>
            <a:r>
              <a:t/>
            </a:r>
            <a:endParaRPr sz="1400">
              <a:latin typeface="Oswald"/>
              <a:ea typeface="Oswald"/>
              <a:cs typeface="Oswald"/>
              <a:sym typeface="Oswald"/>
            </a:endParaRPr>
          </a:p>
        </p:txBody>
      </p:sp>
      <p:pic>
        <p:nvPicPr>
          <p:cNvPr id="112" name="Google Shape;112;p17"/>
          <p:cNvPicPr preferRelativeResize="0"/>
          <p:nvPr/>
        </p:nvPicPr>
        <p:blipFill>
          <a:blip r:embed="rId3">
            <a:alphaModFix/>
          </a:blip>
          <a:stretch>
            <a:fillRect/>
          </a:stretch>
        </p:blipFill>
        <p:spPr>
          <a:xfrm>
            <a:off x="5540375" y="2571756"/>
            <a:ext cx="3291936" cy="1830325"/>
          </a:xfrm>
          <a:prstGeom prst="rect">
            <a:avLst/>
          </a:prstGeom>
          <a:noFill/>
          <a:ln>
            <a:noFill/>
          </a:ln>
        </p:spPr>
      </p:pic>
      <p:sp>
        <p:nvSpPr>
          <p:cNvPr id="113" name="Google Shape;11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Conclusion - </a:t>
            </a:r>
            <a:r>
              <a:rPr lang="en">
                <a:solidFill>
                  <a:srgbClr val="000000"/>
                </a:solidFill>
              </a:rPr>
              <a:t>Did I get my Artist’s single onto an editorial playlist?</a:t>
            </a:r>
            <a:endParaRPr>
              <a:solidFill>
                <a:srgbClr val="000000"/>
              </a:solidFill>
            </a:endParaRPr>
          </a:p>
        </p:txBody>
      </p:sp>
      <p:sp>
        <p:nvSpPr>
          <p:cNvPr id="119" name="Google Shape;119;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In conclusion, I did not succeed in getting the artist’s single onto a Spotify editorial playlist. </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However, that doesn't make this project a complete failure</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According to Spotify, they receive 49,000 new song pitches per day and less than 1% of them get onto Spotify editorial playlists.</a:t>
            </a:r>
            <a:endParaRPr sz="1600">
              <a:solidFill>
                <a:srgbClr val="000000"/>
              </a:solidFill>
              <a:latin typeface="Oswald"/>
              <a:ea typeface="Oswald"/>
              <a:cs typeface="Oswald"/>
              <a:sym typeface="Oswald"/>
            </a:endParaRPr>
          </a:p>
          <a:p>
            <a:pPr indent="-330200" lvl="1" marL="9144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I’m competing with artists signed to major labels</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Although getting the artist’s single onto a Spotify editorial playlist was unsuccessful, driving future traffic to the artist’s Spotify </a:t>
            </a:r>
            <a:r>
              <a:rPr lang="en" sz="1600">
                <a:solidFill>
                  <a:srgbClr val="000000"/>
                </a:solidFill>
                <a:latin typeface="Oswald"/>
                <a:ea typeface="Oswald"/>
                <a:cs typeface="Oswald"/>
                <a:sym typeface="Oswald"/>
              </a:rPr>
              <a:t>profile</a:t>
            </a:r>
            <a:r>
              <a:rPr lang="en" sz="1600">
                <a:solidFill>
                  <a:srgbClr val="000000"/>
                </a:solidFill>
                <a:latin typeface="Oswald"/>
                <a:ea typeface="Oswald"/>
                <a:cs typeface="Oswald"/>
                <a:sym typeface="Oswald"/>
              </a:rPr>
              <a:t> was successful; by pitching the artist’s song to the right playlist (through researching and parsing through databases like Chartmetric), promoting it to </a:t>
            </a:r>
            <a:r>
              <a:rPr b="1" lang="en" sz="1600">
                <a:solidFill>
                  <a:srgbClr val="000000"/>
                </a:solidFill>
                <a:latin typeface="Oswald"/>
                <a:ea typeface="Oswald"/>
                <a:cs typeface="Oswald"/>
                <a:sym typeface="Oswald"/>
              </a:rPr>
              <a:t>1,712 new listeners</a:t>
            </a:r>
            <a:r>
              <a:rPr lang="en" sz="1600">
                <a:solidFill>
                  <a:srgbClr val="000000"/>
                </a:solidFill>
                <a:latin typeface="Oswald"/>
                <a:ea typeface="Oswald"/>
                <a:cs typeface="Oswald"/>
                <a:sym typeface="Oswald"/>
              </a:rPr>
              <a:t> (through Spotify's ‘Marquee’ tool) and growing it by over </a:t>
            </a:r>
            <a:r>
              <a:rPr b="1" lang="en" sz="1600">
                <a:solidFill>
                  <a:srgbClr val="000000"/>
                </a:solidFill>
                <a:latin typeface="Oswald"/>
                <a:ea typeface="Oswald"/>
                <a:cs typeface="Oswald"/>
                <a:sym typeface="Oswald"/>
              </a:rPr>
              <a:t>6,500 streams</a:t>
            </a:r>
            <a:r>
              <a:rPr lang="en" sz="1600">
                <a:solidFill>
                  <a:srgbClr val="000000"/>
                </a:solidFill>
                <a:latin typeface="Oswald"/>
                <a:ea typeface="Oswald"/>
                <a:cs typeface="Oswald"/>
                <a:sym typeface="Oswald"/>
              </a:rPr>
              <a:t> (through Spotify’s ‘Discover Mode’ tool). </a:t>
            </a:r>
            <a:endParaRPr sz="1600">
              <a:solidFill>
                <a:srgbClr val="000000"/>
              </a:solidFill>
              <a:latin typeface="Oswald"/>
              <a:ea typeface="Oswald"/>
              <a:cs typeface="Oswald"/>
              <a:sym typeface="Oswald"/>
            </a:endParaRPr>
          </a:p>
          <a:p>
            <a:pPr indent="-330200" lvl="0" marL="457200" rtl="0" algn="l">
              <a:lnSpc>
                <a:spcPct val="115000"/>
              </a:lnSpc>
              <a:spcBef>
                <a:spcPts val="0"/>
              </a:spcBef>
              <a:spcAft>
                <a:spcPts val="0"/>
              </a:spcAft>
              <a:buClr>
                <a:srgbClr val="000000"/>
              </a:buClr>
              <a:buSzPts val="1600"/>
              <a:buFont typeface="Oswald"/>
              <a:buChar char="-"/>
            </a:pPr>
            <a:r>
              <a:rPr lang="en" sz="1600">
                <a:solidFill>
                  <a:srgbClr val="000000"/>
                </a:solidFill>
                <a:latin typeface="Oswald"/>
                <a:ea typeface="Oswald"/>
                <a:cs typeface="Oswald"/>
                <a:sym typeface="Oswald"/>
              </a:rPr>
              <a:t>I also set the artist up for downstream traffic to that artist’s upcoming gigs, merchandise, future releases and stream revenue</a:t>
            </a:r>
            <a:endParaRPr sz="1600">
              <a:solidFill>
                <a:srgbClr val="000000"/>
              </a:solidFill>
              <a:latin typeface="Oswald"/>
              <a:ea typeface="Oswald"/>
              <a:cs typeface="Oswald"/>
              <a:sym typeface="Oswald"/>
            </a:endParaRPr>
          </a:p>
          <a:p>
            <a:pPr indent="0" lvl="0" marL="0" rtl="0" algn="l">
              <a:spcBef>
                <a:spcPts val="1200"/>
              </a:spcBef>
              <a:spcAft>
                <a:spcPts val="1200"/>
              </a:spcAft>
              <a:buNone/>
            </a:pPr>
            <a:r>
              <a:t/>
            </a:r>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22050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400">
                <a:solidFill>
                  <a:srgbClr val="000000"/>
                </a:solidFill>
              </a:rPr>
              <a:t>Thank You</a:t>
            </a:r>
            <a:endParaRPr sz="6400">
              <a:solidFill>
                <a:srgbClr val="000000"/>
              </a:solidFill>
            </a:endParaRPr>
          </a:p>
        </p:txBody>
      </p:sp>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