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339" r:id="rId2"/>
    <p:sldId id="476" r:id="rId3"/>
    <p:sldId id="477" r:id="rId4"/>
    <p:sldId id="341" r:id="rId5"/>
    <p:sldId id="346" r:id="rId6"/>
    <p:sldId id="348" r:id="rId7"/>
    <p:sldId id="452" r:id="rId8"/>
    <p:sldId id="454" r:id="rId9"/>
    <p:sldId id="455" r:id="rId10"/>
    <p:sldId id="466" r:id="rId11"/>
    <p:sldId id="467" r:id="rId12"/>
    <p:sldId id="468" r:id="rId13"/>
    <p:sldId id="471" r:id="rId14"/>
    <p:sldId id="472" r:id="rId15"/>
    <p:sldId id="473" r:id="rId16"/>
    <p:sldId id="516" r:id="rId17"/>
    <p:sldId id="349" r:id="rId18"/>
    <p:sldId id="517" r:id="rId19"/>
    <p:sldId id="518" r:id="rId20"/>
    <p:sldId id="519" r:id="rId21"/>
    <p:sldId id="585" r:id="rId22"/>
    <p:sldId id="520" r:id="rId23"/>
    <p:sldId id="350" r:id="rId24"/>
    <p:sldId id="354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9" r:id="rId35"/>
    <p:sldId id="365" r:id="rId36"/>
    <p:sldId id="366" r:id="rId37"/>
    <p:sldId id="367" r:id="rId38"/>
    <p:sldId id="368" r:id="rId39"/>
    <p:sldId id="370" r:id="rId40"/>
    <p:sldId id="546" r:id="rId41"/>
    <p:sldId id="525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  <p:sldId id="371" r:id="rId58"/>
    <p:sldId id="372" r:id="rId59"/>
    <p:sldId id="373" r:id="rId60"/>
    <p:sldId id="374" r:id="rId61"/>
    <p:sldId id="375" r:id="rId62"/>
    <p:sldId id="376" r:id="rId63"/>
    <p:sldId id="378" r:id="rId64"/>
    <p:sldId id="548" r:id="rId65"/>
    <p:sldId id="379" r:id="rId66"/>
    <p:sldId id="572" r:id="rId67"/>
    <p:sldId id="449" r:id="rId68"/>
    <p:sldId id="450" r:id="rId69"/>
    <p:sldId id="451" r:id="rId70"/>
    <p:sldId id="549" r:id="rId71"/>
    <p:sldId id="503" r:id="rId72"/>
    <p:sldId id="504" r:id="rId73"/>
    <p:sldId id="505" r:id="rId74"/>
    <p:sldId id="507" r:id="rId75"/>
    <p:sldId id="506" r:id="rId76"/>
    <p:sldId id="509" r:id="rId77"/>
    <p:sldId id="510" r:id="rId78"/>
    <p:sldId id="523" r:id="rId79"/>
    <p:sldId id="502" r:id="rId80"/>
    <p:sldId id="521" r:id="rId81"/>
    <p:sldId id="522" r:id="rId82"/>
    <p:sldId id="550" r:id="rId83"/>
    <p:sldId id="551" r:id="rId84"/>
    <p:sldId id="552" r:id="rId85"/>
    <p:sldId id="553" r:id="rId86"/>
    <p:sldId id="575" r:id="rId87"/>
    <p:sldId id="576" r:id="rId88"/>
    <p:sldId id="578" r:id="rId89"/>
    <p:sldId id="579" r:id="rId90"/>
    <p:sldId id="581" r:id="rId91"/>
    <p:sldId id="577" r:id="rId92"/>
    <p:sldId id="582" r:id="rId93"/>
    <p:sldId id="573" r:id="rId94"/>
    <p:sldId id="580" r:id="rId95"/>
    <p:sldId id="583" r:id="rId96"/>
    <p:sldId id="554" r:id="rId97"/>
    <p:sldId id="584" r:id="rId98"/>
    <p:sldId id="574" r:id="rId9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6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227"/>
    <a:srgbClr val="00CC66"/>
    <a:srgbClr val="00274C"/>
    <a:srgbClr val="FFCB05"/>
    <a:srgbClr val="9565E8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4" autoAdjust="0"/>
    <p:restoredTop sz="67551" autoAdjust="0"/>
  </p:normalViewPr>
  <p:slideViewPr>
    <p:cSldViewPr snapToGrid="0">
      <p:cViewPr varScale="1">
        <p:scale>
          <a:sx n="102" d="100"/>
          <a:sy n="102" d="100"/>
        </p:scale>
        <p:origin x="1761" y="54"/>
      </p:cViewPr>
      <p:guideLst>
        <p:guide orient="horz" pos="1620"/>
        <p:guide pos="26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893FF-10C7-46BD-8A2A-5EB8A7E9D4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3DDB-5078-4C40-BAD9-B24CD971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0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6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3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1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3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3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66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8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8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7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baseline="0" dirty="0" smtClean="0"/>
              <a:t> upper left.  Overfitting lower right.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1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8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data_leakage_summary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LOOCV = leave one out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Data_leakage_past_future_example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3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Data_leakage_forms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7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Data_leakage_forms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9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Data_leakage_detection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8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Data_leakage_minimization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9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Example_svc_optimized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2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Example_PR_Curve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6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Train_validation_test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6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Train_validation_test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6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Train_validation_test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Intuition:</a:t>
            </a:r>
            <a:r>
              <a:rPr lang="en-US" baseline="0" dirty="0" smtClean="0"/>
              <a:t> if w is big, then a small increase in x will push it so that </a:t>
            </a:r>
            <a:r>
              <a:rPr lang="en-US" baseline="0" dirty="0" err="1" smtClean="0"/>
              <a:t>wx+b</a:t>
            </a:r>
            <a:r>
              <a:rPr lang="en-US" baseline="0" dirty="0" smtClean="0"/>
              <a:t> = 1 boundary,  therefore M is small.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5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Train_validation_test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Train_validation_test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deal</a:t>
            </a:r>
            <a:r>
              <a:rPr lang="en-US" baseline="0" dirty="0" smtClean="0"/>
              <a:t> with the fact that quadratic is in denominator.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DDB-5078-4C40-BAD9-B24CD97138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A87A-A072-46F8-AEF3-80EF142889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7" y="791308"/>
            <a:ext cx="8535737" cy="161548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3500" b="1" i="0" cap="none" normalizeH="0" baseline="0">
                <a:solidFill>
                  <a:schemeClr val="tx2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3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13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9878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chemeClr val="tx2"/>
                </a:solidFill>
                <a:effectLst>
                  <a:innerShdw blurRad="152400" dist="38100" dir="13500000">
                    <a:srgbClr val="000000">
                      <a:alpha val="35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168"/>
            <a:ext cx="8229600" cy="329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 b="0" i="1">
                <a:solidFill>
                  <a:schemeClr val="tx2"/>
                </a:solidFill>
              </a:defRPr>
            </a:lvl2pPr>
            <a:lvl3pPr>
              <a:defRPr b="0" i="1">
                <a:solidFill>
                  <a:schemeClr val="tx2"/>
                </a:solidFill>
              </a:defRPr>
            </a:lvl3pPr>
            <a:lvl4pPr>
              <a:defRPr b="0" i="1">
                <a:solidFill>
                  <a:schemeClr val="tx2"/>
                </a:solidFill>
              </a:defRPr>
            </a:lvl4pPr>
            <a:lvl5pPr>
              <a:defRPr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6" y="768684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tx2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tx2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>
                <a:solidFill>
                  <a:schemeClr val="tx2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chemeClr val="tx2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tx2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chemeClr val="tx2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00047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tx2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8"/>
            <a:ext cx="5111750" cy="4214891"/>
          </a:xfrm>
        </p:spPr>
        <p:txBody>
          <a:bodyPr/>
          <a:lstStyle>
            <a:lvl1pPr>
              <a:defRPr sz="2800" b="0" i="0">
                <a:solidFill>
                  <a:schemeClr val="tx2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664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2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0"/>
            <a:ext cx="9143107" cy="51482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/>
          <p:cNvSpPr txBox="1"/>
          <p:nvPr userDrawn="1"/>
        </p:nvSpPr>
        <p:spPr>
          <a:xfrm>
            <a:off x="5823679" y="95626"/>
            <a:ext cx="2953063" cy="22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56" kern="12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SI 670 - APPLIED </a:t>
            </a:r>
            <a:r>
              <a:rPr lang="en-US" sz="956" kern="1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MACHINE </a:t>
            </a:r>
            <a:r>
              <a:rPr lang="en-US" sz="956" kern="12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LEARNING</a:t>
            </a:r>
            <a:endParaRPr lang="en-US" sz="956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0785" y="2333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FFFF">
                    <a:alpha val="0"/>
                  </a:srgb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2 Line Segment</a:t>
            </a:r>
            <a:r>
              <a:rPr lang="en-US" sz="900" baseline="0" dirty="0">
                <a:solidFill>
                  <a:srgbClr val="FFFFFF">
                    <a:alpha val="0"/>
                  </a:srgb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Title</a:t>
            </a:r>
          </a:p>
          <a:p>
            <a:r>
              <a:rPr lang="en-US" sz="900" baseline="0" dirty="0">
                <a:solidFill>
                  <a:srgbClr val="FFFFFF">
                    <a:alpha val="0"/>
                  </a:srgb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2 Line Segment Title</a:t>
            </a:r>
            <a:endParaRPr lang="en-US" sz="900" dirty="0">
              <a:solidFill>
                <a:srgbClr val="FFFFFF">
                  <a:alpha val="0"/>
                </a:srgb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b="1" i="0" kern="1200">
          <a:solidFill>
            <a:schemeClr val="tx2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2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2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5.png"/><Relationship Id="rId4" Type="http://schemas.openxmlformats.org/officeDocument/2006/relationships/image" Target="../../clipboard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19.png"/><Relationship Id="rId4" Type="http://schemas.openxmlformats.org/officeDocument/2006/relationships/image" Target="../../clipboard/media/image1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5.png"/><Relationship Id="rId5" Type="http://schemas.openxmlformats.org/officeDocument/2006/relationships/image" Target="../../clipboard/media/image4.png"/><Relationship Id="rId4" Type="http://schemas.openxmlformats.org/officeDocument/2006/relationships/image" Target="../../clipboard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74C"/>
                </a:solidFill>
              </a:rPr>
              <a:t>SI 670: Applied </a:t>
            </a:r>
            <a:r>
              <a:rPr lang="en-US" dirty="0">
                <a:solidFill>
                  <a:srgbClr val="00274C"/>
                </a:solidFill>
              </a:rPr>
              <a:t>Machine Learning</a:t>
            </a:r>
            <a:br>
              <a:rPr lang="en-US" dirty="0">
                <a:solidFill>
                  <a:srgbClr val="00274C"/>
                </a:solidFill>
              </a:rPr>
            </a:br>
            <a:r>
              <a:rPr lang="en-US" dirty="0">
                <a:solidFill>
                  <a:srgbClr val="00274C"/>
                </a:solidFill>
              </a:rPr>
              <a:t/>
            </a:r>
            <a:br>
              <a:rPr lang="en-US" dirty="0">
                <a:solidFill>
                  <a:srgbClr val="00274C"/>
                </a:solidFill>
              </a:rPr>
            </a:br>
            <a:r>
              <a:rPr lang="en-US" dirty="0" smtClean="0">
                <a:solidFill>
                  <a:srgbClr val="00274C"/>
                </a:solidFill>
              </a:rPr>
              <a:t>Multiclass Regression</a:t>
            </a:r>
            <a:br>
              <a:rPr lang="en-US" dirty="0" smtClean="0">
                <a:solidFill>
                  <a:srgbClr val="00274C"/>
                </a:solidFill>
              </a:rPr>
            </a:br>
            <a:r>
              <a:rPr lang="en-US" sz="2800" dirty="0" smtClean="0">
                <a:solidFill>
                  <a:srgbClr val="00274C"/>
                </a:solidFill>
              </a:rPr>
              <a:t>Support </a:t>
            </a:r>
            <a:r>
              <a:rPr lang="en-US" sz="2800" dirty="0">
                <a:solidFill>
                  <a:srgbClr val="00274C"/>
                </a:solidFill>
              </a:rPr>
              <a:t>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316" y="3267930"/>
            <a:ext cx="7710468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Grant Schoenebeck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067F4-4AF6-4B8C-9CBE-8AA380344601}"/>
              </a:ext>
            </a:extLst>
          </p:cNvPr>
          <p:cNvSpPr txBox="1"/>
          <p:nvPr/>
        </p:nvSpPr>
        <p:spPr>
          <a:xfrm>
            <a:off x="908000" y="4582380"/>
            <a:ext cx="7481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Some slides </a:t>
            </a:r>
            <a:r>
              <a:rPr lang="en-US" sz="1000" dirty="0" smtClean="0"/>
              <a:t>(denoted "AM") adapted </a:t>
            </a:r>
            <a:r>
              <a:rPr lang="en-US" sz="1000" dirty="0"/>
              <a:t>from material courtesy of Andrew W. Moore @ CMU. See http://www.cs.cmu.edu/~awm/tutorials.html</a:t>
            </a:r>
          </a:p>
        </p:txBody>
      </p:sp>
    </p:spTree>
    <p:extLst>
      <p:ext uri="{BB962C8B-B14F-4D97-AF65-F5344CB8AC3E}">
        <p14:creationId xmlns:p14="http://schemas.microsoft.com/office/powerpoint/2010/main" val="17942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1963" t="28790" r="28378" b="4376"/>
          <a:stretch/>
        </p:blipFill>
        <p:spPr>
          <a:xfrm>
            <a:off x="2059614" y="514902"/>
            <a:ext cx="4540849" cy="3310290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3A2FD84-B5CD-45FA-982D-2D73582889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D1AB2920-D9F5-43BD-9F0E-F89A40F7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3000" dirty="0"/>
              <a:t>Specifying a line and margin</a:t>
            </a:r>
          </a:p>
        </p:txBody>
      </p:sp>
      <p:sp>
        <p:nvSpPr>
          <p:cNvPr id="645127" name="Line 7">
            <a:extLst>
              <a:ext uri="{FF2B5EF4-FFF2-40B4-BE49-F238E27FC236}">
                <a16:creationId xmlns:a16="http://schemas.microsoft.com/office/drawing/2014/main" id="{0115D44D-44F0-4878-919A-CB79563528FE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2997730" y="2192379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28" name="Line 8">
            <a:extLst>
              <a:ext uri="{FF2B5EF4-FFF2-40B4-BE49-F238E27FC236}">
                <a16:creationId xmlns:a16="http://schemas.microsoft.com/office/drawing/2014/main" id="{A813C538-B1A6-4330-BC45-E9FB781F9922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107267" y="2410263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29" name="Line 9">
            <a:extLst>
              <a:ext uri="{FF2B5EF4-FFF2-40B4-BE49-F238E27FC236}">
                <a16:creationId xmlns:a16="http://schemas.microsoft.com/office/drawing/2014/main" id="{6778865C-1419-456A-8007-E0EB7544B474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215614" y="2626956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31" name="Text Box 11">
            <a:extLst>
              <a:ext uri="{FF2B5EF4-FFF2-40B4-BE49-F238E27FC236}">
                <a16:creationId xmlns:a16="http://schemas.microsoft.com/office/drawing/2014/main" id="{5862D988-BA41-47BA-B126-693A26E33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890" y="1400313"/>
            <a:ext cx="10858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chemeClr val="hlink"/>
                </a:solidFill>
              </a:rPr>
              <a:t>Plus-Plane</a:t>
            </a:r>
          </a:p>
        </p:txBody>
      </p:sp>
      <p:sp>
        <p:nvSpPr>
          <p:cNvPr id="645134" name="Text Box 14">
            <a:extLst>
              <a:ext uri="{FF2B5EF4-FFF2-40B4-BE49-F238E27FC236}">
                <a16:creationId xmlns:a16="http://schemas.microsoft.com/office/drawing/2014/main" id="{529A868F-E398-4439-885F-B772CF6CA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737" y="2282910"/>
            <a:ext cx="14859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chemeClr val="folHlink"/>
                </a:solidFill>
              </a:rPr>
              <a:t>Minus-Plane</a:t>
            </a:r>
          </a:p>
        </p:txBody>
      </p:sp>
      <p:sp>
        <p:nvSpPr>
          <p:cNvPr id="645135" name="Freeform 15">
            <a:extLst>
              <a:ext uri="{FF2B5EF4-FFF2-40B4-BE49-F238E27FC236}">
                <a16:creationId xmlns:a16="http://schemas.microsoft.com/office/drawing/2014/main" id="{994E2113-6161-48F0-8AF7-2A60357DB910}"/>
              </a:ext>
            </a:extLst>
          </p:cNvPr>
          <p:cNvSpPr>
            <a:spLocks/>
          </p:cNvSpPr>
          <p:nvPr/>
        </p:nvSpPr>
        <p:spPr bwMode="auto">
          <a:xfrm>
            <a:off x="5217055" y="2175710"/>
            <a:ext cx="791766" cy="300082"/>
          </a:xfrm>
          <a:custGeom>
            <a:avLst/>
            <a:gdLst>
              <a:gd name="T0" fmla="*/ 665 w 665"/>
              <a:gd name="T1" fmla="*/ 74 h 95"/>
              <a:gd name="T2" fmla="*/ 155 w 665"/>
              <a:gd name="T3" fmla="*/ 82 h 95"/>
              <a:gd name="T4" fmla="*/ 52 w 665"/>
              <a:gd name="T5" fmla="*/ 52 h 95"/>
              <a:gd name="T6" fmla="*/ 8 w 665"/>
              <a:gd name="T7" fmla="*/ 23 h 95"/>
              <a:gd name="T8" fmla="*/ 0 w 665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95">
                <a:moveTo>
                  <a:pt x="665" y="74"/>
                </a:moveTo>
                <a:cubicBezTo>
                  <a:pt x="347" y="95"/>
                  <a:pt x="517" y="91"/>
                  <a:pt x="155" y="82"/>
                </a:cubicBezTo>
                <a:cubicBezTo>
                  <a:pt x="119" y="74"/>
                  <a:pt x="87" y="63"/>
                  <a:pt x="52" y="52"/>
                </a:cubicBezTo>
                <a:cubicBezTo>
                  <a:pt x="37" y="42"/>
                  <a:pt x="14" y="40"/>
                  <a:pt x="8" y="23"/>
                </a:cubicBezTo>
                <a:cubicBezTo>
                  <a:pt x="5" y="15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36" name="Freeform 16">
            <a:extLst>
              <a:ext uri="{FF2B5EF4-FFF2-40B4-BE49-F238E27FC236}">
                <a16:creationId xmlns:a16="http://schemas.microsoft.com/office/drawing/2014/main" id="{F38D6B89-D1D9-4451-8AC4-4A60DA2DCB34}"/>
              </a:ext>
            </a:extLst>
          </p:cNvPr>
          <p:cNvSpPr>
            <a:spLocks/>
          </p:cNvSpPr>
          <p:nvPr/>
        </p:nvSpPr>
        <p:spPr bwMode="auto">
          <a:xfrm>
            <a:off x="4980120" y="1728035"/>
            <a:ext cx="519113" cy="300082"/>
          </a:xfrm>
          <a:custGeom>
            <a:avLst/>
            <a:gdLst>
              <a:gd name="T0" fmla="*/ 436 w 436"/>
              <a:gd name="T1" fmla="*/ 0 h 81"/>
              <a:gd name="T2" fmla="*/ 369 w 436"/>
              <a:gd name="T3" fmla="*/ 29 h 81"/>
              <a:gd name="T4" fmla="*/ 273 w 436"/>
              <a:gd name="T5" fmla="*/ 66 h 81"/>
              <a:gd name="T6" fmla="*/ 192 w 436"/>
              <a:gd name="T7" fmla="*/ 81 h 81"/>
              <a:gd name="T8" fmla="*/ 59 w 436"/>
              <a:gd name="T9" fmla="*/ 59 h 81"/>
              <a:gd name="T10" fmla="*/ 0 w 436"/>
              <a:gd name="T11" fmla="*/ 1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6" h="81">
                <a:moveTo>
                  <a:pt x="436" y="0"/>
                </a:moveTo>
                <a:cubicBezTo>
                  <a:pt x="411" y="8"/>
                  <a:pt x="394" y="21"/>
                  <a:pt x="369" y="29"/>
                </a:cubicBezTo>
                <a:cubicBezTo>
                  <a:pt x="340" y="49"/>
                  <a:pt x="308" y="59"/>
                  <a:pt x="273" y="66"/>
                </a:cubicBezTo>
                <a:cubicBezTo>
                  <a:pt x="246" y="71"/>
                  <a:pt x="192" y="81"/>
                  <a:pt x="192" y="81"/>
                </a:cubicBezTo>
                <a:cubicBezTo>
                  <a:pt x="127" y="76"/>
                  <a:pt x="110" y="75"/>
                  <a:pt x="59" y="59"/>
                </a:cubicBezTo>
                <a:cubicBezTo>
                  <a:pt x="38" y="45"/>
                  <a:pt x="23" y="26"/>
                  <a:pt x="0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38" name="Text Box 18">
            <a:extLst>
              <a:ext uri="{FF2B5EF4-FFF2-40B4-BE49-F238E27FC236}">
                <a16:creationId xmlns:a16="http://schemas.microsoft.com/office/drawing/2014/main" id="{107A5206-2F53-49A6-839A-B99E64FF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217" y="1824475"/>
            <a:ext cx="1828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Classifier Boundary</a:t>
            </a:r>
          </a:p>
        </p:txBody>
      </p:sp>
      <p:sp>
        <p:nvSpPr>
          <p:cNvPr id="645139" name="Freeform 19">
            <a:extLst>
              <a:ext uri="{FF2B5EF4-FFF2-40B4-BE49-F238E27FC236}">
                <a16:creationId xmlns:a16="http://schemas.microsoft.com/office/drawing/2014/main" id="{9A821C9C-FE8F-4210-BBA3-AF4BA0149F66}"/>
              </a:ext>
            </a:extLst>
          </p:cNvPr>
          <p:cNvSpPr>
            <a:spLocks/>
          </p:cNvSpPr>
          <p:nvPr/>
        </p:nvSpPr>
        <p:spPr bwMode="auto">
          <a:xfrm>
            <a:off x="5076561" y="1982828"/>
            <a:ext cx="1098947" cy="300082"/>
          </a:xfrm>
          <a:custGeom>
            <a:avLst/>
            <a:gdLst>
              <a:gd name="T0" fmla="*/ 923 w 923"/>
              <a:gd name="T1" fmla="*/ 0 h 44"/>
              <a:gd name="T2" fmla="*/ 709 w 923"/>
              <a:gd name="T3" fmla="*/ 44 h 44"/>
              <a:gd name="T4" fmla="*/ 362 w 923"/>
              <a:gd name="T5" fmla="*/ 37 h 44"/>
              <a:gd name="T6" fmla="*/ 0 w 923"/>
              <a:gd name="T7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40" name="Text Box 20">
            <a:extLst>
              <a:ext uri="{FF2B5EF4-FFF2-40B4-BE49-F238E27FC236}">
                <a16:creationId xmlns:a16="http://schemas.microsoft.com/office/drawing/2014/main" id="{EA271927-8281-4904-9899-027F0E9BE033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2592917" y="1810605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645141" name="Text Box 21">
            <a:extLst>
              <a:ext uri="{FF2B5EF4-FFF2-40B4-BE49-F238E27FC236}">
                <a16:creationId xmlns:a16="http://schemas.microsoft.com/office/drawing/2014/main" id="{F348866A-695D-4998-9EE6-37CA7FE7D537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3398970" y="2578558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 dirty="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1" y="46905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66B8ABD-B993-4D82-996C-62D6011F3F4D}"/>
              </a:ext>
            </a:extLst>
          </p:cNvPr>
          <p:cNvSpPr txBox="1">
            <a:spLocks noChangeArrowheads="1"/>
          </p:cNvSpPr>
          <p:nvPr/>
        </p:nvSpPr>
        <p:spPr>
          <a:xfrm>
            <a:off x="6493328" y="3100199"/>
            <a:ext cx="61722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b="1" i="0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 smtClean="0"/>
              <a:t>Plus-plane   =    {</a:t>
            </a:r>
            <a:r>
              <a:rPr lang="en-US" altLang="en-US" sz="1200" i="1" dirty="0" smtClean="0"/>
              <a:t> x</a:t>
            </a:r>
            <a:r>
              <a:rPr lang="en-US" altLang="en-US" sz="1200" dirty="0" smtClean="0"/>
              <a:t> : </a:t>
            </a:r>
            <a:r>
              <a:rPr lang="en-US" altLang="en-US" sz="1200" i="1" dirty="0" smtClean="0"/>
              <a:t>w </a:t>
            </a:r>
            <a:r>
              <a:rPr lang="en-US" alt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1200" i="1" dirty="0" smtClean="0"/>
              <a:t> x + b = +</a:t>
            </a:r>
            <a:r>
              <a:rPr lang="en-US" altLang="en-US" sz="1200" dirty="0" smtClean="0"/>
              <a:t>1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}</a:t>
            </a:r>
          </a:p>
          <a:p>
            <a:pPr marL="0" indent="0">
              <a:buNone/>
            </a:pPr>
            <a:r>
              <a:rPr lang="en-US" altLang="en-US" sz="1200" dirty="0" smtClean="0"/>
              <a:t>Minus-plane =   {</a:t>
            </a:r>
            <a:r>
              <a:rPr lang="en-US" altLang="en-US" sz="1200" i="1" dirty="0" smtClean="0"/>
              <a:t> x </a:t>
            </a:r>
            <a:r>
              <a:rPr lang="en-US" altLang="en-US" sz="1200" dirty="0" smtClean="0"/>
              <a:t>:</a:t>
            </a:r>
            <a:r>
              <a:rPr lang="en-US" altLang="en-US" sz="1200" i="1" dirty="0" smtClean="0"/>
              <a:t> </a:t>
            </a:r>
            <a:r>
              <a:rPr lang="en-US" altLang="en-US" sz="1200" i="1" dirty="0"/>
              <a:t>w </a:t>
            </a:r>
            <a:r>
              <a:rPr lang="en-US" alt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1200" i="1" dirty="0" smtClean="0"/>
              <a:t> </a:t>
            </a:r>
            <a:r>
              <a:rPr lang="en-US" altLang="en-US" sz="1200" i="1" dirty="0"/>
              <a:t>x </a:t>
            </a:r>
            <a:r>
              <a:rPr lang="en-US" altLang="en-US" sz="1200" i="1" dirty="0" smtClean="0"/>
              <a:t>+ b = </a:t>
            </a:r>
            <a:r>
              <a:rPr lang="en-US" altLang="en-US" sz="1200" dirty="0" smtClean="0"/>
              <a:t>-1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}</a:t>
            </a:r>
          </a:p>
          <a:p>
            <a:endParaRPr lang="en-US" altLang="en-US" sz="1200" i="1" dirty="0"/>
          </a:p>
        </p:txBody>
      </p:sp>
      <p:graphicFrame>
        <p:nvGraphicFramePr>
          <p:cNvPr id="20" name="Group 110">
            <a:extLst>
              <a:ext uri="{FF2B5EF4-FFF2-40B4-BE49-F238E27FC236}">
                <a16:creationId xmlns:a16="http://schemas.microsoft.com/office/drawing/2014/main" id="{363DA511-2BC1-468E-9021-D53C862AB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059008"/>
              </p:ext>
            </p:extLst>
          </p:nvPr>
        </p:nvGraphicFramePr>
        <p:xfrm>
          <a:off x="1600530" y="3850652"/>
          <a:ext cx="5459016" cy="1455420"/>
        </p:xfrm>
        <a:graphic>
          <a:graphicData uri="http://schemas.openxmlformats.org/drawingml/2006/table">
            <a:tbl>
              <a:tblPr/>
              <a:tblGrid>
                <a:gridCol w="1364456">
                  <a:extLst>
                    <a:ext uri="{9D8B030D-6E8A-4147-A177-3AD203B41FA5}">
                      <a16:colId xmlns:a16="http://schemas.microsoft.com/office/drawing/2014/main" val="2414902301"/>
                    </a:ext>
                  </a:extLst>
                </a:gridCol>
                <a:gridCol w="1365647">
                  <a:extLst>
                    <a:ext uri="{9D8B030D-6E8A-4147-A177-3AD203B41FA5}">
                      <a16:colId xmlns:a16="http://schemas.microsoft.com/office/drawing/2014/main" val="1121738981"/>
                    </a:ext>
                  </a:extLst>
                </a:gridCol>
                <a:gridCol w="470297">
                  <a:extLst>
                    <a:ext uri="{9D8B030D-6E8A-4147-A177-3AD203B41FA5}">
                      <a16:colId xmlns:a16="http://schemas.microsoft.com/office/drawing/2014/main" val="971082948"/>
                    </a:ext>
                  </a:extLst>
                </a:gridCol>
                <a:gridCol w="2258616">
                  <a:extLst>
                    <a:ext uri="{9D8B030D-6E8A-4147-A177-3AD203B41FA5}">
                      <a16:colId xmlns:a16="http://schemas.microsoft.com/office/drawing/2014/main" val="13033715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Classify as..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+1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+ b &gt;= 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984497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+ b &lt;= -1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056002"/>
                  </a:ext>
                </a:extLst>
              </a:tr>
              <a:tr h="61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Whatever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-1 &lt; </a:t>
                      </a: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</a:rPr>
                        <a:t> + b &lt; 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1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1963" t="28790" r="28378" b="4376"/>
          <a:stretch/>
        </p:blipFill>
        <p:spPr>
          <a:xfrm>
            <a:off x="2059614" y="514902"/>
            <a:ext cx="4540849" cy="3310290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3A2FD84-B5CD-45FA-982D-2D73582889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D1AB2920-D9F5-43BD-9F0E-F89A40F7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1800" dirty="0" smtClean="0"/>
              <a:t>Our goal is to find the line with maximum margin width M, so we must be able to compute M</a:t>
            </a:r>
            <a:endParaRPr lang="en-US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1" y="46905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66B8ABD-B993-4D82-996C-62D6011F3F4D}"/>
              </a:ext>
            </a:extLst>
          </p:cNvPr>
          <p:cNvSpPr txBox="1">
            <a:spLocks noChangeArrowheads="1"/>
          </p:cNvSpPr>
          <p:nvPr/>
        </p:nvSpPr>
        <p:spPr>
          <a:xfrm>
            <a:off x="6489368" y="2832916"/>
            <a:ext cx="61722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b="1" i="0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 smtClean="0"/>
              <a:t>Plus-plane   =    {</a:t>
            </a:r>
            <a:r>
              <a:rPr lang="en-US" altLang="en-US" sz="1200" i="1" dirty="0" smtClean="0"/>
              <a:t> x</a:t>
            </a:r>
            <a:r>
              <a:rPr lang="en-US" altLang="en-US" sz="1200" dirty="0" smtClean="0"/>
              <a:t> : </a:t>
            </a:r>
            <a:r>
              <a:rPr lang="en-US" altLang="en-US" sz="1200" i="1" dirty="0" smtClean="0"/>
              <a:t>w </a:t>
            </a:r>
            <a:r>
              <a:rPr lang="en-US" altLang="en-US" sz="1200" b="0" i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1200" i="1" dirty="0" smtClean="0"/>
              <a:t> x + b = +</a:t>
            </a:r>
            <a:r>
              <a:rPr lang="en-US" altLang="en-US" sz="1200" dirty="0" smtClean="0"/>
              <a:t>1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}</a:t>
            </a:r>
          </a:p>
          <a:p>
            <a:pPr marL="0" indent="0">
              <a:buNone/>
            </a:pPr>
            <a:r>
              <a:rPr lang="en-US" altLang="en-US" sz="1200" dirty="0" smtClean="0"/>
              <a:t>Minus-plane =   {</a:t>
            </a:r>
            <a:r>
              <a:rPr lang="en-US" altLang="en-US" sz="1200" i="1" dirty="0" smtClean="0"/>
              <a:t> x </a:t>
            </a:r>
            <a:r>
              <a:rPr lang="en-US" altLang="en-US" sz="1200" dirty="0" smtClean="0"/>
              <a:t>:</a:t>
            </a:r>
            <a:r>
              <a:rPr lang="en-US" altLang="en-US" sz="1200" i="1" dirty="0" smtClean="0"/>
              <a:t> w </a:t>
            </a:r>
            <a:r>
              <a:rPr lang="en-US" altLang="en-US" sz="1200" b="0" i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1200" i="1" dirty="0" smtClean="0"/>
              <a:t> x + b = </a:t>
            </a:r>
            <a:r>
              <a:rPr lang="en-US" altLang="en-US" sz="1200" dirty="0" smtClean="0"/>
              <a:t>-1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}</a:t>
            </a:r>
          </a:p>
          <a:p>
            <a:endParaRPr lang="en-US" altLang="en-US" sz="1200" i="1" dirty="0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3596C464-7537-478B-A511-4829AE0862DA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271705" y="2047168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B6681616-B074-4FEA-9F1B-34CA8EE5AEE5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381242" y="2265052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AE30DF2F-A76F-451C-9417-FEBD40D9BEB7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489589" y="2481745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9775FDFE-8CBF-4695-AA65-7970F4B81969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2866892" y="1665394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600B69F6-9A88-4996-8743-77A8FC552BC0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3672945" y="2433347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2BC08368-29B9-4DC0-91D9-2FEF148A2644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752592" y="2581007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5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691D746D-F8C3-4998-A077-F435585994EC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868083" y="278341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50"/>
              <a:t>wx+b=0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A819F48A-03C5-4D09-A417-E6A0DC83C0C6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981192" y="296676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5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C1F4B10C-B465-4534-8304-DA9D44FDF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08" y="1529245"/>
            <a:ext cx="245269" cy="448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36B84EB7-CA62-447B-969D-93A312D10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223" y="1494718"/>
            <a:ext cx="19442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i="1"/>
              <a:t>M =</a:t>
            </a:r>
            <a:r>
              <a:rPr lang="en-US" altLang="en-US" sz="1500"/>
              <a:t> Margin Width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4EB7CEC-879B-43AC-BD7A-AD312445D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993021"/>
            <a:ext cx="616566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/>
              <a:t>How do we compute </a:t>
            </a:r>
            <a:r>
              <a:rPr lang="en-US" altLang="en-US" sz="2100" i="1" dirty="0"/>
              <a:t>M</a:t>
            </a:r>
            <a:r>
              <a:rPr lang="en-US" altLang="en-US" sz="2100" dirty="0"/>
              <a:t> </a:t>
            </a:r>
            <a:r>
              <a:rPr lang="en-US" altLang="en-US" sz="2100" dirty="0" smtClean="0"/>
              <a:t> in </a:t>
            </a:r>
            <a:r>
              <a:rPr lang="en-US" altLang="en-US" sz="2100" dirty="0"/>
              <a:t>terms of </a:t>
            </a:r>
            <a:r>
              <a:rPr lang="en-US" altLang="en-US" sz="2100" b="1" i="1" dirty="0"/>
              <a:t>w</a:t>
            </a:r>
            <a:r>
              <a:rPr lang="en-US" altLang="en-US" sz="2100" dirty="0"/>
              <a:t> and </a:t>
            </a:r>
            <a:r>
              <a:rPr lang="en-US" altLang="en-US" sz="2100" i="1" dirty="0"/>
              <a:t>b</a:t>
            </a:r>
            <a:r>
              <a:rPr lang="en-US" altLang="en-US" sz="2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74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1963" t="28790" r="28378" b="4376"/>
          <a:stretch/>
        </p:blipFill>
        <p:spPr>
          <a:xfrm>
            <a:off x="2059614" y="514902"/>
            <a:ext cx="4540849" cy="3310290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3A2FD84-B5CD-45FA-982D-2D73582889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D1AB2920-D9F5-43BD-9F0E-F89A40F7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1800" dirty="0" smtClean="0"/>
              <a:t>Our goal is to find the line with maximum margin width M, so we must be able to compute M</a:t>
            </a:r>
            <a:endParaRPr lang="en-US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1" y="46905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66B8ABD-B993-4D82-996C-62D6011F3F4D}"/>
              </a:ext>
            </a:extLst>
          </p:cNvPr>
          <p:cNvSpPr txBox="1">
            <a:spLocks noChangeArrowheads="1"/>
          </p:cNvSpPr>
          <p:nvPr/>
        </p:nvSpPr>
        <p:spPr>
          <a:xfrm>
            <a:off x="6489368" y="2832916"/>
            <a:ext cx="61722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b="1" i="0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 smtClean="0"/>
              <a:t>Plus-plane   =    {</a:t>
            </a:r>
            <a:r>
              <a:rPr lang="en-US" altLang="en-US" sz="1200" i="1" dirty="0" smtClean="0"/>
              <a:t> x</a:t>
            </a:r>
            <a:r>
              <a:rPr lang="en-US" altLang="en-US" sz="1200" dirty="0" smtClean="0"/>
              <a:t> : </a:t>
            </a:r>
            <a:r>
              <a:rPr lang="en-US" altLang="en-US" sz="1200" i="1" dirty="0" smtClean="0">
                <a:solidFill>
                  <a:schemeClr val="tx1"/>
                </a:solidFill>
              </a:rPr>
              <a:t>w </a:t>
            </a:r>
            <a:r>
              <a:rPr lang="en-US" altLang="en-US" sz="12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1200" i="1" dirty="0" smtClean="0">
                <a:solidFill>
                  <a:schemeClr val="tx1"/>
                </a:solidFill>
              </a:rPr>
              <a:t> x </a:t>
            </a:r>
            <a:r>
              <a:rPr lang="en-US" altLang="en-US" sz="1200" i="1" dirty="0" smtClean="0"/>
              <a:t>+ b = +</a:t>
            </a:r>
            <a:r>
              <a:rPr lang="en-US" altLang="en-US" sz="1200" dirty="0" smtClean="0"/>
              <a:t>1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}</a:t>
            </a:r>
          </a:p>
          <a:p>
            <a:pPr marL="0" indent="0">
              <a:buNone/>
            </a:pPr>
            <a:r>
              <a:rPr lang="en-US" altLang="en-US" sz="1200" dirty="0" smtClean="0"/>
              <a:t>Minus-plane =   {</a:t>
            </a:r>
            <a:r>
              <a:rPr lang="en-US" altLang="en-US" sz="1200" i="1" dirty="0" smtClean="0"/>
              <a:t> x </a:t>
            </a:r>
            <a:r>
              <a:rPr lang="en-US" altLang="en-US" sz="1200" dirty="0" smtClean="0"/>
              <a:t>:</a:t>
            </a:r>
            <a:r>
              <a:rPr lang="en-US" altLang="en-US" sz="1200" i="1" dirty="0" smtClean="0"/>
              <a:t> </a:t>
            </a:r>
            <a:r>
              <a:rPr lang="en-US" altLang="en-US" sz="1200" i="1" dirty="0" smtClean="0">
                <a:solidFill>
                  <a:schemeClr val="tx1"/>
                </a:solidFill>
              </a:rPr>
              <a:t>w </a:t>
            </a:r>
            <a:r>
              <a:rPr lang="en-US" altLang="en-US" sz="12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1200" i="1" dirty="0" smtClean="0">
                <a:solidFill>
                  <a:schemeClr val="tx1"/>
                </a:solidFill>
              </a:rPr>
              <a:t> </a:t>
            </a:r>
            <a:r>
              <a:rPr lang="en-US" altLang="en-US" sz="1200" i="1" dirty="0" smtClean="0"/>
              <a:t>x + b = </a:t>
            </a:r>
            <a:r>
              <a:rPr lang="en-US" altLang="en-US" sz="1200" dirty="0" smtClean="0"/>
              <a:t>-1</a:t>
            </a:r>
            <a:r>
              <a:rPr lang="en-US" altLang="en-US" sz="1200" i="1" dirty="0" smtClean="0"/>
              <a:t> </a:t>
            </a:r>
            <a:r>
              <a:rPr lang="en-US" altLang="en-US" sz="1200" dirty="0" smtClean="0"/>
              <a:t>}</a:t>
            </a:r>
          </a:p>
          <a:p>
            <a:endParaRPr lang="en-US" altLang="en-US" sz="1200" i="1" dirty="0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3596C464-7537-478B-A511-4829AE0862DA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271705" y="2047168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B6681616-B074-4FEA-9F1B-34CA8EE5AEE5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381242" y="2265052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AE30DF2F-A76F-451C-9417-FEBD40D9BEB7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489589" y="2481745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9775FDFE-8CBF-4695-AA65-7970F4B81969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2866892" y="1665394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600B69F6-9A88-4996-8743-77A8FC552BC0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3672945" y="2433347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2BC08368-29B9-4DC0-91D9-2FEF148A2644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752592" y="2581007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5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691D746D-F8C3-4998-A077-F435585994EC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868083" y="278341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50"/>
              <a:t>wx+b=0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A819F48A-03C5-4D09-A417-E6A0DC83C0C6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981192" y="296676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5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C1F4B10C-B465-4534-8304-DA9D44FDF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08" y="1529245"/>
            <a:ext cx="245269" cy="448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36B84EB7-CA62-447B-969D-93A312D10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223" y="1494718"/>
            <a:ext cx="19442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i="1"/>
              <a:t>M =</a:t>
            </a:r>
            <a:r>
              <a:rPr lang="en-US" altLang="en-US" sz="1500"/>
              <a:t> Margin Width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4EB7CEC-879B-43AC-BD7A-AD312445D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911531"/>
            <a:ext cx="616566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 smtClean="0"/>
              <a:t>After some linear algebra using our constraints</a:t>
            </a:r>
            <a:endParaRPr lang="en-US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>
                <a:extLst>
                  <a:ext uri="{FF2B5EF4-FFF2-40B4-BE49-F238E27FC236}">
                    <a16:creationId xmlns:a16="http://schemas.microsoft.com/office/drawing/2014/main" id="{116AEFC5-1EDA-45D7-A763-429ED9118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3892" y="4327698"/>
                <a:ext cx="3270243" cy="441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500" i="1" dirty="0" smtClean="0"/>
                  <a:t>M =</a:t>
                </a:r>
                <a:r>
                  <a:rPr lang="en-US" altLang="en-US" sz="1500" dirty="0"/>
                  <a:t> Margin Width </a:t>
                </a:r>
                <a:r>
                  <a:rPr lang="en-US" altLang="en-US" sz="1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1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1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en-US" sz="16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a:rPr lang="en-US" altLang="en-US" sz="1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endParaRPr lang="en-US" altLang="en-US" sz="1500" dirty="0"/>
              </a:p>
            </p:txBody>
          </p:sp>
        </mc:Choice>
        <mc:Fallback xmlns="">
          <p:sp>
            <p:nvSpPr>
              <p:cNvPr id="18" name="Text Box 13">
                <a:extLst>
                  <a:ext uri="{FF2B5EF4-FFF2-40B4-BE49-F238E27FC236}">
                    <a16:creationId xmlns:a16="http://schemas.microsoft.com/office/drawing/2014/main" id="{116AEFC5-1EDA-45D7-A763-429ED9118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3892" y="4327698"/>
                <a:ext cx="3270243" cy="441275"/>
              </a:xfrm>
              <a:prstGeom prst="rect">
                <a:avLst/>
              </a:prstGeom>
              <a:blipFill>
                <a:blip r:embed="rId4"/>
                <a:stretch>
                  <a:fillRect l="-7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Optimization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Tx/>
                  <a:buNone/>
                </a:pPr>
                <a:r>
                  <a:rPr lang="en-US" altLang="en-US" sz="2800" dirty="0" smtClean="0">
                    <a:solidFill>
                      <a:schemeClr val="tx1"/>
                    </a:solidFill>
                  </a:rPr>
                  <a:t>Find w and b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efficiently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using Quadratic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Programming</a:t>
                </a:r>
                <a:endParaRPr lang="en-US" altLang="en-US" sz="2800" dirty="0">
                  <a:solidFill>
                    <a:schemeClr val="tx1"/>
                  </a:solidFill>
                </a:endParaRPr>
              </a:p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aximizing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a quadratic function of some real-valued variables subject to linear constraints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altLang="en-US" sz="2800" dirty="0" smtClean="0">
                    <a:solidFill>
                      <a:schemeClr val="tx1"/>
                    </a:solidFill>
                  </a:rPr>
                </a:br>
                <a:endParaRPr lang="en-US" altLang="en-US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2800" dirty="0" smtClean="0">
                    <a:solidFill>
                      <a:schemeClr val="tx1"/>
                    </a:solidFill>
                  </a:rPr>
                  <a:t>Objective:</a:t>
                </a:r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r>
                  <a:rPr lang="en-US" altLang="en-US" sz="2800" dirty="0" smtClean="0">
                    <a:solidFill>
                      <a:schemeClr val="tx1"/>
                    </a:solidFill>
                  </a:rPr>
                  <a:t>Width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of the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margin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en-US" sz="2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a:rPr lang="en-US" altLang="en-US" sz="2800" b="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endParaRPr lang="en-US" altLang="en-US" sz="2800" dirty="0"/>
              </a:p>
              <a:p>
                <a:endParaRPr lang="en-US" altLang="en-US" sz="2800" dirty="0">
                  <a:solidFill>
                    <a:schemeClr val="tx1"/>
                  </a:solidFill>
                </a:endParaRPr>
              </a:p>
              <a:p>
                <a:pPr>
                  <a:buNone/>
                </a:pPr>
                <a:r>
                  <a:rPr lang="en-US" altLang="en-US" sz="2800" dirty="0" smtClean="0">
                    <a:solidFill>
                      <a:schemeClr val="tx1"/>
                    </a:solidFill>
                  </a:rPr>
                  <a:t>Constraints:</a:t>
                </a:r>
                <a:endParaRPr lang="en-US" altLang="en-US" sz="3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sz="2800" dirty="0" smtClean="0">
                    <a:solidFill>
                      <a:schemeClr val="tx1"/>
                    </a:solidFill>
                  </a:rPr>
                  <a:t>Whether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all data points </a:t>
                </a:r>
                <a:r>
                  <a:rPr lang="en-US" altLang="en-US" sz="2800" dirty="0"/>
                  <a:t>are in the correct half-planes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8918" y="47265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3BD8FD5-4CE5-46C6-A732-523EECF20F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graphicFrame>
        <p:nvGraphicFramePr>
          <p:cNvPr id="658436" name="Object 4">
            <a:extLst>
              <a:ext uri="{FF2B5EF4-FFF2-40B4-BE49-F238E27FC236}">
                <a16:creationId xmlns:a16="http://schemas.microsoft.com/office/drawing/2014/main" id="{DE40316C-C50B-46D5-B0DE-47FE65E85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486778"/>
              </p:ext>
            </p:extLst>
          </p:nvPr>
        </p:nvGraphicFramePr>
        <p:xfrm>
          <a:off x="2385352" y="727424"/>
          <a:ext cx="2731294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4" imgW="1612800" imgH="419040" progId="Equation.3">
                  <p:embed/>
                </p:oleObj>
              </mc:Choice>
              <mc:Fallback>
                <p:oleObj name="Equation" r:id="rId4" imgW="1612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352" y="727424"/>
                        <a:ext cx="2731294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37" name="Text Box 5">
            <a:extLst>
              <a:ext uri="{FF2B5EF4-FFF2-40B4-BE49-F238E27FC236}">
                <a16:creationId xmlns:a16="http://schemas.microsoft.com/office/drawing/2014/main" id="{6821E6E1-2741-447C-B8EB-52A690104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02" y="958406"/>
            <a:ext cx="5798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/>
              <a:t>Find</a:t>
            </a:r>
          </a:p>
        </p:txBody>
      </p:sp>
      <p:graphicFrame>
        <p:nvGraphicFramePr>
          <p:cNvPr id="658439" name="Object 7">
            <a:extLst>
              <a:ext uri="{FF2B5EF4-FFF2-40B4-BE49-F238E27FC236}">
                <a16:creationId xmlns:a16="http://schemas.microsoft.com/office/drawing/2014/main" id="{50B44DF6-8207-4C81-B8B9-5DB9F591F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963" y="1473994"/>
          <a:ext cx="3036094" cy="155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6" imgW="1790640" imgH="914400" progId="Equation.3">
                  <p:embed/>
                </p:oleObj>
              </mc:Choice>
              <mc:Fallback>
                <p:oleObj name="Equation" r:id="rId6" imgW="1790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473994"/>
                        <a:ext cx="3036094" cy="155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>
            <a:extLst>
              <a:ext uri="{FF2B5EF4-FFF2-40B4-BE49-F238E27FC236}">
                <a16:creationId xmlns:a16="http://schemas.microsoft.com/office/drawing/2014/main" id="{62E8F7E7-6EF1-4DF4-B912-75272C56F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2694" y="3180160"/>
          <a:ext cx="4241006" cy="1551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8" imgW="2501640" imgH="914400" progId="Equation.3">
                  <p:embed/>
                </p:oleObj>
              </mc:Choice>
              <mc:Fallback>
                <p:oleObj name="Equation" r:id="rId8" imgW="2501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694" y="3180160"/>
                        <a:ext cx="4241006" cy="1551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2" name="Text Box 10">
            <a:extLst>
              <a:ext uri="{FF2B5EF4-FFF2-40B4-BE49-F238E27FC236}">
                <a16:creationId xmlns:a16="http://schemas.microsoft.com/office/drawing/2014/main" id="{CA251495-EE58-401B-8A7A-38298D963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3022998"/>
            <a:ext cx="146804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And subject to</a:t>
            </a:r>
          </a:p>
        </p:txBody>
      </p:sp>
      <p:sp>
        <p:nvSpPr>
          <p:cNvPr id="658443" name="AutoShape 11">
            <a:extLst>
              <a:ext uri="{FF2B5EF4-FFF2-40B4-BE49-F238E27FC236}">
                <a16:creationId xmlns:a16="http://schemas.microsoft.com/office/drawing/2014/main" id="{DCF3D818-C4AD-45D7-AC47-9F98660B33F6}"/>
              </a:ext>
            </a:extLst>
          </p:cNvPr>
          <p:cNvSpPr>
            <a:spLocks/>
          </p:cNvSpPr>
          <p:nvPr/>
        </p:nvSpPr>
        <p:spPr bwMode="auto">
          <a:xfrm flipH="1">
            <a:off x="5960270" y="1818499"/>
            <a:ext cx="236935" cy="862373"/>
          </a:xfrm>
          <a:prstGeom prst="leftBrace">
            <a:avLst>
              <a:gd name="adj1" fmla="val 4694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658444" name="Text Box 12">
            <a:extLst>
              <a:ext uri="{FF2B5EF4-FFF2-40B4-BE49-F238E27FC236}">
                <a16:creationId xmlns:a16="http://schemas.microsoft.com/office/drawing/2014/main" id="{56C184FC-DA71-4353-8028-B79B8DD17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278" y="1791977"/>
            <a:ext cx="2504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i="1" dirty="0">
                <a:solidFill>
                  <a:schemeClr val="hlink"/>
                </a:solidFill>
              </a:rPr>
              <a:t>n</a:t>
            </a:r>
            <a:r>
              <a:rPr lang="en-US" altLang="en-US" sz="1500" dirty="0">
                <a:solidFill>
                  <a:schemeClr val="hlink"/>
                </a:solidFill>
              </a:rPr>
              <a:t> additional linear </a:t>
            </a:r>
            <a:r>
              <a:rPr lang="en-US" altLang="en-US" sz="1500" u="sng" dirty="0">
                <a:solidFill>
                  <a:schemeClr val="hlink"/>
                </a:solidFill>
              </a:rPr>
              <a:t>in</a:t>
            </a:r>
            <a:r>
              <a:rPr lang="en-US" altLang="en-US" sz="1500" dirty="0">
                <a:solidFill>
                  <a:schemeClr val="hlink"/>
                </a:solidFill>
              </a:rPr>
              <a:t>equality constraints</a:t>
            </a:r>
          </a:p>
        </p:txBody>
      </p:sp>
      <p:sp>
        <p:nvSpPr>
          <p:cNvPr id="658445" name="AutoShape 13">
            <a:extLst>
              <a:ext uri="{FF2B5EF4-FFF2-40B4-BE49-F238E27FC236}">
                <a16:creationId xmlns:a16="http://schemas.microsoft.com/office/drawing/2014/main" id="{A010B533-46EF-48E5-8DD9-694D51ECCC4A}"/>
              </a:ext>
            </a:extLst>
          </p:cNvPr>
          <p:cNvSpPr>
            <a:spLocks/>
          </p:cNvSpPr>
          <p:nvPr/>
        </p:nvSpPr>
        <p:spPr bwMode="auto">
          <a:xfrm flipH="1">
            <a:off x="6949083" y="3180160"/>
            <a:ext cx="236934" cy="1429062"/>
          </a:xfrm>
          <a:prstGeom prst="leftBrace">
            <a:avLst>
              <a:gd name="adj1" fmla="val 46943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658446" name="Text Box 14">
            <a:extLst>
              <a:ext uri="{FF2B5EF4-FFF2-40B4-BE49-F238E27FC236}">
                <a16:creationId xmlns:a16="http://schemas.microsoft.com/office/drawing/2014/main" id="{6934C46E-887C-4131-9B16-FEF01F80FB3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64008" y="3381583"/>
            <a:ext cx="167044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 smtClean="0">
                <a:solidFill>
                  <a:schemeClr val="folHlink"/>
                </a:solidFill>
              </a:rPr>
              <a:t>a</a:t>
            </a:r>
            <a:r>
              <a:rPr lang="en-US" altLang="en-US" sz="1500" dirty="0" smtClean="0">
                <a:solidFill>
                  <a:schemeClr val="folHlink"/>
                </a:solidFill>
              </a:rPr>
              <a:t>dditional </a:t>
            </a:r>
            <a:r>
              <a:rPr lang="en-US" altLang="en-US" sz="1500" dirty="0">
                <a:solidFill>
                  <a:schemeClr val="folHlink"/>
                </a:solidFill>
              </a:rPr>
              <a:t>linear </a:t>
            </a:r>
            <a:r>
              <a:rPr lang="en-US" altLang="en-US" sz="1500" u="sng" dirty="0">
                <a:solidFill>
                  <a:schemeClr val="folHlink"/>
                </a:solidFill>
              </a:rPr>
              <a:t>e</a:t>
            </a:r>
            <a:r>
              <a:rPr lang="en-US" altLang="en-US" sz="1500" dirty="0">
                <a:solidFill>
                  <a:schemeClr val="folHlink"/>
                </a:solidFill>
              </a:rPr>
              <a:t>quality constraints</a:t>
            </a:r>
          </a:p>
        </p:txBody>
      </p:sp>
      <p:sp>
        <p:nvSpPr>
          <p:cNvPr id="658449" name="Text Box 17">
            <a:extLst>
              <a:ext uri="{FF2B5EF4-FFF2-40B4-BE49-F238E27FC236}">
                <a16:creationId xmlns:a16="http://schemas.microsoft.com/office/drawing/2014/main" id="{BAB940FC-5FEA-4068-8E66-5E6D0C2C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156" y="643041"/>
            <a:ext cx="19502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rgbClr val="990099"/>
                </a:solidFill>
              </a:rPr>
              <a:t>Quadratic criterion</a:t>
            </a:r>
          </a:p>
        </p:txBody>
      </p:sp>
      <p:sp>
        <p:nvSpPr>
          <p:cNvPr id="658450" name="Freeform 18">
            <a:extLst>
              <a:ext uri="{FF2B5EF4-FFF2-40B4-BE49-F238E27FC236}">
                <a16:creationId xmlns:a16="http://schemas.microsoft.com/office/drawing/2014/main" id="{B25B69CC-9A55-40B8-B386-3053E10F81E2}"/>
              </a:ext>
            </a:extLst>
          </p:cNvPr>
          <p:cNvSpPr>
            <a:spLocks/>
          </p:cNvSpPr>
          <p:nvPr/>
        </p:nvSpPr>
        <p:spPr bwMode="auto">
          <a:xfrm>
            <a:off x="5173267" y="924412"/>
            <a:ext cx="1126331" cy="300082"/>
          </a:xfrm>
          <a:custGeom>
            <a:avLst/>
            <a:gdLst>
              <a:gd name="T0" fmla="*/ 1424 w 1424"/>
              <a:gd name="T1" fmla="*/ 0 h 59"/>
              <a:gd name="T2" fmla="*/ 1023 w 1424"/>
              <a:gd name="T3" fmla="*/ 53 h 59"/>
              <a:gd name="T4" fmla="*/ 310 w 1424"/>
              <a:gd name="T5" fmla="*/ 23 h 59"/>
              <a:gd name="T6" fmla="*/ 37 w 1424"/>
              <a:gd name="T7" fmla="*/ 31 h 59"/>
              <a:gd name="T8" fmla="*/ 0 w 1424"/>
              <a:gd name="T9" fmla="*/ 3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4" h="59">
                <a:moveTo>
                  <a:pt x="1424" y="0"/>
                </a:moveTo>
                <a:cubicBezTo>
                  <a:pt x="1291" y="35"/>
                  <a:pt x="1161" y="47"/>
                  <a:pt x="1023" y="53"/>
                </a:cubicBezTo>
                <a:cubicBezTo>
                  <a:pt x="779" y="50"/>
                  <a:pt x="548" y="59"/>
                  <a:pt x="310" y="23"/>
                </a:cubicBezTo>
                <a:cubicBezTo>
                  <a:pt x="219" y="26"/>
                  <a:pt x="128" y="27"/>
                  <a:pt x="37" y="31"/>
                </a:cubicBezTo>
                <a:cubicBezTo>
                  <a:pt x="24" y="32"/>
                  <a:pt x="0" y="38"/>
                  <a:pt x="0" y="38"/>
                </a:cubicBezTo>
              </a:path>
            </a:pathLst>
          </a:custGeom>
          <a:noFill/>
          <a:ln w="28575" cap="flat" cmpd="sng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58451" name="Text Box 19">
            <a:extLst>
              <a:ext uri="{FF2B5EF4-FFF2-40B4-BE49-F238E27FC236}">
                <a16:creationId xmlns:a16="http://schemas.microsoft.com/office/drawing/2014/main" id="{3D197227-EABD-4E05-9BAD-E7E68BEDD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543050"/>
            <a:ext cx="12573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Subject to</a:t>
            </a:r>
          </a:p>
        </p:txBody>
      </p:sp>
    </p:spTree>
    <p:extLst>
      <p:ext uri="{BB962C8B-B14F-4D97-AF65-F5344CB8AC3E}">
        <p14:creationId xmlns:p14="http://schemas.microsoft.com/office/powerpoint/2010/main" val="20808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7B6E96AC-941B-4B26-A256-75834BC24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45F2FD4D-3B68-41EF-B6CA-34D37FDB5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433" y="430186"/>
            <a:ext cx="7886700" cy="514350"/>
          </a:xfrm>
        </p:spPr>
        <p:txBody>
          <a:bodyPr/>
          <a:lstStyle/>
          <a:p>
            <a:r>
              <a:rPr lang="en-US" altLang="en-US" sz="2400" dirty="0" smtClean="0"/>
              <a:t>What quadratic objective should we really minimize?</a:t>
            </a:r>
            <a:endParaRPr lang="en-US" altLang="en-US" sz="2400" dirty="0"/>
          </a:p>
        </p:txBody>
      </p:sp>
      <p:grpSp>
        <p:nvGrpSpPr>
          <p:cNvPr id="666627" name="Group 3">
            <a:extLst>
              <a:ext uri="{FF2B5EF4-FFF2-40B4-BE49-F238E27FC236}">
                <a16:creationId xmlns:a16="http://schemas.microsoft.com/office/drawing/2014/main" id="{04BE63C7-2FF1-48B6-9715-B455C963DCCB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1257300"/>
            <a:ext cx="1428750" cy="508397"/>
            <a:chOff x="528" y="1200"/>
            <a:chExt cx="1200" cy="427"/>
          </a:xfrm>
        </p:grpSpPr>
        <p:sp>
          <p:nvSpPr>
            <p:cNvPr id="666628" name="Text Box 4">
              <a:extLst>
                <a:ext uri="{FF2B5EF4-FFF2-40B4-BE49-F238E27FC236}">
                  <a16:creationId xmlns:a16="http://schemas.microsoft.com/office/drawing/2014/main" id="{1B04B06C-6615-46EA-AFA2-B59421A15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350"/>
                <a:t>denotes +1</a:t>
              </a:r>
            </a:p>
            <a:p>
              <a:pPr algn="ctr"/>
              <a:r>
                <a:rPr lang="en-US" altLang="en-US" sz="1350"/>
                <a:t>denotes -1</a:t>
              </a:r>
            </a:p>
          </p:txBody>
        </p:sp>
        <p:sp>
          <p:nvSpPr>
            <p:cNvPr id="666629" name="Oval 5">
              <a:extLst>
                <a:ext uri="{FF2B5EF4-FFF2-40B4-BE49-F238E27FC236}">
                  <a16:creationId xmlns:a16="http://schemas.microsoft.com/office/drawing/2014/main" id="{07C92404-F30B-4F50-B1A0-A7F7CD8E51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0" name="Oval 6">
              <a:extLst>
                <a:ext uri="{FF2B5EF4-FFF2-40B4-BE49-F238E27FC236}">
                  <a16:creationId xmlns:a16="http://schemas.microsoft.com/office/drawing/2014/main" id="{6E8CAEEE-FA65-49FD-92A5-E8228FA051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666631" name="Text Box 7">
            <a:extLst>
              <a:ext uri="{FF2B5EF4-FFF2-40B4-BE49-F238E27FC236}">
                <a16:creationId xmlns:a16="http://schemas.microsoft.com/office/drawing/2014/main" id="{AD813304-DDF7-4DB5-B8E6-4AA0CF21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400300"/>
            <a:ext cx="18288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350"/>
          </a:p>
        </p:txBody>
      </p:sp>
      <p:sp>
        <p:nvSpPr>
          <p:cNvPr id="666632" name="Text Box 8">
            <a:extLst>
              <a:ext uri="{FF2B5EF4-FFF2-40B4-BE49-F238E27FC236}">
                <a16:creationId xmlns:a16="http://schemas.microsoft.com/office/drawing/2014/main" id="{F7EC8E3C-C9EC-4967-BD28-D2CF215B3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77" y="1452680"/>
            <a:ext cx="37719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 sz="2100" dirty="0" smtClean="0">
                <a:solidFill>
                  <a:srgbClr val="990099"/>
                </a:solidFill>
              </a:rPr>
              <a:t>Minimize</a:t>
            </a:r>
            <a:endParaRPr lang="en-US" altLang="en-US" sz="2100" dirty="0">
              <a:solidFill>
                <a:srgbClr val="990099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2100" dirty="0">
                <a:solidFill>
                  <a:srgbClr val="990099"/>
                </a:solidFill>
              </a:rPr>
              <a:t> </a:t>
            </a:r>
            <a:r>
              <a:rPr lang="en-US" altLang="en-US" sz="2100" b="1" i="1" dirty="0" err="1" smtClean="0">
                <a:solidFill>
                  <a:srgbClr val="990099"/>
                </a:solidFill>
              </a:rPr>
              <a:t>w</a:t>
            </a:r>
            <a:r>
              <a:rPr lang="en-US" altLang="en-US" sz="2100" b="1" i="1" dirty="0" err="1" smtClean="0">
                <a:solidFill>
                  <a:srgbClr val="99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2100" b="1" i="1" dirty="0" err="1" smtClean="0">
                <a:solidFill>
                  <a:srgbClr val="990099"/>
                </a:solidFill>
              </a:rPr>
              <a:t>w</a:t>
            </a:r>
            <a:r>
              <a:rPr lang="en-US" altLang="en-US" sz="2100" dirty="0" smtClean="0">
                <a:solidFill>
                  <a:srgbClr val="990099"/>
                </a:solidFill>
              </a:rPr>
              <a:t> </a:t>
            </a:r>
            <a:r>
              <a:rPr lang="en-US" altLang="en-US" sz="2100" i="1" dirty="0">
                <a:solidFill>
                  <a:srgbClr val="990099"/>
                </a:solidFill>
              </a:rPr>
              <a:t>?</a:t>
            </a:r>
          </a:p>
          <a:p>
            <a:pPr lvl="1"/>
            <a:endParaRPr lang="en-US" altLang="en-US" sz="2100" i="1" dirty="0">
              <a:solidFill>
                <a:srgbClr val="990099"/>
              </a:solidFill>
            </a:endParaRPr>
          </a:p>
        </p:txBody>
      </p:sp>
      <p:grpSp>
        <p:nvGrpSpPr>
          <p:cNvPr id="666633" name="Group 9">
            <a:extLst>
              <a:ext uri="{FF2B5EF4-FFF2-40B4-BE49-F238E27FC236}">
                <a16:creationId xmlns:a16="http://schemas.microsoft.com/office/drawing/2014/main" id="{B37FDEC8-4A4C-4899-B2BB-C02D72A21F32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2057400"/>
            <a:ext cx="2743200" cy="2686050"/>
            <a:chOff x="1536" y="1344"/>
            <a:chExt cx="2304" cy="2256"/>
          </a:xfrm>
        </p:grpSpPr>
        <p:sp>
          <p:nvSpPr>
            <p:cNvPr id="666634" name="Line 10">
              <a:extLst>
                <a:ext uri="{FF2B5EF4-FFF2-40B4-BE49-F238E27FC236}">
                  <a16:creationId xmlns:a16="http://schemas.microsoft.com/office/drawing/2014/main" id="{C79A177D-755B-4E99-BFC5-8EECB12AF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666635" name="Line 11">
              <a:extLst>
                <a:ext uri="{FF2B5EF4-FFF2-40B4-BE49-F238E27FC236}">
                  <a16:creationId xmlns:a16="http://schemas.microsoft.com/office/drawing/2014/main" id="{93487D26-2F8F-4BF4-8964-51DE39504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666636" name="Oval 12">
              <a:extLst>
                <a:ext uri="{FF2B5EF4-FFF2-40B4-BE49-F238E27FC236}">
                  <a16:creationId xmlns:a16="http://schemas.microsoft.com/office/drawing/2014/main" id="{84E94EF3-BA82-4518-A0BF-3E943B9C4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7" name="Oval 13">
              <a:extLst>
                <a:ext uri="{FF2B5EF4-FFF2-40B4-BE49-F238E27FC236}">
                  <a16:creationId xmlns:a16="http://schemas.microsoft.com/office/drawing/2014/main" id="{7B549584-20D4-4F61-9714-BED1945BEB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8" name="Oval 14">
              <a:extLst>
                <a:ext uri="{FF2B5EF4-FFF2-40B4-BE49-F238E27FC236}">
                  <a16:creationId xmlns:a16="http://schemas.microsoft.com/office/drawing/2014/main" id="{1ABAF443-7B19-4AA8-848D-CCC848554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9" name="Oval 15">
              <a:extLst>
                <a:ext uri="{FF2B5EF4-FFF2-40B4-BE49-F238E27FC236}">
                  <a16:creationId xmlns:a16="http://schemas.microsoft.com/office/drawing/2014/main" id="{40606E12-163C-42C6-8AFC-1BD18A4AE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0" name="Oval 16">
              <a:extLst>
                <a:ext uri="{FF2B5EF4-FFF2-40B4-BE49-F238E27FC236}">
                  <a16:creationId xmlns:a16="http://schemas.microsoft.com/office/drawing/2014/main" id="{E4130FBE-6A8A-433E-A3FD-105270E23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1" name="Oval 17">
              <a:extLst>
                <a:ext uri="{FF2B5EF4-FFF2-40B4-BE49-F238E27FC236}">
                  <a16:creationId xmlns:a16="http://schemas.microsoft.com/office/drawing/2014/main" id="{8FA07397-D616-48A9-8C86-615FD78ED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2" name="Oval 18">
              <a:extLst>
                <a:ext uri="{FF2B5EF4-FFF2-40B4-BE49-F238E27FC236}">
                  <a16:creationId xmlns:a16="http://schemas.microsoft.com/office/drawing/2014/main" id="{7D5BF68F-5243-465D-B674-C63127A95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3" name="Oval 19">
              <a:extLst>
                <a:ext uri="{FF2B5EF4-FFF2-40B4-BE49-F238E27FC236}">
                  <a16:creationId xmlns:a16="http://schemas.microsoft.com/office/drawing/2014/main" id="{AFDBF55E-94C5-468B-A6B8-DD5526BE46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4" name="Oval 20">
              <a:extLst>
                <a:ext uri="{FF2B5EF4-FFF2-40B4-BE49-F238E27FC236}">
                  <a16:creationId xmlns:a16="http://schemas.microsoft.com/office/drawing/2014/main" id="{7EDE855B-8C96-409D-B7A6-19DD8BC552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5" name="Oval 21">
              <a:extLst>
                <a:ext uri="{FF2B5EF4-FFF2-40B4-BE49-F238E27FC236}">
                  <a16:creationId xmlns:a16="http://schemas.microsoft.com/office/drawing/2014/main" id="{67B72D50-FED0-4046-83B5-86D43DDA33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6" name="Oval 22">
              <a:extLst>
                <a:ext uri="{FF2B5EF4-FFF2-40B4-BE49-F238E27FC236}">
                  <a16:creationId xmlns:a16="http://schemas.microsoft.com/office/drawing/2014/main" id="{DE369015-CCEB-415A-9321-7AAC8B0406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7" name="Oval 23">
              <a:extLst>
                <a:ext uri="{FF2B5EF4-FFF2-40B4-BE49-F238E27FC236}">
                  <a16:creationId xmlns:a16="http://schemas.microsoft.com/office/drawing/2014/main" id="{AAEC02A7-603D-4D73-B308-381D742FBD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8" name="Oval 24">
              <a:extLst>
                <a:ext uri="{FF2B5EF4-FFF2-40B4-BE49-F238E27FC236}">
                  <a16:creationId xmlns:a16="http://schemas.microsoft.com/office/drawing/2014/main" id="{819974BA-B416-4414-97CB-3D637279C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9" name="Oval 25">
              <a:extLst>
                <a:ext uri="{FF2B5EF4-FFF2-40B4-BE49-F238E27FC236}">
                  <a16:creationId xmlns:a16="http://schemas.microsoft.com/office/drawing/2014/main" id="{E7127B6F-2C68-4BD2-8D81-45ACDB4540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0" name="Oval 26">
              <a:extLst>
                <a:ext uri="{FF2B5EF4-FFF2-40B4-BE49-F238E27FC236}">
                  <a16:creationId xmlns:a16="http://schemas.microsoft.com/office/drawing/2014/main" id="{2DD97A14-6984-432D-B107-8AB532E079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1" name="Oval 27">
              <a:extLst>
                <a:ext uri="{FF2B5EF4-FFF2-40B4-BE49-F238E27FC236}">
                  <a16:creationId xmlns:a16="http://schemas.microsoft.com/office/drawing/2014/main" id="{0E341084-9A2A-46FE-B463-B9C6CED561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2" name="Oval 28">
              <a:extLst>
                <a:ext uri="{FF2B5EF4-FFF2-40B4-BE49-F238E27FC236}">
                  <a16:creationId xmlns:a16="http://schemas.microsoft.com/office/drawing/2014/main" id="{C4B3DD66-99E4-4C81-B288-BF8DC1C7FD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3" name="Oval 29">
              <a:extLst>
                <a:ext uri="{FF2B5EF4-FFF2-40B4-BE49-F238E27FC236}">
                  <a16:creationId xmlns:a16="http://schemas.microsoft.com/office/drawing/2014/main" id="{CE7058E6-B5EE-4EEE-B4BB-6EE33923F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4" name="Oval 30">
              <a:extLst>
                <a:ext uri="{FF2B5EF4-FFF2-40B4-BE49-F238E27FC236}">
                  <a16:creationId xmlns:a16="http://schemas.microsoft.com/office/drawing/2014/main" id="{47FCE9D1-002F-4C76-A0D4-9960B81D1B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5" name="Oval 31">
              <a:extLst>
                <a:ext uri="{FF2B5EF4-FFF2-40B4-BE49-F238E27FC236}">
                  <a16:creationId xmlns:a16="http://schemas.microsoft.com/office/drawing/2014/main" id="{0F112213-CCC1-4139-8B81-EB8A24FEE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6" name="Oval 32">
              <a:extLst>
                <a:ext uri="{FF2B5EF4-FFF2-40B4-BE49-F238E27FC236}">
                  <a16:creationId xmlns:a16="http://schemas.microsoft.com/office/drawing/2014/main" id="{F3658283-80D6-447E-B56B-CFDF98EB9E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7" name="Oval 33">
              <a:extLst>
                <a:ext uri="{FF2B5EF4-FFF2-40B4-BE49-F238E27FC236}">
                  <a16:creationId xmlns:a16="http://schemas.microsoft.com/office/drawing/2014/main" id="{A5446874-E182-46AD-A497-31A9F5ECB6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8" name="Oval 34">
              <a:extLst>
                <a:ext uri="{FF2B5EF4-FFF2-40B4-BE49-F238E27FC236}">
                  <a16:creationId xmlns:a16="http://schemas.microsoft.com/office/drawing/2014/main" id="{7EEFDC1E-1313-4859-85EA-D910C70971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9" name="Oval 35">
              <a:extLst>
                <a:ext uri="{FF2B5EF4-FFF2-40B4-BE49-F238E27FC236}">
                  <a16:creationId xmlns:a16="http://schemas.microsoft.com/office/drawing/2014/main" id="{17C163F4-6CC1-4E6F-A819-D9D5753BE5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0" name="Oval 36">
              <a:extLst>
                <a:ext uri="{FF2B5EF4-FFF2-40B4-BE49-F238E27FC236}">
                  <a16:creationId xmlns:a16="http://schemas.microsoft.com/office/drawing/2014/main" id="{8ED730E3-1B5C-4503-8E54-FC4F2D321C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1" name="Oval 37">
              <a:extLst>
                <a:ext uri="{FF2B5EF4-FFF2-40B4-BE49-F238E27FC236}">
                  <a16:creationId xmlns:a16="http://schemas.microsoft.com/office/drawing/2014/main" id="{1730FFFD-23F5-45DA-8281-D34E0F428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2" name="Oval 38">
              <a:extLst>
                <a:ext uri="{FF2B5EF4-FFF2-40B4-BE49-F238E27FC236}">
                  <a16:creationId xmlns:a16="http://schemas.microsoft.com/office/drawing/2014/main" id="{CCC4780A-98EB-4AD6-A2E0-6FDF17881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3" name="Oval 39">
              <a:extLst>
                <a:ext uri="{FF2B5EF4-FFF2-40B4-BE49-F238E27FC236}">
                  <a16:creationId xmlns:a16="http://schemas.microsoft.com/office/drawing/2014/main" id="{4FC369D6-CBDE-4B0E-9DEB-2C3B2DEA93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4" name="Oval 40">
              <a:extLst>
                <a:ext uri="{FF2B5EF4-FFF2-40B4-BE49-F238E27FC236}">
                  <a16:creationId xmlns:a16="http://schemas.microsoft.com/office/drawing/2014/main" id="{01573AAC-2DDD-4771-8BF6-2D9A79C063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5" name="Oval 41">
              <a:extLst>
                <a:ext uri="{FF2B5EF4-FFF2-40B4-BE49-F238E27FC236}">
                  <a16:creationId xmlns:a16="http://schemas.microsoft.com/office/drawing/2014/main" id="{119BDA29-1707-43FE-97A5-3A801213D8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6" name="Oval 42">
              <a:extLst>
                <a:ext uri="{FF2B5EF4-FFF2-40B4-BE49-F238E27FC236}">
                  <a16:creationId xmlns:a16="http://schemas.microsoft.com/office/drawing/2014/main" id="{5C648F37-045E-4B0B-B438-01208BB9A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7" name="Oval 43">
              <a:extLst>
                <a:ext uri="{FF2B5EF4-FFF2-40B4-BE49-F238E27FC236}">
                  <a16:creationId xmlns:a16="http://schemas.microsoft.com/office/drawing/2014/main" id="{3C6C1807-40B4-4D71-A9A4-F84A1F1FD9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8" name="Oval 44">
              <a:extLst>
                <a:ext uri="{FF2B5EF4-FFF2-40B4-BE49-F238E27FC236}">
                  <a16:creationId xmlns:a16="http://schemas.microsoft.com/office/drawing/2014/main" id="{4039FE56-24A9-4DAD-A654-CC6E9C827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9" name="Oval 45">
              <a:extLst>
                <a:ext uri="{FF2B5EF4-FFF2-40B4-BE49-F238E27FC236}">
                  <a16:creationId xmlns:a16="http://schemas.microsoft.com/office/drawing/2014/main" id="{5B36D9C8-9248-444F-9064-199E20431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70" name="Oval 46">
              <a:extLst>
                <a:ext uri="{FF2B5EF4-FFF2-40B4-BE49-F238E27FC236}">
                  <a16:creationId xmlns:a16="http://schemas.microsoft.com/office/drawing/2014/main" id="{12AC2F6C-CCE4-4596-B672-EAF0047831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71" name="Oval 47">
              <a:extLst>
                <a:ext uri="{FF2B5EF4-FFF2-40B4-BE49-F238E27FC236}">
                  <a16:creationId xmlns:a16="http://schemas.microsoft.com/office/drawing/2014/main" id="{72C6B9BB-AB63-4B11-8CED-7750A49A4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72" name="Oval 48">
              <a:extLst>
                <a:ext uri="{FF2B5EF4-FFF2-40B4-BE49-F238E27FC236}">
                  <a16:creationId xmlns:a16="http://schemas.microsoft.com/office/drawing/2014/main" id="{C16499AF-0FF9-4226-8957-D681623B32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1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7B6E96AC-941B-4B26-A256-75834BC24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45F2FD4D-3B68-41EF-B6CA-34D37FDB5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433" y="430186"/>
            <a:ext cx="7886700" cy="514350"/>
          </a:xfrm>
        </p:spPr>
        <p:txBody>
          <a:bodyPr/>
          <a:lstStyle/>
          <a:p>
            <a:r>
              <a:rPr lang="en-US" altLang="en-US" sz="2400" dirty="0" smtClean="0"/>
              <a:t>What quadratic objective should we really minimize?</a:t>
            </a:r>
            <a:endParaRPr lang="en-US" altLang="en-US" sz="2400" dirty="0"/>
          </a:p>
        </p:txBody>
      </p:sp>
      <p:grpSp>
        <p:nvGrpSpPr>
          <p:cNvPr id="666627" name="Group 3">
            <a:extLst>
              <a:ext uri="{FF2B5EF4-FFF2-40B4-BE49-F238E27FC236}">
                <a16:creationId xmlns:a16="http://schemas.microsoft.com/office/drawing/2014/main" id="{04BE63C7-2FF1-48B6-9715-B455C963DCCB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1257300"/>
            <a:ext cx="1428750" cy="508397"/>
            <a:chOff x="528" y="1200"/>
            <a:chExt cx="1200" cy="427"/>
          </a:xfrm>
        </p:grpSpPr>
        <p:sp>
          <p:nvSpPr>
            <p:cNvPr id="666628" name="Text Box 4">
              <a:extLst>
                <a:ext uri="{FF2B5EF4-FFF2-40B4-BE49-F238E27FC236}">
                  <a16:creationId xmlns:a16="http://schemas.microsoft.com/office/drawing/2014/main" id="{1B04B06C-6615-46EA-AFA2-B59421A15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350"/>
                <a:t>denotes +1</a:t>
              </a:r>
            </a:p>
            <a:p>
              <a:pPr algn="ctr"/>
              <a:r>
                <a:rPr lang="en-US" altLang="en-US" sz="1350"/>
                <a:t>denotes -1</a:t>
              </a:r>
            </a:p>
          </p:txBody>
        </p:sp>
        <p:sp>
          <p:nvSpPr>
            <p:cNvPr id="666629" name="Oval 5">
              <a:extLst>
                <a:ext uri="{FF2B5EF4-FFF2-40B4-BE49-F238E27FC236}">
                  <a16:creationId xmlns:a16="http://schemas.microsoft.com/office/drawing/2014/main" id="{07C92404-F30B-4F50-B1A0-A7F7CD8E51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0" name="Oval 6">
              <a:extLst>
                <a:ext uri="{FF2B5EF4-FFF2-40B4-BE49-F238E27FC236}">
                  <a16:creationId xmlns:a16="http://schemas.microsoft.com/office/drawing/2014/main" id="{6E8CAEEE-FA65-49FD-92A5-E8228FA051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666631" name="Text Box 7">
            <a:extLst>
              <a:ext uri="{FF2B5EF4-FFF2-40B4-BE49-F238E27FC236}">
                <a16:creationId xmlns:a16="http://schemas.microsoft.com/office/drawing/2014/main" id="{AD813304-DDF7-4DB5-B8E6-4AA0CF21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400300"/>
            <a:ext cx="18288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350"/>
          </a:p>
        </p:txBody>
      </p:sp>
      <p:sp>
        <p:nvSpPr>
          <p:cNvPr id="666632" name="Text Box 8">
            <a:extLst>
              <a:ext uri="{FF2B5EF4-FFF2-40B4-BE49-F238E27FC236}">
                <a16:creationId xmlns:a16="http://schemas.microsoft.com/office/drawing/2014/main" id="{F7EC8E3C-C9EC-4967-BD28-D2CF215B3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77" y="1452680"/>
            <a:ext cx="37719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 sz="2100" dirty="0" smtClean="0">
                <a:solidFill>
                  <a:srgbClr val="990099"/>
                </a:solidFill>
              </a:rPr>
              <a:t>Minimize</a:t>
            </a:r>
            <a:endParaRPr lang="en-US" altLang="en-US" sz="2100" dirty="0">
              <a:solidFill>
                <a:srgbClr val="990099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2100" dirty="0">
                <a:solidFill>
                  <a:srgbClr val="990099"/>
                </a:solidFill>
              </a:rPr>
              <a:t> </a:t>
            </a:r>
            <a:r>
              <a:rPr lang="en-US" altLang="en-US" sz="2100" b="1" i="1" dirty="0" err="1" smtClean="0">
                <a:solidFill>
                  <a:srgbClr val="990099"/>
                </a:solidFill>
              </a:rPr>
              <a:t>w</a:t>
            </a:r>
            <a:r>
              <a:rPr lang="en-US" altLang="en-US" sz="2100" b="1" i="1" dirty="0" err="1" smtClean="0">
                <a:solidFill>
                  <a:srgbClr val="99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en-US" sz="2100" b="1" i="1" dirty="0" err="1" smtClean="0">
                <a:solidFill>
                  <a:srgbClr val="990099"/>
                </a:solidFill>
              </a:rPr>
              <a:t>w</a:t>
            </a:r>
            <a:r>
              <a:rPr lang="en-US" altLang="en-US" sz="2100" dirty="0" smtClean="0">
                <a:solidFill>
                  <a:srgbClr val="990099"/>
                </a:solidFill>
              </a:rPr>
              <a:t> </a:t>
            </a:r>
            <a:r>
              <a:rPr lang="en-US" altLang="en-US" sz="2100" i="1" dirty="0">
                <a:solidFill>
                  <a:srgbClr val="990099"/>
                </a:solidFill>
              </a:rPr>
              <a:t>+ C (distance of error </a:t>
            </a:r>
          </a:p>
          <a:p>
            <a:pPr lvl="1">
              <a:spcBef>
                <a:spcPct val="0"/>
              </a:spcBef>
            </a:pPr>
            <a:r>
              <a:rPr lang="en-US" altLang="en-US" sz="2100" i="1" dirty="0">
                <a:solidFill>
                  <a:srgbClr val="990099"/>
                </a:solidFill>
              </a:rPr>
              <a:t>                points to their</a:t>
            </a:r>
          </a:p>
          <a:p>
            <a:pPr lvl="1">
              <a:spcBef>
                <a:spcPct val="0"/>
              </a:spcBef>
            </a:pPr>
            <a:r>
              <a:rPr lang="en-US" altLang="en-US" sz="2100" i="1" dirty="0">
                <a:solidFill>
                  <a:srgbClr val="990099"/>
                </a:solidFill>
              </a:rPr>
              <a:t>                correct place)</a:t>
            </a:r>
          </a:p>
          <a:p>
            <a:pPr lvl="1"/>
            <a:endParaRPr lang="en-US" altLang="en-US" sz="2100" i="1" dirty="0">
              <a:solidFill>
                <a:srgbClr val="990099"/>
              </a:solidFill>
            </a:endParaRPr>
          </a:p>
          <a:p>
            <a:pPr lvl="1"/>
            <a:endParaRPr lang="en-US" altLang="en-US" sz="2100" i="1" dirty="0">
              <a:solidFill>
                <a:srgbClr val="990099"/>
              </a:solidFill>
            </a:endParaRPr>
          </a:p>
        </p:txBody>
      </p:sp>
      <p:grpSp>
        <p:nvGrpSpPr>
          <p:cNvPr id="666633" name="Group 9">
            <a:extLst>
              <a:ext uri="{FF2B5EF4-FFF2-40B4-BE49-F238E27FC236}">
                <a16:creationId xmlns:a16="http://schemas.microsoft.com/office/drawing/2014/main" id="{B37FDEC8-4A4C-4899-B2BB-C02D72A21F32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2057400"/>
            <a:ext cx="2743200" cy="2686050"/>
            <a:chOff x="1536" y="1344"/>
            <a:chExt cx="2304" cy="2256"/>
          </a:xfrm>
        </p:grpSpPr>
        <p:sp>
          <p:nvSpPr>
            <p:cNvPr id="666634" name="Line 10">
              <a:extLst>
                <a:ext uri="{FF2B5EF4-FFF2-40B4-BE49-F238E27FC236}">
                  <a16:creationId xmlns:a16="http://schemas.microsoft.com/office/drawing/2014/main" id="{C79A177D-755B-4E99-BFC5-8EECB12AF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666635" name="Line 11">
              <a:extLst>
                <a:ext uri="{FF2B5EF4-FFF2-40B4-BE49-F238E27FC236}">
                  <a16:creationId xmlns:a16="http://schemas.microsoft.com/office/drawing/2014/main" id="{93487D26-2F8F-4BF4-8964-51DE39504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666636" name="Oval 12">
              <a:extLst>
                <a:ext uri="{FF2B5EF4-FFF2-40B4-BE49-F238E27FC236}">
                  <a16:creationId xmlns:a16="http://schemas.microsoft.com/office/drawing/2014/main" id="{84E94EF3-BA82-4518-A0BF-3E943B9C4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7" name="Oval 13">
              <a:extLst>
                <a:ext uri="{FF2B5EF4-FFF2-40B4-BE49-F238E27FC236}">
                  <a16:creationId xmlns:a16="http://schemas.microsoft.com/office/drawing/2014/main" id="{7B549584-20D4-4F61-9714-BED1945BEB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8" name="Oval 14">
              <a:extLst>
                <a:ext uri="{FF2B5EF4-FFF2-40B4-BE49-F238E27FC236}">
                  <a16:creationId xmlns:a16="http://schemas.microsoft.com/office/drawing/2014/main" id="{1ABAF443-7B19-4AA8-848D-CCC848554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39" name="Oval 15">
              <a:extLst>
                <a:ext uri="{FF2B5EF4-FFF2-40B4-BE49-F238E27FC236}">
                  <a16:creationId xmlns:a16="http://schemas.microsoft.com/office/drawing/2014/main" id="{40606E12-163C-42C6-8AFC-1BD18A4AE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0" name="Oval 16">
              <a:extLst>
                <a:ext uri="{FF2B5EF4-FFF2-40B4-BE49-F238E27FC236}">
                  <a16:creationId xmlns:a16="http://schemas.microsoft.com/office/drawing/2014/main" id="{E4130FBE-6A8A-433E-A3FD-105270E23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1" name="Oval 17">
              <a:extLst>
                <a:ext uri="{FF2B5EF4-FFF2-40B4-BE49-F238E27FC236}">
                  <a16:creationId xmlns:a16="http://schemas.microsoft.com/office/drawing/2014/main" id="{8FA07397-D616-48A9-8C86-615FD78ED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2" name="Oval 18">
              <a:extLst>
                <a:ext uri="{FF2B5EF4-FFF2-40B4-BE49-F238E27FC236}">
                  <a16:creationId xmlns:a16="http://schemas.microsoft.com/office/drawing/2014/main" id="{7D5BF68F-5243-465D-B674-C63127A95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3" name="Oval 19">
              <a:extLst>
                <a:ext uri="{FF2B5EF4-FFF2-40B4-BE49-F238E27FC236}">
                  <a16:creationId xmlns:a16="http://schemas.microsoft.com/office/drawing/2014/main" id="{AFDBF55E-94C5-468B-A6B8-DD5526BE46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4" name="Oval 20">
              <a:extLst>
                <a:ext uri="{FF2B5EF4-FFF2-40B4-BE49-F238E27FC236}">
                  <a16:creationId xmlns:a16="http://schemas.microsoft.com/office/drawing/2014/main" id="{7EDE855B-8C96-409D-B7A6-19DD8BC552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5" name="Oval 21">
              <a:extLst>
                <a:ext uri="{FF2B5EF4-FFF2-40B4-BE49-F238E27FC236}">
                  <a16:creationId xmlns:a16="http://schemas.microsoft.com/office/drawing/2014/main" id="{67B72D50-FED0-4046-83B5-86D43DDA33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6" name="Oval 22">
              <a:extLst>
                <a:ext uri="{FF2B5EF4-FFF2-40B4-BE49-F238E27FC236}">
                  <a16:creationId xmlns:a16="http://schemas.microsoft.com/office/drawing/2014/main" id="{DE369015-CCEB-415A-9321-7AAC8B0406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7" name="Oval 23">
              <a:extLst>
                <a:ext uri="{FF2B5EF4-FFF2-40B4-BE49-F238E27FC236}">
                  <a16:creationId xmlns:a16="http://schemas.microsoft.com/office/drawing/2014/main" id="{AAEC02A7-603D-4D73-B308-381D742FBD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8" name="Oval 24">
              <a:extLst>
                <a:ext uri="{FF2B5EF4-FFF2-40B4-BE49-F238E27FC236}">
                  <a16:creationId xmlns:a16="http://schemas.microsoft.com/office/drawing/2014/main" id="{819974BA-B416-4414-97CB-3D637279C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49" name="Oval 25">
              <a:extLst>
                <a:ext uri="{FF2B5EF4-FFF2-40B4-BE49-F238E27FC236}">
                  <a16:creationId xmlns:a16="http://schemas.microsoft.com/office/drawing/2014/main" id="{E7127B6F-2C68-4BD2-8D81-45ACDB4540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0" name="Oval 26">
              <a:extLst>
                <a:ext uri="{FF2B5EF4-FFF2-40B4-BE49-F238E27FC236}">
                  <a16:creationId xmlns:a16="http://schemas.microsoft.com/office/drawing/2014/main" id="{2DD97A14-6984-432D-B107-8AB532E079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1" name="Oval 27">
              <a:extLst>
                <a:ext uri="{FF2B5EF4-FFF2-40B4-BE49-F238E27FC236}">
                  <a16:creationId xmlns:a16="http://schemas.microsoft.com/office/drawing/2014/main" id="{0E341084-9A2A-46FE-B463-B9C6CED561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2" name="Oval 28">
              <a:extLst>
                <a:ext uri="{FF2B5EF4-FFF2-40B4-BE49-F238E27FC236}">
                  <a16:creationId xmlns:a16="http://schemas.microsoft.com/office/drawing/2014/main" id="{C4B3DD66-99E4-4C81-B288-BF8DC1C7FD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3" name="Oval 29">
              <a:extLst>
                <a:ext uri="{FF2B5EF4-FFF2-40B4-BE49-F238E27FC236}">
                  <a16:creationId xmlns:a16="http://schemas.microsoft.com/office/drawing/2014/main" id="{CE7058E6-B5EE-4EEE-B4BB-6EE33923F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4" name="Oval 30">
              <a:extLst>
                <a:ext uri="{FF2B5EF4-FFF2-40B4-BE49-F238E27FC236}">
                  <a16:creationId xmlns:a16="http://schemas.microsoft.com/office/drawing/2014/main" id="{47FCE9D1-002F-4C76-A0D4-9960B81D1B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5" name="Oval 31">
              <a:extLst>
                <a:ext uri="{FF2B5EF4-FFF2-40B4-BE49-F238E27FC236}">
                  <a16:creationId xmlns:a16="http://schemas.microsoft.com/office/drawing/2014/main" id="{0F112213-CCC1-4139-8B81-EB8A24FEE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6" name="Oval 32">
              <a:extLst>
                <a:ext uri="{FF2B5EF4-FFF2-40B4-BE49-F238E27FC236}">
                  <a16:creationId xmlns:a16="http://schemas.microsoft.com/office/drawing/2014/main" id="{F3658283-80D6-447E-B56B-CFDF98EB9E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7" name="Oval 33">
              <a:extLst>
                <a:ext uri="{FF2B5EF4-FFF2-40B4-BE49-F238E27FC236}">
                  <a16:creationId xmlns:a16="http://schemas.microsoft.com/office/drawing/2014/main" id="{A5446874-E182-46AD-A497-31A9F5ECB6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8" name="Oval 34">
              <a:extLst>
                <a:ext uri="{FF2B5EF4-FFF2-40B4-BE49-F238E27FC236}">
                  <a16:creationId xmlns:a16="http://schemas.microsoft.com/office/drawing/2014/main" id="{7EEFDC1E-1313-4859-85EA-D910C70971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59" name="Oval 35">
              <a:extLst>
                <a:ext uri="{FF2B5EF4-FFF2-40B4-BE49-F238E27FC236}">
                  <a16:creationId xmlns:a16="http://schemas.microsoft.com/office/drawing/2014/main" id="{17C163F4-6CC1-4E6F-A819-D9D5753BE5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0" name="Oval 36">
              <a:extLst>
                <a:ext uri="{FF2B5EF4-FFF2-40B4-BE49-F238E27FC236}">
                  <a16:creationId xmlns:a16="http://schemas.microsoft.com/office/drawing/2014/main" id="{8ED730E3-1B5C-4503-8E54-FC4F2D321C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1" name="Oval 37">
              <a:extLst>
                <a:ext uri="{FF2B5EF4-FFF2-40B4-BE49-F238E27FC236}">
                  <a16:creationId xmlns:a16="http://schemas.microsoft.com/office/drawing/2014/main" id="{1730FFFD-23F5-45DA-8281-D34E0F428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2" name="Oval 38">
              <a:extLst>
                <a:ext uri="{FF2B5EF4-FFF2-40B4-BE49-F238E27FC236}">
                  <a16:creationId xmlns:a16="http://schemas.microsoft.com/office/drawing/2014/main" id="{CCC4780A-98EB-4AD6-A2E0-6FDF17881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3" name="Oval 39">
              <a:extLst>
                <a:ext uri="{FF2B5EF4-FFF2-40B4-BE49-F238E27FC236}">
                  <a16:creationId xmlns:a16="http://schemas.microsoft.com/office/drawing/2014/main" id="{4FC369D6-CBDE-4B0E-9DEB-2C3B2DEA93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4" name="Oval 40">
              <a:extLst>
                <a:ext uri="{FF2B5EF4-FFF2-40B4-BE49-F238E27FC236}">
                  <a16:creationId xmlns:a16="http://schemas.microsoft.com/office/drawing/2014/main" id="{01573AAC-2DDD-4771-8BF6-2D9A79C063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5" name="Oval 41">
              <a:extLst>
                <a:ext uri="{FF2B5EF4-FFF2-40B4-BE49-F238E27FC236}">
                  <a16:creationId xmlns:a16="http://schemas.microsoft.com/office/drawing/2014/main" id="{119BDA29-1707-43FE-97A5-3A801213D8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6" name="Oval 42">
              <a:extLst>
                <a:ext uri="{FF2B5EF4-FFF2-40B4-BE49-F238E27FC236}">
                  <a16:creationId xmlns:a16="http://schemas.microsoft.com/office/drawing/2014/main" id="{5C648F37-045E-4B0B-B438-01208BB9A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7" name="Oval 43">
              <a:extLst>
                <a:ext uri="{FF2B5EF4-FFF2-40B4-BE49-F238E27FC236}">
                  <a16:creationId xmlns:a16="http://schemas.microsoft.com/office/drawing/2014/main" id="{3C6C1807-40B4-4D71-A9A4-F84A1F1FD9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8" name="Oval 44">
              <a:extLst>
                <a:ext uri="{FF2B5EF4-FFF2-40B4-BE49-F238E27FC236}">
                  <a16:creationId xmlns:a16="http://schemas.microsoft.com/office/drawing/2014/main" id="{4039FE56-24A9-4DAD-A654-CC6E9C827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69" name="Oval 45">
              <a:extLst>
                <a:ext uri="{FF2B5EF4-FFF2-40B4-BE49-F238E27FC236}">
                  <a16:creationId xmlns:a16="http://schemas.microsoft.com/office/drawing/2014/main" id="{5B36D9C8-9248-444F-9064-199E20431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70" name="Oval 46">
              <a:extLst>
                <a:ext uri="{FF2B5EF4-FFF2-40B4-BE49-F238E27FC236}">
                  <a16:creationId xmlns:a16="http://schemas.microsoft.com/office/drawing/2014/main" id="{12AC2F6C-CCE4-4596-B672-EAF0047831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71" name="Oval 47">
              <a:extLst>
                <a:ext uri="{FF2B5EF4-FFF2-40B4-BE49-F238E27FC236}">
                  <a16:creationId xmlns:a16="http://schemas.microsoft.com/office/drawing/2014/main" id="{72C6B9BB-AB63-4B11-8CED-7750A49A4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672" name="Oval 48">
              <a:extLst>
                <a:ext uri="{FF2B5EF4-FFF2-40B4-BE49-F238E27FC236}">
                  <a16:creationId xmlns:a16="http://schemas.microsoft.com/office/drawing/2014/main" id="{C16499AF-0FF9-4226-8957-D681623B32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773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Regularization for SVMs: the C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 strength </a:t>
            </a:r>
            <a:r>
              <a:rPr lang="en-US" dirty="0"/>
              <a:t>of regularization </a:t>
            </a:r>
            <a:endParaRPr lang="en-US" dirty="0" smtClean="0"/>
          </a:p>
          <a:p>
            <a:r>
              <a:rPr lang="en-US" dirty="0" smtClean="0"/>
              <a:t>Larger C</a:t>
            </a:r>
            <a:r>
              <a:rPr lang="en-US" dirty="0"/>
              <a:t>: less regularization</a:t>
            </a:r>
          </a:p>
          <a:p>
            <a:pPr lvl="1"/>
            <a:r>
              <a:rPr lang="en-US" dirty="0" smtClean="0"/>
              <a:t>Prioritize pointwise classification correctness over large margin</a:t>
            </a:r>
          </a:p>
          <a:p>
            <a:r>
              <a:rPr lang="en-US" dirty="0" smtClean="0"/>
              <a:t>Smaller C</a:t>
            </a:r>
            <a:r>
              <a:rPr lang="en-US" dirty="0"/>
              <a:t>: more </a:t>
            </a:r>
            <a:r>
              <a:rPr lang="en-US" dirty="0" smtClean="0"/>
              <a:t>regularization</a:t>
            </a:r>
          </a:p>
          <a:p>
            <a:pPr lvl="1"/>
            <a:r>
              <a:rPr lang="en-US" dirty="0"/>
              <a:t>Prioritize large margin </a:t>
            </a:r>
            <a:r>
              <a:rPr lang="en-US" dirty="0" smtClean="0"/>
              <a:t>over pointwise </a:t>
            </a:r>
            <a:r>
              <a:rPr lang="en-US" dirty="0"/>
              <a:t>classification </a:t>
            </a:r>
            <a:r>
              <a:rPr lang="en-US" dirty="0" smtClean="0"/>
              <a:t>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Actually…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SVMs can be seen as Empirical Risk Minimization</a:t>
                </a:r>
              </a:p>
              <a:p>
                <a:r>
                  <a:rPr lang="en-US" dirty="0" smtClean="0"/>
                  <a:t>Use Hinge Loss with L2 regularization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91" y="2735507"/>
            <a:ext cx="6238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Hinge Loss</a:t>
            </a:r>
            <a:endParaRPr lang="en-US" sz="2400" dirty="0"/>
          </a:p>
        </p:txBody>
      </p:sp>
      <p:pic>
        <p:nvPicPr>
          <p:cNvPr id="43010" name="Picture 2" descr="Image result for hinge l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63" y="984925"/>
            <a:ext cx="4641507" cy="33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0701" y="2931328"/>
            <a:ext cx="5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2079" y="2924294"/>
            <a:ext cx="5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SVMs</a:t>
            </a:r>
            <a:endParaRPr lang="en-US" dirty="0" smtClean="0"/>
          </a:p>
          <a:p>
            <a:r>
              <a:rPr lang="en-US" dirty="0" smtClean="0"/>
              <a:t>SVMs with </a:t>
            </a:r>
            <a:r>
              <a:rPr lang="en-US" dirty="0" err="1" smtClean="0"/>
              <a:t>Kernals</a:t>
            </a:r>
            <a:endParaRPr lang="en-US" dirty="0" smtClean="0"/>
          </a:p>
          <a:p>
            <a:r>
              <a:rPr lang="en-US" dirty="0" smtClean="0"/>
              <a:t>Data Leakage</a:t>
            </a:r>
          </a:p>
          <a:p>
            <a:r>
              <a:rPr lang="en-US" dirty="0" smtClean="0"/>
              <a:t>Imputing Missing </a:t>
            </a:r>
            <a:r>
              <a:rPr lang="en-US" dirty="0" smtClean="0"/>
              <a:t>Data</a:t>
            </a:r>
          </a:p>
          <a:p>
            <a:r>
              <a:rPr lang="en-US" dirty="0"/>
              <a:t>Optimizing for Different Evaluation Metrics</a:t>
            </a:r>
          </a:p>
          <a:p>
            <a:r>
              <a:rPr lang="en-US" dirty="0"/>
              <a:t>Multiclass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 regularization with </a:t>
            </a:r>
          </a:p>
          <a:p>
            <a:pPr lvl="1"/>
            <a:r>
              <a:rPr lang="en-US" dirty="0" smtClean="0"/>
              <a:t>Square-loss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Log loss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Hinge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948" y="1990799"/>
            <a:ext cx="267652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392" y="2742262"/>
            <a:ext cx="3419475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563" y="437865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Ridge Regression, Logistic Regression, SVM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886" y="3513105"/>
            <a:ext cx="3457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Think, Pair,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SVM’s boundary will change if you:</a:t>
            </a:r>
          </a:p>
          <a:p>
            <a:pPr marL="457200" indent="-457200">
              <a:buAutoNum type="alphaUcParenR"/>
            </a:pPr>
            <a:r>
              <a:rPr lang="en-US" dirty="0" smtClean="0"/>
              <a:t>Add many items that are clearly correctly classified </a:t>
            </a:r>
          </a:p>
          <a:p>
            <a:pPr marL="457200" indent="-457200">
              <a:buFont typeface="Arial"/>
              <a:buAutoNum type="alphaUcParenR"/>
            </a:pPr>
            <a:r>
              <a:rPr lang="en-US" dirty="0"/>
              <a:t>Add many items that are clearly </a:t>
            </a:r>
            <a:r>
              <a:rPr lang="en-US" dirty="0" smtClean="0"/>
              <a:t>misclassified </a:t>
            </a:r>
            <a:endParaRPr lang="en-US" dirty="0"/>
          </a:p>
          <a:p>
            <a:pPr marL="457200" indent="-457200">
              <a:buAutoNum type="alphaUcParenR"/>
            </a:pPr>
            <a:r>
              <a:rPr lang="en-US" dirty="0" smtClean="0"/>
              <a:t>Both of the Above</a:t>
            </a:r>
          </a:p>
          <a:p>
            <a:pPr marL="457200" indent="-457200">
              <a:buAutoNum type="alphaUcParenR"/>
            </a:pPr>
            <a:r>
              <a:rPr lang="en-US" dirty="0" smtClean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Must relate linearly</a:t>
            </a:r>
          </a:p>
          <a:p>
            <a:pPr lvl="1"/>
            <a:r>
              <a:rPr lang="en-US" dirty="0" smtClean="0"/>
              <a:t>Must normalize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Regularization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Usual</a:t>
            </a:r>
          </a:p>
          <a:p>
            <a:pPr lvl="1"/>
            <a:r>
              <a:rPr lang="en-US" dirty="0" smtClean="0"/>
              <a:t>Coefficients are interpretable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09168"/>
            <a:ext cx="4058745" cy="3293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Pros:</a:t>
            </a:r>
          </a:p>
          <a:p>
            <a:r>
              <a:rPr lang="en-US" sz="2000" dirty="0"/>
              <a:t>Simple and easy to train.</a:t>
            </a:r>
          </a:p>
          <a:p>
            <a:r>
              <a:rPr lang="en-US" sz="2000" dirty="0"/>
              <a:t>Fast prediction.</a:t>
            </a:r>
          </a:p>
          <a:p>
            <a:r>
              <a:rPr lang="en-US" sz="2000" dirty="0"/>
              <a:t>Scales well to very large datasets.</a:t>
            </a:r>
          </a:p>
          <a:p>
            <a:r>
              <a:rPr lang="en-US" sz="2000" dirty="0"/>
              <a:t>Works well with sparse data.</a:t>
            </a:r>
          </a:p>
          <a:p>
            <a:r>
              <a:rPr lang="en-US" sz="2000" dirty="0"/>
              <a:t>Reasons for prediction are relatively easy to interpret.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09167"/>
            <a:ext cx="4367048" cy="32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b="1" i="0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Cons:</a:t>
            </a:r>
          </a:p>
          <a:p>
            <a:r>
              <a:rPr lang="en-US" sz="2000" dirty="0"/>
              <a:t>For lower-dimensional data, other models may have superior generalization performance.</a:t>
            </a:r>
          </a:p>
          <a:p>
            <a:r>
              <a:rPr lang="en-US" sz="2000" dirty="0"/>
              <a:t>For classification, data may not be linearly separable (more on this in SVMs with non-linear kernels)</a:t>
            </a:r>
          </a:p>
        </p:txBody>
      </p:sp>
    </p:spTree>
    <p:extLst>
      <p:ext uri="{BB962C8B-B14F-4D97-AF65-F5344CB8AC3E}">
        <p14:creationId xmlns:p14="http://schemas.microsoft.com/office/powerpoint/2010/main" val="33758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45" y="791308"/>
            <a:ext cx="8975324" cy="1615481"/>
          </a:xfrm>
        </p:spPr>
        <p:txBody>
          <a:bodyPr/>
          <a:lstStyle/>
          <a:p>
            <a:r>
              <a:rPr lang="en-US" dirty="0">
                <a:solidFill>
                  <a:srgbClr val="00274C"/>
                </a:solidFill>
              </a:rPr>
              <a:t/>
            </a:r>
            <a:br>
              <a:rPr lang="en-US" dirty="0">
                <a:solidFill>
                  <a:srgbClr val="00274C"/>
                </a:solidFill>
              </a:rPr>
            </a:br>
            <a:r>
              <a:rPr lang="en-US" dirty="0">
                <a:solidFill>
                  <a:srgbClr val="00274C"/>
                </a:solidFill>
              </a:rPr>
              <a:t/>
            </a:r>
            <a:br>
              <a:rPr lang="en-US" dirty="0">
                <a:solidFill>
                  <a:srgbClr val="00274C"/>
                </a:solidFill>
              </a:rPr>
            </a:br>
            <a:r>
              <a:rPr lang="en-US" dirty="0" err="1">
                <a:solidFill>
                  <a:srgbClr val="00274C"/>
                </a:solidFill>
              </a:rPr>
              <a:t>Kernelized</a:t>
            </a:r>
            <a:r>
              <a:rPr lang="en-US" dirty="0">
                <a:solidFill>
                  <a:srgbClr val="00274C"/>
                </a:solidFill>
              </a:rPr>
              <a:t> 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3" y="2914650"/>
            <a:ext cx="7710468" cy="13144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We saw how linear support vector classifiers could effectively find a decision boundary with maximum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2060" y="4392796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Easy for a linear classifier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963" t="28790" r="28378" b="4376"/>
          <a:stretch/>
        </p:blipFill>
        <p:spPr>
          <a:xfrm>
            <a:off x="355600" y="1264441"/>
            <a:ext cx="4034562" cy="29412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16692" y="2014151"/>
            <a:ext cx="3398108" cy="1680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But what about more complex binary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58" t="38270" r="41250" b="13653"/>
          <a:stretch/>
        </p:blipFill>
        <p:spPr>
          <a:xfrm>
            <a:off x="4757350" y="1264442"/>
            <a:ext cx="3929449" cy="2941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963" t="28790" r="28378" b="4376"/>
          <a:stretch/>
        </p:blipFill>
        <p:spPr>
          <a:xfrm>
            <a:off x="355600" y="1264441"/>
            <a:ext cx="4034562" cy="2941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1125" y="4400037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Difficult/impossible for a linear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2060" y="4392796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Easy for a linear classifier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6692" y="2014151"/>
            <a:ext cx="3398108" cy="1680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55059" y="1915297"/>
            <a:ext cx="3731740" cy="1532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simple 1-dimensional classification problem</a:t>
            </a:r>
            <a:br>
              <a:rPr lang="en-US" sz="3200" dirty="0"/>
            </a:br>
            <a:r>
              <a:rPr lang="en-US" sz="3200" dirty="0"/>
              <a:t>for a linear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70690" y="3941379"/>
            <a:ext cx="4981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98366" y="3671680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9052" y="367436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9411" y="3683877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57248" y="3673368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01462" y="3683877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89890" y="3683877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85490" y="3683877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26621" y="3673367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99656" y="3671680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61234" y="3671680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13418" y="2855741"/>
            <a:ext cx="0" cy="165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2957" y="416152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  </a:t>
            </a:r>
            <a:r>
              <a:rPr lang="en-US" dirty="0"/>
              <a:t>=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767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more perplexing 1-d classification problem for a linear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60331" y="4067504"/>
            <a:ext cx="4981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88007" y="3797805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8693" y="3800485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9052" y="3810002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9170" y="379612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91103" y="3810002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58710" y="379612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98451" y="3803141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2959" y="3800485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47536" y="379612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more perplexing 1-d classification problem for a linear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60331" y="4067504"/>
            <a:ext cx="4981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88007" y="3797805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8693" y="3800485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9052" y="3810002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9170" y="379612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91103" y="3810002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58710" y="379612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98451" y="3803141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2959" y="3800485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03059" y="2981866"/>
            <a:ext cx="0" cy="165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47536" y="3796120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8000" y="381452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2957" y="416152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  </a:t>
            </a:r>
            <a:r>
              <a:rPr lang="en-US" dirty="0"/>
              <a:t>=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90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Let's transform the data by adding a second dimension/feature</a:t>
            </a:r>
            <a:br>
              <a:rPr lang="en-US" sz="2000" dirty="0"/>
            </a:br>
            <a:r>
              <a:rPr lang="en-US" sz="2000" dirty="0"/>
              <a:t>(set to the squared value of the first feature)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60331" y="4067504"/>
            <a:ext cx="4981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88751" y="3603564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8693" y="3191203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9052" y="3606934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8304" y="1855139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1613" y="2809649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72094" y="1228067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214007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48761" y="3508971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47536" y="2336275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37434" y="2440895"/>
                <a:ext cx="2782831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1" i="1" dirty="0"/>
                  <a:t>v</a:t>
                </a:r>
                <a:r>
                  <a:rPr lang="en-US" sz="36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34" y="2440895"/>
                <a:ext cx="2782831" cy="584006"/>
              </a:xfrm>
              <a:prstGeom prst="rect">
                <a:avLst/>
              </a:prstGeom>
              <a:blipFill rotWithShape="0">
                <a:blip r:embed="rId2"/>
                <a:stretch>
                  <a:fillRect l="-9847" t="-20833" b="-4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483708" y="3191203"/>
            <a:ext cx="12498" cy="86181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5844746" y="1537791"/>
            <a:ext cx="8557" cy="249051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5572897" y="2199503"/>
            <a:ext cx="0" cy="18411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5342130" y="2664373"/>
            <a:ext cx="8346" cy="138864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4693045" y="3474176"/>
            <a:ext cx="2523" cy="5170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2903286" y="3474175"/>
            <a:ext cx="552" cy="59119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28000" y="381452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2957" y="416152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  </a:t>
            </a:r>
            <a:r>
              <a:rPr lang="en-US" dirty="0"/>
              <a:t>= 0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03059" y="2981866"/>
            <a:ext cx="0" cy="165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4351173" y="3757147"/>
            <a:ext cx="0" cy="28297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477963" y="3814522"/>
            <a:ext cx="0" cy="28297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4087563" y="3806284"/>
            <a:ext cx="0" cy="28297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0981"/>
            <a:ext cx="8432800" cy="701843"/>
          </a:xfrm>
        </p:spPr>
        <p:txBody>
          <a:bodyPr/>
          <a:lstStyle/>
          <a:p>
            <a:r>
              <a:rPr lang="en-US" sz="2000" dirty="0"/>
              <a:t>The data transformation makes it possible to solve this with a linear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60331" y="4067504"/>
            <a:ext cx="4981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88751" y="3603564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8693" y="3191203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9052" y="3606934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91527" y="1838766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1613" y="2809649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72094" y="1228067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213145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48761" y="3508971"/>
            <a:ext cx="189186" cy="189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47536" y="2336275"/>
            <a:ext cx="189186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37434" y="2440895"/>
                <a:ext cx="2782831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1" i="1" dirty="0"/>
                  <a:t>v</a:t>
                </a:r>
                <a:r>
                  <a:rPr lang="en-US" sz="36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34" y="2440895"/>
                <a:ext cx="2782831" cy="584006"/>
              </a:xfrm>
              <a:prstGeom prst="rect">
                <a:avLst/>
              </a:prstGeom>
              <a:blipFill rotWithShape="0">
                <a:blip r:embed="rId2"/>
                <a:stretch>
                  <a:fillRect l="-9847" t="-20833" b="-4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2207172" y="1764627"/>
            <a:ext cx="4461642" cy="3012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8000" y="381452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800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0981"/>
            <a:ext cx="8432800" cy="701843"/>
          </a:xfrm>
        </p:spPr>
        <p:txBody>
          <a:bodyPr/>
          <a:lstStyle/>
          <a:p>
            <a:r>
              <a:rPr lang="en-US" sz="2400" dirty="0"/>
              <a:t>What does the linear decision boundary in feature space correspond to in the original input space?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66129" y="1685951"/>
            <a:ext cx="4073605" cy="2744159"/>
            <a:chOff x="1860331" y="1228067"/>
            <a:chExt cx="5354927" cy="354888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0331" y="4067504"/>
              <a:ext cx="49819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988751" y="3603564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08693" y="3191203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379052" y="3606934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91527" y="1838766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01613" y="2809649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72094" y="1228067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213145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48761" y="3508971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47536" y="233627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2207172" y="1764627"/>
              <a:ext cx="4461642" cy="30123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28000" y="381452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0824" y="3608292"/>
            <a:ext cx="4368136" cy="383344"/>
            <a:chOff x="3572191" y="3749705"/>
            <a:chExt cx="5354927" cy="3877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72191" y="4021089"/>
              <a:ext cx="49819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699867" y="3751390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20553" y="3754070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90912" y="3763587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91030" y="374970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02963" y="3763587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470570" y="374970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10311" y="3756726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74819" y="3754070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959396" y="374970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39860" y="376810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92462" y="1242502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31101" y="1276593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Feature space</a:t>
            </a:r>
          </a:p>
        </p:txBody>
      </p:sp>
    </p:spTree>
    <p:extLst>
      <p:ext uri="{BB962C8B-B14F-4D97-AF65-F5344CB8AC3E}">
        <p14:creationId xmlns:p14="http://schemas.microsoft.com/office/powerpoint/2010/main" val="11154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0981"/>
            <a:ext cx="8432800" cy="701843"/>
          </a:xfrm>
        </p:spPr>
        <p:txBody>
          <a:bodyPr/>
          <a:lstStyle/>
          <a:p>
            <a:r>
              <a:rPr lang="en-US" sz="2400" dirty="0"/>
              <a:t>What does the linear decision boundary correspond to in the original input space?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66129" y="1685951"/>
            <a:ext cx="4073605" cy="2744159"/>
            <a:chOff x="1860331" y="1228067"/>
            <a:chExt cx="5354927" cy="354888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0331" y="4067504"/>
              <a:ext cx="49819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988751" y="3603564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08693" y="3191203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379052" y="3606934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91527" y="1838766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01613" y="2809649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72094" y="1228067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213145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48761" y="3508971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47536" y="233627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2207172" y="1764627"/>
              <a:ext cx="4461642" cy="30123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28000" y="381452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0824" y="3608292"/>
            <a:ext cx="4368136" cy="383344"/>
            <a:chOff x="3572191" y="3749705"/>
            <a:chExt cx="5354927" cy="3877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72191" y="4021089"/>
              <a:ext cx="49819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699867" y="3751390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20553" y="3754070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90912" y="3763587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91030" y="374970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02963" y="3763587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470570" y="374970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10311" y="3756726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74819" y="3754070"/>
              <a:ext cx="189186" cy="189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959396" y="3749705"/>
              <a:ext cx="189186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39860" y="376810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sp>
        <p:nvSpPr>
          <p:cNvPr id="32" name="Freeform: Shape 31"/>
          <p:cNvSpPr/>
          <p:nvPr/>
        </p:nvSpPr>
        <p:spPr>
          <a:xfrm>
            <a:off x="1487802" y="2821180"/>
            <a:ext cx="1861094" cy="1729469"/>
          </a:xfrm>
          <a:custGeom>
            <a:avLst/>
            <a:gdLst>
              <a:gd name="connsiteX0" fmla="*/ 0 w 1844566"/>
              <a:gd name="connsiteY0" fmla="*/ 1844587 h 1876118"/>
              <a:gd name="connsiteX1" fmla="*/ 945931 w 1844566"/>
              <a:gd name="connsiteY1" fmla="*/ 22 h 1876118"/>
              <a:gd name="connsiteX2" fmla="*/ 1844566 w 1844566"/>
              <a:gd name="connsiteY2" fmla="*/ 1876118 h 1876118"/>
              <a:gd name="connsiteX3" fmla="*/ 1844566 w 1844566"/>
              <a:gd name="connsiteY3" fmla="*/ 1876118 h 187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4566" h="1876118">
                <a:moveTo>
                  <a:pt x="0" y="1844587"/>
                </a:moveTo>
                <a:cubicBezTo>
                  <a:pt x="319251" y="919677"/>
                  <a:pt x="638503" y="-5233"/>
                  <a:pt x="945931" y="22"/>
                </a:cubicBezTo>
                <a:cubicBezTo>
                  <a:pt x="1253359" y="5277"/>
                  <a:pt x="1844566" y="1876118"/>
                  <a:pt x="1844566" y="1876118"/>
                </a:cubicBezTo>
                <a:lnTo>
                  <a:pt x="1844566" y="1876118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92462" y="1242502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31101" y="1276593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Feature space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5C9B1E72-8002-4F05-B76E-586AF83096E6}"/>
              </a:ext>
            </a:extLst>
          </p:cNvPr>
          <p:cNvSpPr/>
          <p:nvPr/>
        </p:nvSpPr>
        <p:spPr>
          <a:xfrm>
            <a:off x="2997177" y="1000688"/>
            <a:ext cx="3006787" cy="217682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does this remind you of?</a:t>
            </a:r>
          </a:p>
        </p:txBody>
      </p:sp>
    </p:spTree>
    <p:extLst>
      <p:ext uri="{BB962C8B-B14F-4D97-AF65-F5344CB8AC3E}">
        <p14:creationId xmlns:p14="http://schemas.microsoft.com/office/powerpoint/2010/main" val="36952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Transforming the data can make it much easier for a linear classifier.</a:t>
            </a:r>
            <a:endParaRPr lang="en-US" sz="2000" dirty="0"/>
          </a:p>
        </p:txBody>
      </p:sp>
      <p:pic>
        <p:nvPicPr>
          <p:cNvPr id="1026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40" y="1409168"/>
            <a:ext cx="5613975" cy="25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3891" y="4408986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Source: Wikipedia "Kernel Machine" article.</a:t>
            </a:r>
            <a:br>
              <a:rPr lang="en-US" sz="1400" dirty="0"/>
            </a:br>
            <a:r>
              <a:rPr lang="en-US" sz="1400" dirty="0"/>
              <a:t>https://commons.wikimedia.org/w/index.php?curid=47868867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3085" y="400180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74C"/>
                </a:solidFill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2276" y="4004260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74C"/>
                </a:solidFill>
                <a:latin typeface="Gill Sans SemiBold" charset="0"/>
                <a:ea typeface="Gill Sans SemiBold" charset="0"/>
                <a:cs typeface="Gill Sans SemiBold" charset="0"/>
              </a:rPr>
              <a:t>Feature space</a:t>
            </a:r>
          </a:p>
        </p:txBody>
      </p:sp>
    </p:spTree>
    <p:extLst>
      <p:ext uri="{BB962C8B-B14F-4D97-AF65-F5344CB8AC3E}">
        <p14:creationId xmlns:p14="http://schemas.microsoft.com/office/powerpoint/2010/main" val="8870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583324" y="2301765"/>
            <a:ext cx="4193627" cy="1324304"/>
          </a:xfrm>
          <a:prstGeom prst="parallelogram">
            <a:avLst>
              <a:gd name="adj" fmla="val 85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cxnSpLocks/>
            <a:stCxn id="6" idx="3"/>
            <a:endCxn id="6" idx="1"/>
          </p:cNvCxnSpPr>
          <p:nvPr/>
        </p:nvCxnSpPr>
        <p:spPr>
          <a:xfrm flipV="1">
            <a:off x="2112581" y="2301765"/>
            <a:ext cx="1135113" cy="1324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5"/>
            <a:endCxn id="6" idx="2"/>
          </p:cNvCxnSpPr>
          <p:nvPr/>
        </p:nvCxnSpPr>
        <p:spPr>
          <a:xfrm>
            <a:off x="1150881" y="2963917"/>
            <a:ext cx="3058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of mapping a 2D classification problem to a 3D feature space to make it linearly separable</a:t>
            </a:r>
          </a:p>
        </p:txBody>
      </p:sp>
      <p:sp>
        <p:nvSpPr>
          <p:cNvPr id="8" name="Oval 7"/>
          <p:cNvSpPr/>
          <p:nvPr/>
        </p:nvSpPr>
        <p:spPr>
          <a:xfrm>
            <a:off x="2442478" y="2513197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4987" y="306336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1077" y="328087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63" y="342716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33554" y="289077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42205" y="261384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7113" y="309686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99288" y="273874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9877" y="254069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43113" y="293799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85959" y="276872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07159" y="2861915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94438" y="273874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74707" y="2394409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81323" y="327052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55807" y="265053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83848" y="324479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26982" y="2885027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95513" y="309039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6463" y="295922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47342" y="309039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337162" y="4093032"/>
                <a:ext cx="27828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i="1" dirty="0"/>
                  <a:t>x</a:t>
                </a:r>
                <a:r>
                  <a:rPr lang="en-US" sz="28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62" y="4093032"/>
                <a:ext cx="2782831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7659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1651650" y="182587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</p:spTree>
    <p:extLst>
      <p:ext uri="{BB962C8B-B14F-4D97-AF65-F5344CB8AC3E}">
        <p14:creationId xmlns:p14="http://schemas.microsoft.com/office/powerpoint/2010/main" val="1833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rallelogram 50"/>
          <p:cNvSpPr/>
          <p:nvPr/>
        </p:nvSpPr>
        <p:spPr>
          <a:xfrm>
            <a:off x="4328059" y="2301765"/>
            <a:ext cx="4193627" cy="1324304"/>
          </a:xfrm>
          <a:prstGeom prst="parallelogram">
            <a:avLst>
              <a:gd name="adj" fmla="val 85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4866553" y="2959226"/>
            <a:ext cx="3058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5828253" y="2297074"/>
            <a:ext cx="1135113" cy="1324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583324" y="2301765"/>
            <a:ext cx="4193627" cy="1324304"/>
          </a:xfrm>
          <a:prstGeom prst="parallelogram">
            <a:avLst>
              <a:gd name="adj" fmla="val 85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cxnSpLocks/>
            <a:stCxn id="6" idx="3"/>
            <a:endCxn id="6" idx="1"/>
          </p:cNvCxnSpPr>
          <p:nvPr/>
        </p:nvCxnSpPr>
        <p:spPr>
          <a:xfrm flipV="1">
            <a:off x="2112581" y="2301765"/>
            <a:ext cx="1135113" cy="1324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5"/>
            <a:endCxn id="6" idx="2"/>
          </p:cNvCxnSpPr>
          <p:nvPr/>
        </p:nvCxnSpPr>
        <p:spPr>
          <a:xfrm>
            <a:off x="1150881" y="2963917"/>
            <a:ext cx="3058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of mapping a 2D classification problem to a 3D feature space to make it linearly separable</a:t>
            </a:r>
          </a:p>
        </p:txBody>
      </p:sp>
      <p:sp>
        <p:nvSpPr>
          <p:cNvPr id="8" name="Oval 7"/>
          <p:cNvSpPr/>
          <p:nvPr/>
        </p:nvSpPr>
        <p:spPr>
          <a:xfrm>
            <a:off x="2442478" y="2513197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4987" y="306336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1077" y="328087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63" y="342716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33554" y="289077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42205" y="261384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7113" y="309686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99288" y="273874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9877" y="254069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43113" y="293799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85959" y="276872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07159" y="2861915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94438" y="273874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74707" y="2394409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81323" y="327052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55807" y="265053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83848" y="324479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26982" y="2885027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95513" y="309039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6463" y="295922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47342" y="309039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02894" y="2337826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161571" y="198420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23491" y="279501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2838" y="385138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13896" y="2549559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79936" y="3059077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32590" y="2502239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860212" y="2264682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05116" y="2398581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85627" y="1738093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584166" y="1661437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69722" y="1744567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5489" y="144450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34607" y="3651054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485980" y="2950126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42467" y="3444713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14831" y="3317939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11727" y="2017972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529545" y="195117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97009" y="3705094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11509" y="4043454"/>
                <a:ext cx="5046195" cy="56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1" i="1" dirty="0"/>
                  <a:t>v</a:t>
                </a:r>
                <a:r>
                  <a:rPr lang="en-US" sz="36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,1−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9" y="4043454"/>
                <a:ext cx="5046195" cy="564898"/>
              </a:xfrm>
              <a:prstGeom prst="rect">
                <a:avLst/>
              </a:prstGeom>
              <a:blipFill rotWithShape="0">
                <a:blip r:embed="rId3"/>
                <a:stretch>
                  <a:fillRect l="-556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337162" y="4093032"/>
                <a:ext cx="27828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i="1" dirty="0"/>
                  <a:t>x</a:t>
                </a:r>
                <a:r>
                  <a:rPr lang="en-US" sz="28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62" y="4093032"/>
                <a:ext cx="278283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7659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1651650" y="182587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58662" y="1172297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Feature space</a:t>
            </a:r>
          </a:p>
        </p:txBody>
      </p:sp>
      <p:sp>
        <p:nvSpPr>
          <p:cNvPr id="73" name="Freeform: Shape 72"/>
          <p:cNvSpPr/>
          <p:nvPr/>
        </p:nvSpPr>
        <p:spPr>
          <a:xfrm>
            <a:off x="5056945" y="1568728"/>
            <a:ext cx="2566910" cy="2308420"/>
          </a:xfrm>
          <a:custGeom>
            <a:avLst/>
            <a:gdLst>
              <a:gd name="connsiteX0" fmla="*/ 0 w 1844566"/>
              <a:gd name="connsiteY0" fmla="*/ 1844587 h 1876118"/>
              <a:gd name="connsiteX1" fmla="*/ 945931 w 1844566"/>
              <a:gd name="connsiteY1" fmla="*/ 22 h 1876118"/>
              <a:gd name="connsiteX2" fmla="*/ 1844566 w 1844566"/>
              <a:gd name="connsiteY2" fmla="*/ 1876118 h 1876118"/>
              <a:gd name="connsiteX3" fmla="*/ 1844566 w 1844566"/>
              <a:gd name="connsiteY3" fmla="*/ 1876118 h 187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4566" h="1876118">
                <a:moveTo>
                  <a:pt x="0" y="1844587"/>
                </a:moveTo>
                <a:cubicBezTo>
                  <a:pt x="319251" y="919677"/>
                  <a:pt x="638503" y="-5233"/>
                  <a:pt x="945931" y="22"/>
                </a:cubicBezTo>
                <a:cubicBezTo>
                  <a:pt x="1253359" y="5277"/>
                  <a:pt x="1844566" y="1876118"/>
                  <a:pt x="1844566" y="1876118"/>
                </a:cubicBezTo>
                <a:lnTo>
                  <a:pt x="1844566" y="1876118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rallelogram 50"/>
          <p:cNvSpPr/>
          <p:nvPr/>
        </p:nvSpPr>
        <p:spPr>
          <a:xfrm>
            <a:off x="4328059" y="2301765"/>
            <a:ext cx="4193627" cy="1324304"/>
          </a:xfrm>
          <a:prstGeom prst="parallelogram">
            <a:avLst>
              <a:gd name="adj" fmla="val 85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>
            <a:off x="4812419" y="1567261"/>
            <a:ext cx="3943207" cy="1181965"/>
          </a:xfrm>
          <a:prstGeom prst="parallelogram">
            <a:avLst>
              <a:gd name="adj" fmla="val 85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4866553" y="2959226"/>
            <a:ext cx="3058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5828253" y="2297074"/>
            <a:ext cx="1135113" cy="1324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583324" y="2301765"/>
            <a:ext cx="4193627" cy="1324304"/>
          </a:xfrm>
          <a:prstGeom prst="parallelogram">
            <a:avLst>
              <a:gd name="adj" fmla="val 85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cxnSpLocks/>
            <a:stCxn id="6" idx="3"/>
            <a:endCxn id="6" idx="1"/>
          </p:cNvCxnSpPr>
          <p:nvPr/>
        </p:nvCxnSpPr>
        <p:spPr>
          <a:xfrm flipV="1">
            <a:off x="2112581" y="2301765"/>
            <a:ext cx="1135113" cy="1324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5"/>
            <a:endCxn id="6" idx="2"/>
          </p:cNvCxnSpPr>
          <p:nvPr/>
        </p:nvCxnSpPr>
        <p:spPr>
          <a:xfrm>
            <a:off x="1150881" y="2963917"/>
            <a:ext cx="3058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of mapping a 2D classification problem to a 3D feature space to make it linearly separable</a:t>
            </a:r>
          </a:p>
        </p:txBody>
      </p:sp>
      <p:sp>
        <p:nvSpPr>
          <p:cNvPr id="8" name="Oval 7"/>
          <p:cNvSpPr/>
          <p:nvPr/>
        </p:nvSpPr>
        <p:spPr>
          <a:xfrm>
            <a:off x="2442478" y="2513197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4987" y="306336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1077" y="328087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63" y="342716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33554" y="289077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42205" y="261384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7113" y="309686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99288" y="273874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9877" y="254069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43113" y="293799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85959" y="276872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07159" y="2861915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94438" y="273874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74707" y="2394409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81323" y="327052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55807" y="265053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83848" y="3244796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26982" y="2885027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95513" y="3090390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6463" y="295922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47342" y="3090390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02894" y="2337826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161571" y="198420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23491" y="2795013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2838" y="3851381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13896" y="2549559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79936" y="3059077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32590" y="2502239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860212" y="2264682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05116" y="2398581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85627" y="1738093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584166" y="1661437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69722" y="1744567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5489" y="1444508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34607" y="3651054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485980" y="2950126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42467" y="3444713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14831" y="3317939"/>
            <a:ext cx="143918" cy="1462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11727" y="2017972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529545" y="1951176"/>
            <a:ext cx="143918" cy="14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97009" y="3705094"/>
            <a:ext cx="143918" cy="146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11509" y="4043454"/>
                <a:ext cx="5046195" cy="56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1" i="1" dirty="0"/>
                  <a:t>v</a:t>
                </a:r>
                <a:r>
                  <a:rPr lang="en-US" sz="36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,1−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9" y="4043454"/>
                <a:ext cx="5046195" cy="564898"/>
              </a:xfrm>
              <a:prstGeom prst="rect">
                <a:avLst/>
              </a:prstGeom>
              <a:blipFill rotWithShape="0">
                <a:blip r:embed="rId3"/>
                <a:stretch>
                  <a:fillRect l="-556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337162" y="4093032"/>
                <a:ext cx="27828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i="1" dirty="0"/>
                  <a:t>x</a:t>
                </a:r>
                <a:r>
                  <a:rPr lang="en-US" sz="28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62" y="4093032"/>
                <a:ext cx="278283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7659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1651650" y="182587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58662" y="1172297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ill Sans SemiBold" charset="0"/>
                <a:ea typeface="Gill Sans SemiBold" charset="0"/>
                <a:cs typeface="Gill Sans SemiBold" charset="0"/>
              </a:rPr>
              <a:t>Feature space</a:t>
            </a:r>
          </a:p>
        </p:txBody>
      </p:sp>
    </p:spTree>
    <p:extLst>
      <p:ext uri="{BB962C8B-B14F-4D97-AF65-F5344CB8AC3E}">
        <p14:creationId xmlns:p14="http://schemas.microsoft.com/office/powerpoint/2010/main" val="14462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of mapping a 2D classification problem to a 3D feature space to make it linearly separable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4371" y="4136600"/>
                <a:ext cx="5046195" cy="56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1" i="1" dirty="0"/>
                  <a:t>v</a:t>
                </a:r>
                <a:r>
                  <a:rPr lang="en-US" sz="3600" b="1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,1 −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1" y="4136600"/>
                <a:ext cx="5046195" cy="564898"/>
              </a:xfrm>
              <a:prstGeom prst="rect">
                <a:avLst/>
              </a:prstGeom>
              <a:blipFill rotWithShape="0">
                <a:blip r:embed="rId3"/>
                <a:stretch>
                  <a:fillRect l="-5435" t="-26087" b="-4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669246" y="2057891"/>
            <a:ext cx="4193627" cy="2579854"/>
            <a:chOff x="583324" y="1825873"/>
            <a:chExt cx="4193627" cy="2579854"/>
          </a:xfrm>
        </p:grpSpPr>
        <p:sp>
          <p:nvSpPr>
            <p:cNvPr id="6" name="Parallelogram 5"/>
            <p:cNvSpPr/>
            <p:nvPr/>
          </p:nvSpPr>
          <p:spPr>
            <a:xfrm>
              <a:off x="583324" y="2301765"/>
              <a:ext cx="4193627" cy="1324304"/>
            </a:xfrm>
            <a:prstGeom prst="parallelogram">
              <a:avLst>
                <a:gd name="adj" fmla="val 8571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cxnSpLocks/>
              <a:stCxn id="6" idx="3"/>
              <a:endCxn id="6" idx="1"/>
            </p:cNvCxnSpPr>
            <p:nvPr/>
          </p:nvCxnSpPr>
          <p:spPr>
            <a:xfrm flipV="1">
              <a:off x="2112581" y="2301765"/>
              <a:ext cx="1135113" cy="1324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" idx="5"/>
              <a:endCxn id="6" idx="2"/>
            </p:cNvCxnSpPr>
            <p:nvPr/>
          </p:nvCxnSpPr>
          <p:spPr>
            <a:xfrm>
              <a:off x="1150881" y="2963917"/>
              <a:ext cx="305851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42478" y="2513197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4987" y="3063368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51077" y="3280876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16463" y="3427163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33554" y="2890773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42205" y="2613840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77113" y="3096861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99288" y="2738740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29877" y="2540696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43113" y="2937990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85959" y="2768728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07159" y="2861915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94438" y="2738740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74707" y="2394409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181323" y="3270521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55807" y="2650536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683848" y="3244796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526982" y="2885027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95513" y="3090390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16463" y="2959226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7342" y="3090390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497006" y="3974840"/>
                  <a:ext cx="278283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800" b="1" i="1" dirty="0"/>
                    <a:t>x</a:t>
                  </a:r>
                  <a:r>
                    <a:rPr lang="en-US" sz="2800" b="1" i="1" baseline="-25000" dirty="0"/>
                    <a:t>i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800" dirty="0"/>
                    <a:t>)</a:t>
                  </a: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06" y="3974840"/>
                  <a:ext cx="2782831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895" t="-25352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1651650" y="1825873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Gill Sans SemiBold" charset="0"/>
                  <a:ea typeface="Gill Sans SemiBold" charset="0"/>
                  <a:cs typeface="Gill Sans SemiBold" charset="0"/>
                </a:rPr>
                <a:t>Original input space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209755" y="2723934"/>
              <a:ext cx="835073" cy="5711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7714" y="1325189"/>
            <a:ext cx="4610074" cy="2825371"/>
            <a:chOff x="4328059" y="1172297"/>
            <a:chExt cx="4610074" cy="2825371"/>
          </a:xfrm>
        </p:grpSpPr>
        <p:sp>
          <p:nvSpPr>
            <p:cNvPr id="51" name="Parallelogram 50"/>
            <p:cNvSpPr/>
            <p:nvPr/>
          </p:nvSpPr>
          <p:spPr>
            <a:xfrm>
              <a:off x="4328059" y="2301765"/>
              <a:ext cx="4193627" cy="1324304"/>
            </a:xfrm>
            <a:prstGeom prst="parallelogram">
              <a:avLst>
                <a:gd name="adj" fmla="val 8571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/>
            <p:cNvSpPr/>
            <p:nvPr/>
          </p:nvSpPr>
          <p:spPr>
            <a:xfrm>
              <a:off x="4812419" y="1567261"/>
              <a:ext cx="3943207" cy="1181965"/>
            </a:xfrm>
            <a:prstGeom prst="parallelogram">
              <a:avLst>
                <a:gd name="adj" fmla="val 8571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866553" y="2959226"/>
              <a:ext cx="305851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cxnSpLocks/>
            </p:cNvCxnSpPr>
            <p:nvPr/>
          </p:nvCxnSpPr>
          <p:spPr>
            <a:xfrm flipV="1">
              <a:off x="5828253" y="2297074"/>
              <a:ext cx="1135113" cy="1324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202894" y="2337826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223491" y="2795013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572838" y="3851381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813896" y="2549559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479936" y="3059077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32590" y="2502239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860212" y="2264682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705116" y="2398581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84166" y="1661437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069722" y="1744567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305489" y="1444508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934607" y="3651054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85980" y="2950126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442467" y="3444713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214831" y="3317939"/>
              <a:ext cx="143918" cy="1462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11727" y="2017972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529545" y="1951176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97009" y="3705094"/>
              <a:ext cx="143918" cy="14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58662" y="1172297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Gill Sans SemiBold" charset="0"/>
                  <a:ea typeface="Gill Sans SemiBold" charset="0"/>
                  <a:cs typeface="Gill Sans SemiBold" charset="0"/>
                </a:rPr>
                <a:t>Feature space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5696851" y="2056529"/>
              <a:ext cx="1287098" cy="3868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385627" y="1738093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98644" y="1792075"/>
              <a:ext cx="143918" cy="1462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056945" y="1568728"/>
              <a:ext cx="2566910" cy="2308420"/>
            </a:xfrm>
            <a:custGeom>
              <a:avLst/>
              <a:gdLst>
                <a:gd name="connsiteX0" fmla="*/ 0 w 1844566"/>
                <a:gd name="connsiteY0" fmla="*/ 1844587 h 1876118"/>
                <a:gd name="connsiteX1" fmla="*/ 945931 w 1844566"/>
                <a:gd name="connsiteY1" fmla="*/ 22 h 1876118"/>
                <a:gd name="connsiteX2" fmla="*/ 1844566 w 1844566"/>
                <a:gd name="connsiteY2" fmla="*/ 1876118 h 1876118"/>
                <a:gd name="connsiteX3" fmla="*/ 1844566 w 1844566"/>
                <a:gd name="connsiteY3" fmla="*/ 1876118 h 187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566" h="1876118">
                  <a:moveTo>
                    <a:pt x="0" y="1844587"/>
                  </a:moveTo>
                  <a:cubicBezTo>
                    <a:pt x="319251" y="919677"/>
                    <a:pt x="638503" y="-5233"/>
                    <a:pt x="945931" y="22"/>
                  </a:cubicBezTo>
                  <a:cubicBezTo>
                    <a:pt x="1253359" y="5277"/>
                    <a:pt x="1844566" y="1876118"/>
                    <a:pt x="1844566" y="1876118"/>
                  </a:cubicBezTo>
                  <a:lnTo>
                    <a:pt x="1844566" y="1876118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Right 4"/>
          <p:cNvSpPr/>
          <p:nvPr/>
        </p:nvSpPr>
        <p:spPr>
          <a:xfrm>
            <a:off x="4300151" y="2970758"/>
            <a:ext cx="654908" cy="3874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quadratic kernel SV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r="9128" b="32288"/>
          <a:stretch/>
        </p:blipFill>
        <p:spPr bwMode="auto">
          <a:xfrm>
            <a:off x="3512896" y="1221399"/>
            <a:ext cx="5173904" cy="24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6385" y="369563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74C"/>
                </a:solidFill>
                <a:latin typeface="Gill Sans SemiBold" charset="0"/>
                <a:ea typeface="Gill Sans SemiBold" charset="0"/>
                <a:cs typeface="Gill Sans SemiBold" charset="0"/>
              </a:rPr>
              <a:t>Original input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412" y="3695633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74C"/>
                </a:solidFill>
                <a:latin typeface="Gill Sans SemiBold" charset="0"/>
                <a:ea typeface="Gill Sans SemiBold" charset="0"/>
                <a:cs typeface="Gill Sans SemiBold" charset="0"/>
              </a:rPr>
              <a:t>Feature space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543" y="4273503"/>
            <a:ext cx="784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74C"/>
                </a:solidFill>
                <a:latin typeface="Gill Sans SemiBold" charset="0"/>
                <a:ea typeface="Gill Sans SemiBold" charset="0"/>
                <a:cs typeface="Gill Sans SemiBold" charset="0"/>
              </a:rPr>
              <a:t>A kernel is a similarity measure (modified dot product) between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371586" y="2231255"/>
                <a:ext cx="4449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[−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1586" y="2231255"/>
                <a:ext cx="4449719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222" b="-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1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21963" t="28790" r="28378" b="4376"/>
          <a:stretch/>
        </p:blipFill>
        <p:spPr>
          <a:xfrm>
            <a:off x="4006807" y="1097561"/>
            <a:ext cx="4540849" cy="3310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Linear classifiers: how would you separate these two groups of training examples with a straight line?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4118" y="2945416"/>
                <a:ext cx="29272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b="0" dirty="0"/>
                  <a:t/>
                </a:r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b="0" dirty="0"/>
                  <a:t> + b)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8" y="2945416"/>
                <a:ext cx="292721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67" b="-8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476892" y="2312034"/>
            <a:ext cx="1025611" cy="334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33" name="Straight Arrow Connector 32"/>
          <p:cNvCxnSpPr>
            <a:stCxn id="30" idx="3"/>
          </p:cNvCxnSpPr>
          <p:nvPr/>
        </p:nvCxnSpPr>
        <p:spPr>
          <a:xfrm>
            <a:off x="2502503" y="2479099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32049" y="2479099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3198" y="233619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98" y="2336197"/>
                <a:ext cx="18812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13919" y="2336197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19" y="2336197"/>
                <a:ext cx="19152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125" t="-21739" r="-7812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8680" y="16063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3415" y="176339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value</a:t>
            </a:r>
          </a:p>
        </p:txBody>
      </p:sp>
    </p:spTree>
    <p:extLst>
      <p:ext uri="{BB962C8B-B14F-4D97-AF65-F5344CB8AC3E}">
        <p14:creationId xmlns:p14="http://schemas.microsoft.com/office/powerpoint/2010/main" val="8775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0204ED-6D3C-4D67-A92B-4B24A2763A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1FF1DCC3-B579-441E-B5FF-5C85ECF80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267" y="373507"/>
            <a:ext cx="8229600" cy="689722"/>
          </a:xfrm>
        </p:spPr>
        <p:txBody>
          <a:bodyPr/>
          <a:lstStyle/>
          <a:p>
            <a:r>
              <a:rPr lang="en-US" altLang="en-US" dirty="0"/>
              <a:t>Common SVM basis functions</a:t>
            </a:r>
          </a:p>
        </p:txBody>
      </p:sp>
      <p:sp>
        <p:nvSpPr>
          <p:cNvPr id="683028" name="Text Box 20">
            <a:extLst>
              <a:ext uri="{FF2B5EF4-FFF2-40B4-BE49-F238E27FC236}">
                <a16:creationId xmlns:a16="http://schemas.microsoft.com/office/drawing/2014/main" id="{DD1D3040-BD60-4C21-A43C-89E47185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524" y="1188052"/>
            <a:ext cx="6365081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 i="1" dirty="0" err="1"/>
              <a:t>z</a:t>
            </a:r>
            <a:r>
              <a:rPr lang="en-US" altLang="en-US" sz="2100" i="1" baseline="-25000" dirty="0" err="1"/>
              <a:t>k</a:t>
            </a:r>
            <a:r>
              <a:rPr lang="en-US" altLang="en-US" sz="2100" i="1" dirty="0"/>
              <a:t> = </a:t>
            </a:r>
            <a:r>
              <a:rPr lang="en-US" altLang="en-US" sz="2100" dirty="0"/>
              <a:t>( polynomial terms of </a:t>
            </a:r>
            <a:r>
              <a:rPr lang="en-US" altLang="en-US" sz="2100" b="1" i="1" dirty="0" err="1"/>
              <a:t>x</a:t>
            </a:r>
            <a:r>
              <a:rPr lang="en-US" altLang="en-US" sz="2100" i="1" baseline="-25000" dirty="0" err="1"/>
              <a:t>k</a:t>
            </a:r>
            <a:r>
              <a:rPr lang="en-US" altLang="en-US" sz="2100" dirty="0"/>
              <a:t> of degree 1 to </a:t>
            </a:r>
            <a:r>
              <a:rPr lang="en-US" altLang="en-US" sz="2100" i="1" dirty="0"/>
              <a:t>q</a:t>
            </a:r>
            <a:r>
              <a:rPr lang="en-US" altLang="en-US" sz="2100" dirty="0"/>
              <a:t> )</a:t>
            </a:r>
          </a:p>
          <a:p>
            <a:pPr>
              <a:spcBef>
                <a:spcPct val="50000"/>
              </a:spcBef>
            </a:pPr>
            <a:r>
              <a:rPr lang="en-US" altLang="en-US" sz="2100" b="1" i="1" dirty="0" err="1"/>
              <a:t>z</a:t>
            </a:r>
            <a:r>
              <a:rPr lang="en-US" altLang="en-US" sz="2100" i="1" baseline="-25000" dirty="0" err="1"/>
              <a:t>k</a:t>
            </a:r>
            <a:r>
              <a:rPr lang="en-US" altLang="en-US" sz="2100" i="1" dirty="0"/>
              <a:t> = </a:t>
            </a:r>
            <a:r>
              <a:rPr lang="en-US" altLang="en-US" sz="2100" dirty="0"/>
              <a:t>( radial basis functions of </a:t>
            </a:r>
            <a:r>
              <a:rPr lang="en-US" altLang="en-US" sz="2100" b="1" i="1" dirty="0" err="1"/>
              <a:t>x</a:t>
            </a:r>
            <a:r>
              <a:rPr lang="en-US" altLang="en-US" sz="2100" i="1" baseline="-25000" dirty="0" err="1"/>
              <a:t>k</a:t>
            </a:r>
            <a:r>
              <a:rPr lang="en-US" altLang="en-US" sz="2100" dirty="0"/>
              <a:t> )</a:t>
            </a:r>
          </a:p>
          <a:p>
            <a:pPr>
              <a:spcBef>
                <a:spcPct val="50000"/>
              </a:spcBef>
            </a:pPr>
            <a:endParaRPr lang="en-US" altLang="en-US" sz="2100" dirty="0"/>
          </a:p>
          <a:p>
            <a:pPr>
              <a:spcBef>
                <a:spcPct val="50000"/>
              </a:spcBef>
            </a:pPr>
            <a:endParaRPr lang="en-US" altLang="en-US" sz="2100" b="1" i="1" dirty="0"/>
          </a:p>
          <a:p>
            <a:pPr>
              <a:spcBef>
                <a:spcPct val="50000"/>
              </a:spcBef>
            </a:pPr>
            <a:r>
              <a:rPr lang="en-US" altLang="en-US" sz="2100" b="1" i="1" dirty="0" err="1"/>
              <a:t>z</a:t>
            </a:r>
            <a:r>
              <a:rPr lang="en-US" altLang="en-US" sz="2100" i="1" baseline="-25000" dirty="0" err="1"/>
              <a:t>k</a:t>
            </a:r>
            <a:r>
              <a:rPr lang="en-US" altLang="en-US" sz="2100" i="1" dirty="0"/>
              <a:t> = </a:t>
            </a:r>
            <a:r>
              <a:rPr lang="en-US" altLang="en-US" sz="2100" dirty="0"/>
              <a:t>( sigmoid functions of </a:t>
            </a:r>
            <a:r>
              <a:rPr lang="en-US" altLang="en-US" sz="2100" b="1" i="1" dirty="0" err="1"/>
              <a:t>x</a:t>
            </a:r>
            <a:r>
              <a:rPr lang="en-US" altLang="en-US" sz="2100" i="1" baseline="-25000" dirty="0" err="1"/>
              <a:t>k</a:t>
            </a:r>
            <a:r>
              <a:rPr lang="en-US" altLang="en-US" sz="2100" dirty="0"/>
              <a:t> </a:t>
            </a:r>
            <a:r>
              <a:rPr lang="en-US" altLang="en-US" sz="2100" dirty="0" smtClean="0"/>
              <a:t>)</a:t>
            </a:r>
            <a:endParaRPr lang="en-US" altLang="en-US" sz="2100" dirty="0"/>
          </a:p>
        </p:txBody>
      </p:sp>
      <p:graphicFrame>
        <p:nvGraphicFramePr>
          <p:cNvPr id="683029" name="Object 21">
            <a:extLst>
              <a:ext uri="{FF2B5EF4-FFF2-40B4-BE49-F238E27FC236}">
                <a16:creationId xmlns:a16="http://schemas.microsoft.com/office/drawing/2014/main" id="{F492D01E-4D0F-4566-8A68-146C2559DDB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79726" y="2074863"/>
          <a:ext cx="4300538" cy="89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3" imgW="2323800" imgH="482400" progId="Equation.3">
                  <p:embed/>
                </p:oleObj>
              </mc:Choice>
              <mc:Fallback>
                <p:oleObj name="Equation" r:id="rId3" imgW="2323800" imgH="482400" progId="Equation.3">
                  <p:embed/>
                  <p:pic>
                    <p:nvPicPr>
                      <p:cNvPr id="683029" name="Object 21">
                        <a:extLst>
                          <a:ext uri="{FF2B5EF4-FFF2-40B4-BE49-F238E27FC236}">
                            <a16:creationId xmlns:a16="http://schemas.microsoft.com/office/drawing/2014/main" id="{F492D01E-4D0F-4566-8A68-146C2559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26" y="2074863"/>
                        <a:ext cx="4300538" cy="89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F1D8C74-6CF6-4C35-979A-399B6F66DE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B4093CB1-AD60-44DC-BD77-35FD555D8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SVM Kernel Functions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4F5C9163-F7AA-4542-8575-939BF3A52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i="1" dirty="0"/>
              <a:t>K(</a:t>
            </a:r>
            <a:r>
              <a:rPr lang="en-US" altLang="en-US" b="1" i="1" dirty="0" err="1"/>
              <a:t>a</a:t>
            </a:r>
            <a:r>
              <a:rPr lang="en-US" altLang="en-US" i="1" dirty="0" err="1"/>
              <a:t>,</a:t>
            </a:r>
            <a:r>
              <a:rPr lang="en-US" altLang="en-US" b="1" i="1" dirty="0" err="1"/>
              <a:t>b</a:t>
            </a:r>
            <a:r>
              <a:rPr lang="en-US" altLang="en-US" i="1" dirty="0"/>
              <a:t>)=(</a:t>
            </a:r>
            <a:r>
              <a:rPr lang="en-US" altLang="en-US" b="1" i="1" dirty="0"/>
              <a:t>a</a:t>
            </a:r>
            <a:r>
              <a:rPr lang="en-US" altLang="en-US" i="1" dirty="0"/>
              <a:t> </a:t>
            </a:r>
            <a:r>
              <a:rPr lang="en-US" altLang="en-US" i="1" dirty="0" smtClean="0"/>
              <a:t>· </a:t>
            </a:r>
            <a:r>
              <a:rPr lang="en-US" altLang="en-US" b="1" i="1" dirty="0"/>
              <a:t>b</a:t>
            </a:r>
            <a:r>
              <a:rPr lang="en-US" altLang="en-US" i="1" dirty="0"/>
              <a:t> +1)</a:t>
            </a:r>
            <a:r>
              <a:rPr lang="en-US" altLang="en-US" i="1" baseline="30000" dirty="0"/>
              <a:t>d</a:t>
            </a:r>
            <a:r>
              <a:rPr lang="en-US" altLang="en-US" dirty="0"/>
              <a:t> is an example of an SVM Kernel Function</a:t>
            </a:r>
          </a:p>
          <a:p>
            <a:r>
              <a:rPr lang="en-US" altLang="en-US" dirty="0"/>
              <a:t>Beyond polynomials there are other very high dimensional basis functions that can be made practical by finding the right Kernel Function</a:t>
            </a:r>
          </a:p>
          <a:p>
            <a:pPr lvl="1"/>
            <a:r>
              <a:rPr lang="en-US" altLang="en-US" dirty="0"/>
              <a:t>Radial-Basis-style Kernel Function: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Neural-net-style Kernel Function:</a:t>
            </a:r>
          </a:p>
        </p:txBody>
      </p:sp>
      <p:graphicFrame>
        <p:nvGraphicFramePr>
          <p:cNvPr id="704516" name="Object 4">
            <a:extLst>
              <a:ext uri="{FF2B5EF4-FFF2-40B4-BE49-F238E27FC236}">
                <a16:creationId xmlns:a16="http://schemas.microsoft.com/office/drawing/2014/main" id="{7E17DDEC-3E77-4406-93CC-7C4C9FC7C4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1800" y="3484790"/>
          <a:ext cx="2343150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3" imgW="1600200" imgH="482400" progId="Equation.3">
                  <p:embed/>
                </p:oleObj>
              </mc:Choice>
              <mc:Fallback>
                <p:oleObj name="Equation" r:id="rId3" imgW="1600200" imgH="482400" progId="Equation.3">
                  <p:embed/>
                  <p:pic>
                    <p:nvPicPr>
                      <p:cNvPr id="704516" name="Object 4">
                        <a:extLst>
                          <a:ext uri="{FF2B5EF4-FFF2-40B4-BE49-F238E27FC236}">
                            <a16:creationId xmlns:a16="http://schemas.microsoft.com/office/drawing/2014/main" id="{7E17DDEC-3E77-4406-93CC-7C4C9FC7C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84790"/>
                        <a:ext cx="2343150" cy="70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7" name="Object 5">
            <a:extLst>
              <a:ext uri="{FF2B5EF4-FFF2-40B4-BE49-F238E27FC236}">
                <a16:creationId xmlns:a16="http://schemas.microsoft.com/office/drawing/2014/main" id="{F9F5680E-A84F-4255-B28C-4E78BC50D43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27759" y="4660277"/>
          <a:ext cx="2231231" cy="2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5" imgW="1523880" imgH="203040" progId="Equation.3">
                  <p:embed/>
                </p:oleObj>
              </mc:Choice>
              <mc:Fallback>
                <p:oleObj name="Equation" r:id="rId5" imgW="1523880" imgH="203040" progId="Equation.3">
                  <p:embed/>
                  <p:pic>
                    <p:nvPicPr>
                      <p:cNvPr id="704517" name="Object 5">
                        <a:extLst>
                          <a:ext uri="{FF2B5EF4-FFF2-40B4-BE49-F238E27FC236}">
                            <a16:creationId xmlns:a16="http://schemas.microsoft.com/office/drawing/2014/main" id="{F9F5680E-A84F-4255-B28C-4E78BC50D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759" y="4660277"/>
                        <a:ext cx="2231231" cy="297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18" name="Text Box 6">
            <a:extLst>
              <a:ext uri="{FF2B5EF4-FFF2-40B4-BE49-F238E27FC236}">
                <a16:creationId xmlns:a16="http://schemas.microsoft.com/office/drawing/2014/main" id="{376CDB93-0D51-4917-AA30-D356A95D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3733197"/>
            <a:ext cx="2800350" cy="715581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350" dirty="0">
                <a:latin typeface="Symbol" panose="05050102010706020507" pitchFamily="18" charset="2"/>
              </a:rPr>
              <a:t>s</a:t>
            </a:r>
            <a:r>
              <a:rPr lang="en-US" altLang="en-US" sz="1350" dirty="0"/>
              <a:t>, </a:t>
            </a:r>
            <a:r>
              <a:rPr lang="en-US" altLang="en-US" sz="1350" dirty="0">
                <a:latin typeface="Symbol" panose="05050102010706020507" pitchFamily="18" charset="2"/>
              </a:rPr>
              <a:t>k</a:t>
            </a:r>
            <a:r>
              <a:rPr lang="en-US" altLang="en-US" sz="1350" dirty="0"/>
              <a:t> and </a:t>
            </a:r>
            <a:r>
              <a:rPr lang="en-US" altLang="en-US" sz="1350" dirty="0">
                <a:latin typeface="Symbol" panose="05050102010706020507" pitchFamily="18" charset="2"/>
              </a:rPr>
              <a:t>d</a:t>
            </a:r>
            <a:r>
              <a:rPr lang="en-US" altLang="en-US" sz="1350" dirty="0"/>
              <a:t> are magic parameters that must be chosen by a model selection method such as </a:t>
            </a:r>
            <a:r>
              <a:rPr lang="en-US" altLang="en-US" sz="1350" dirty="0" smtClean="0"/>
              <a:t>CV</a:t>
            </a:r>
            <a:endParaRPr lang="en-US" altLang="en-US" sz="135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real-valued function </a:t>
            </a:r>
            <a:r>
              <a:rPr lang="en-US" altLang="en-US" sz="2800" i="1" dirty="0">
                <a:solidFill>
                  <a:srgbClr val="00CC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 i="1" baseline="-25000" dirty="0">
                <a:solidFill>
                  <a:srgbClr val="00CC00"/>
                </a:solidFill>
              </a:rPr>
              <a:t>c</a:t>
            </a:r>
            <a:r>
              <a:rPr lang="en-US" altLang="en-US" sz="2800" i="1" dirty="0">
                <a:solidFill>
                  <a:srgbClr val="00CC00"/>
                </a:solidFill>
              </a:rPr>
              <a:t>(x)</a:t>
            </a:r>
            <a:r>
              <a:rPr lang="en-US" altLang="en-US" sz="2800" i="1" baseline="-25000" dirty="0">
                <a:solidFill>
                  <a:srgbClr val="00CC00"/>
                </a:solidFill>
              </a:rPr>
              <a:t> </a:t>
            </a:r>
            <a:r>
              <a:rPr lang="en-US" dirty="0"/>
              <a:t>whose value depends on the distance of x from some center point </a:t>
            </a:r>
            <a:r>
              <a:rPr lang="en-US" i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7523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698C1DF7-95F6-4546-BB13-59C039F578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F6F526AB-6F73-4DC7-9766-AF436A55A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1-d RBFs</a:t>
            </a:r>
          </a:p>
        </p:txBody>
      </p:sp>
      <p:sp>
        <p:nvSpPr>
          <p:cNvPr id="477187" name="Text Box 3">
            <a:extLst>
              <a:ext uri="{FF2B5EF4-FFF2-40B4-BE49-F238E27FC236}">
                <a16:creationId xmlns:a16="http://schemas.microsoft.com/office/drawing/2014/main" id="{4384176C-05BF-41FB-B4CC-BAD365BD5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7188" name="Text Box 4">
            <a:extLst>
              <a:ext uri="{FF2B5EF4-FFF2-40B4-BE49-F238E27FC236}">
                <a16:creationId xmlns:a16="http://schemas.microsoft.com/office/drawing/2014/main" id="{4EA87884-DB5C-4611-B8B9-1C28F53EA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grpSp>
        <p:nvGrpSpPr>
          <p:cNvPr id="477189" name="Group 5">
            <a:extLst>
              <a:ext uri="{FF2B5EF4-FFF2-40B4-BE49-F238E27FC236}">
                <a16:creationId xmlns:a16="http://schemas.microsoft.com/office/drawing/2014/main" id="{DC4717B5-B7EE-4F53-8393-5DFDB5AFB04C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800100"/>
            <a:ext cx="5143500" cy="1443038"/>
            <a:chOff x="912" y="288"/>
            <a:chExt cx="4320" cy="1212"/>
          </a:xfrm>
        </p:grpSpPr>
        <p:sp>
          <p:nvSpPr>
            <p:cNvPr id="477190" name="Line 6">
              <a:extLst>
                <a:ext uri="{FF2B5EF4-FFF2-40B4-BE49-F238E27FC236}">
                  <a16:creationId xmlns:a16="http://schemas.microsoft.com/office/drawing/2014/main" id="{A3973A51-DC73-4362-92DF-3DA73C2CC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6"/>
              <a:ext cx="0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7191" name="Line 7">
              <a:extLst>
                <a:ext uri="{FF2B5EF4-FFF2-40B4-BE49-F238E27FC236}">
                  <a16:creationId xmlns:a16="http://schemas.microsoft.com/office/drawing/2014/main" id="{AF150682-2534-4C3E-A0CF-470FAB260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104"/>
              <a:ext cx="33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grpSp>
          <p:nvGrpSpPr>
            <p:cNvPr id="477192" name="Group 8">
              <a:extLst>
                <a:ext uri="{FF2B5EF4-FFF2-40B4-BE49-F238E27FC236}">
                  <a16:creationId xmlns:a16="http://schemas.microsoft.com/office/drawing/2014/main" id="{8FE55E43-673B-4955-819E-223005EC0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672"/>
              <a:ext cx="2016" cy="448"/>
              <a:chOff x="912" y="1824"/>
              <a:chExt cx="2016" cy="448"/>
            </a:xfrm>
          </p:grpSpPr>
          <p:sp>
            <p:nvSpPr>
              <p:cNvPr id="477193" name="Freeform 9">
                <a:extLst>
                  <a:ext uri="{FF2B5EF4-FFF2-40B4-BE49-F238E27FC236}">
                    <a16:creationId xmlns:a16="http://schemas.microsoft.com/office/drawing/2014/main" id="{BF83C8E8-610B-40D1-8548-8108EC3AA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824"/>
                <a:ext cx="1008" cy="448"/>
              </a:xfrm>
              <a:custGeom>
                <a:avLst/>
                <a:gdLst>
                  <a:gd name="T0" fmla="*/ 0 w 1008"/>
                  <a:gd name="T1" fmla="*/ 440 h 448"/>
                  <a:gd name="T2" fmla="*/ 240 w 1008"/>
                  <a:gd name="T3" fmla="*/ 440 h 448"/>
                  <a:gd name="T4" fmla="*/ 432 w 1008"/>
                  <a:gd name="T5" fmla="*/ 440 h 448"/>
                  <a:gd name="T6" fmla="*/ 528 w 1008"/>
                  <a:gd name="T7" fmla="*/ 392 h 448"/>
                  <a:gd name="T8" fmla="*/ 624 w 1008"/>
                  <a:gd name="T9" fmla="*/ 296 h 448"/>
                  <a:gd name="T10" fmla="*/ 720 w 1008"/>
                  <a:gd name="T11" fmla="*/ 152 h 448"/>
                  <a:gd name="T12" fmla="*/ 816 w 1008"/>
                  <a:gd name="T13" fmla="*/ 56 h 448"/>
                  <a:gd name="T14" fmla="*/ 960 w 1008"/>
                  <a:gd name="T15" fmla="*/ 8 h 448"/>
                  <a:gd name="T16" fmla="*/ 1008 w 1008"/>
                  <a:gd name="T1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448">
                    <a:moveTo>
                      <a:pt x="0" y="440"/>
                    </a:moveTo>
                    <a:cubicBezTo>
                      <a:pt x="84" y="440"/>
                      <a:pt x="168" y="440"/>
                      <a:pt x="240" y="440"/>
                    </a:cubicBezTo>
                    <a:cubicBezTo>
                      <a:pt x="312" y="440"/>
                      <a:pt x="384" y="448"/>
                      <a:pt x="432" y="440"/>
                    </a:cubicBezTo>
                    <a:cubicBezTo>
                      <a:pt x="480" y="432"/>
                      <a:pt x="496" y="416"/>
                      <a:pt x="528" y="392"/>
                    </a:cubicBezTo>
                    <a:cubicBezTo>
                      <a:pt x="560" y="368"/>
                      <a:pt x="592" y="336"/>
                      <a:pt x="624" y="296"/>
                    </a:cubicBezTo>
                    <a:cubicBezTo>
                      <a:pt x="656" y="256"/>
                      <a:pt x="688" y="192"/>
                      <a:pt x="720" y="152"/>
                    </a:cubicBezTo>
                    <a:cubicBezTo>
                      <a:pt x="752" y="112"/>
                      <a:pt x="776" y="80"/>
                      <a:pt x="816" y="56"/>
                    </a:cubicBezTo>
                    <a:cubicBezTo>
                      <a:pt x="856" y="32"/>
                      <a:pt x="928" y="16"/>
                      <a:pt x="960" y="8"/>
                    </a:cubicBezTo>
                    <a:cubicBezTo>
                      <a:pt x="992" y="0"/>
                      <a:pt x="1000" y="4"/>
                      <a:pt x="1008" y="8"/>
                    </a:cubicBezTo>
                  </a:path>
                </a:pathLst>
              </a:custGeom>
              <a:noFill/>
              <a:ln w="3810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350"/>
              </a:p>
            </p:txBody>
          </p:sp>
          <p:sp>
            <p:nvSpPr>
              <p:cNvPr id="477194" name="Freeform 10">
                <a:extLst>
                  <a:ext uri="{FF2B5EF4-FFF2-40B4-BE49-F238E27FC236}">
                    <a16:creationId xmlns:a16="http://schemas.microsoft.com/office/drawing/2014/main" id="{2D639802-E7E7-4822-AC21-D395334467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20" y="1824"/>
                <a:ext cx="1008" cy="448"/>
              </a:xfrm>
              <a:custGeom>
                <a:avLst/>
                <a:gdLst>
                  <a:gd name="T0" fmla="*/ 0 w 1008"/>
                  <a:gd name="T1" fmla="*/ 440 h 448"/>
                  <a:gd name="T2" fmla="*/ 240 w 1008"/>
                  <a:gd name="T3" fmla="*/ 440 h 448"/>
                  <a:gd name="T4" fmla="*/ 432 w 1008"/>
                  <a:gd name="T5" fmla="*/ 440 h 448"/>
                  <a:gd name="T6" fmla="*/ 528 w 1008"/>
                  <a:gd name="T7" fmla="*/ 392 h 448"/>
                  <a:gd name="T8" fmla="*/ 624 w 1008"/>
                  <a:gd name="T9" fmla="*/ 296 h 448"/>
                  <a:gd name="T10" fmla="*/ 720 w 1008"/>
                  <a:gd name="T11" fmla="*/ 152 h 448"/>
                  <a:gd name="T12" fmla="*/ 816 w 1008"/>
                  <a:gd name="T13" fmla="*/ 56 h 448"/>
                  <a:gd name="T14" fmla="*/ 960 w 1008"/>
                  <a:gd name="T15" fmla="*/ 8 h 448"/>
                  <a:gd name="T16" fmla="*/ 1008 w 1008"/>
                  <a:gd name="T1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448">
                    <a:moveTo>
                      <a:pt x="0" y="440"/>
                    </a:moveTo>
                    <a:cubicBezTo>
                      <a:pt x="84" y="440"/>
                      <a:pt x="168" y="440"/>
                      <a:pt x="240" y="440"/>
                    </a:cubicBezTo>
                    <a:cubicBezTo>
                      <a:pt x="312" y="440"/>
                      <a:pt x="384" y="448"/>
                      <a:pt x="432" y="440"/>
                    </a:cubicBezTo>
                    <a:cubicBezTo>
                      <a:pt x="480" y="432"/>
                      <a:pt x="496" y="416"/>
                      <a:pt x="528" y="392"/>
                    </a:cubicBezTo>
                    <a:cubicBezTo>
                      <a:pt x="560" y="368"/>
                      <a:pt x="592" y="336"/>
                      <a:pt x="624" y="296"/>
                    </a:cubicBezTo>
                    <a:cubicBezTo>
                      <a:pt x="656" y="256"/>
                      <a:pt x="688" y="192"/>
                      <a:pt x="720" y="152"/>
                    </a:cubicBezTo>
                    <a:cubicBezTo>
                      <a:pt x="752" y="112"/>
                      <a:pt x="776" y="80"/>
                      <a:pt x="816" y="56"/>
                    </a:cubicBezTo>
                    <a:cubicBezTo>
                      <a:pt x="856" y="32"/>
                      <a:pt x="928" y="16"/>
                      <a:pt x="960" y="8"/>
                    </a:cubicBezTo>
                    <a:cubicBezTo>
                      <a:pt x="992" y="0"/>
                      <a:pt x="1000" y="4"/>
                      <a:pt x="1008" y="8"/>
                    </a:cubicBezTo>
                  </a:path>
                </a:pathLst>
              </a:custGeom>
              <a:noFill/>
              <a:ln w="3810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350"/>
              </a:p>
            </p:txBody>
          </p:sp>
        </p:grpSp>
        <p:grpSp>
          <p:nvGrpSpPr>
            <p:cNvPr id="477195" name="Group 11">
              <a:extLst>
                <a:ext uri="{FF2B5EF4-FFF2-40B4-BE49-F238E27FC236}">
                  <a16:creationId xmlns:a16="http://schemas.microsoft.com/office/drawing/2014/main" id="{889D7366-902C-4CB7-BDCD-726E1C95B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672"/>
              <a:ext cx="2016" cy="448"/>
              <a:chOff x="912" y="1824"/>
              <a:chExt cx="2016" cy="448"/>
            </a:xfrm>
          </p:grpSpPr>
          <p:sp>
            <p:nvSpPr>
              <p:cNvPr id="477196" name="Freeform 12">
                <a:extLst>
                  <a:ext uri="{FF2B5EF4-FFF2-40B4-BE49-F238E27FC236}">
                    <a16:creationId xmlns:a16="http://schemas.microsoft.com/office/drawing/2014/main" id="{41268D04-E165-4BDC-BB26-AF8AEFD7C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824"/>
                <a:ext cx="1008" cy="448"/>
              </a:xfrm>
              <a:custGeom>
                <a:avLst/>
                <a:gdLst>
                  <a:gd name="T0" fmla="*/ 0 w 1008"/>
                  <a:gd name="T1" fmla="*/ 440 h 448"/>
                  <a:gd name="T2" fmla="*/ 240 w 1008"/>
                  <a:gd name="T3" fmla="*/ 440 h 448"/>
                  <a:gd name="T4" fmla="*/ 432 w 1008"/>
                  <a:gd name="T5" fmla="*/ 440 h 448"/>
                  <a:gd name="T6" fmla="*/ 528 w 1008"/>
                  <a:gd name="T7" fmla="*/ 392 h 448"/>
                  <a:gd name="T8" fmla="*/ 624 w 1008"/>
                  <a:gd name="T9" fmla="*/ 296 h 448"/>
                  <a:gd name="T10" fmla="*/ 720 w 1008"/>
                  <a:gd name="T11" fmla="*/ 152 h 448"/>
                  <a:gd name="T12" fmla="*/ 816 w 1008"/>
                  <a:gd name="T13" fmla="*/ 56 h 448"/>
                  <a:gd name="T14" fmla="*/ 960 w 1008"/>
                  <a:gd name="T15" fmla="*/ 8 h 448"/>
                  <a:gd name="T16" fmla="*/ 1008 w 1008"/>
                  <a:gd name="T1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448">
                    <a:moveTo>
                      <a:pt x="0" y="440"/>
                    </a:moveTo>
                    <a:cubicBezTo>
                      <a:pt x="84" y="440"/>
                      <a:pt x="168" y="440"/>
                      <a:pt x="240" y="440"/>
                    </a:cubicBezTo>
                    <a:cubicBezTo>
                      <a:pt x="312" y="440"/>
                      <a:pt x="384" y="448"/>
                      <a:pt x="432" y="440"/>
                    </a:cubicBezTo>
                    <a:cubicBezTo>
                      <a:pt x="480" y="432"/>
                      <a:pt x="496" y="416"/>
                      <a:pt x="528" y="392"/>
                    </a:cubicBezTo>
                    <a:cubicBezTo>
                      <a:pt x="560" y="368"/>
                      <a:pt x="592" y="336"/>
                      <a:pt x="624" y="296"/>
                    </a:cubicBezTo>
                    <a:cubicBezTo>
                      <a:pt x="656" y="256"/>
                      <a:pt x="688" y="192"/>
                      <a:pt x="720" y="152"/>
                    </a:cubicBezTo>
                    <a:cubicBezTo>
                      <a:pt x="752" y="112"/>
                      <a:pt x="776" y="80"/>
                      <a:pt x="816" y="56"/>
                    </a:cubicBezTo>
                    <a:cubicBezTo>
                      <a:pt x="856" y="32"/>
                      <a:pt x="928" y="16"/>
                      <a:pt x="960" y="8"/>
                    </a:cubicBezTo>
                    <a:cubicBezTo>
                      <a:pt x="992" y="0"/>
                      <a:pt x="1000" y="4"/>
                      <a:pt x="1008" y="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350">
                  <a:solidFill>
                    <a:srgbClr val="FF0000"/>
                  </a:solidFill>
                </a:endParaRPr>
              </a:p>
            </p:txBody>
          </p:sp>
          <p:sp>
            <p:nvSpPr>
              <p:cNvPr id="477197" name="Freeform 13">
                <a:extLst>
                  <a:ext uri="{FF2B5EF4-FFF2-40B4-BE49-F238E27FC236}">
                    <a16:creationId xmlns:a16="http://schemas.microsoft.com/office/drawing/2014/main" id="{2D159D83-3C57-4622-B9A8-E0051406E0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20" y="1824"/>
                <a:ext cx="1008" cy="448"/>
              </a:xfrm>
              <a:custGeom>
                <a:avLst/>
                <a:gdLst>
                  <a:gd name="T0" fmla="*/ 0 w 1008"/>
                  <a:gd name="T1" fmla="*/ 440 h 448"/>
                  <a:gd name="T2" fmla="*/ 240 w 1008"/>
                  <a:gd name="T3" fmla="*/ 440 h 448"/>
                  <a:gd name="T4" fmla="*/ 432 w 1008"/>
                  <a:gd name="T5" fmla="*/ 440 h 448"/>
                  <a:gd name="T6" fmla="*/ 528 w 1008"/>
                  <a:gd name="T7" fmla="*/ 392 h 448"/>
                  <a:gd name="T8" fmla="*/ 624 w 1008"/>
                  <a:gd name="T9" fmla="*/ 296 h 448"/>
                  <a:gd name="T10" fmla="*/ 720 w 1008"/>
                  <a:gd name="T11" fmla="*/ 152 h 448"/>
                  <a:gd name="T12" fmla="*/ 816 w 1008"/>
                  <a:gd name="T13" fmla="*/ 56 h 448"/>
                  <a:gd name="T14" fmla="*/ 960 w 1008"/>
                  <a:gd name="T15" fmla="*/ 8 h 448"/>
                  <a:gd name="T16" fmla="*/ 1008 w 1008"/>
                  <a:gd name="T1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448">
                    <a:moveTo>
                      <a:pt x="0" y="440"/>
                    </a:moveTo>
                    <a:cubicBezTo>
                      <a:pt x="84" y="440"/>
                      <a:pt x="168" y="440"/>
                      <a:pt x="240" y="440"/>
                    </a:cubicBezTo>
                    <a:cubicBezTo>
                      <a:pt x="312" y="440"/>
                      <a:pt x="384" y="448"/>
                      <a:pt x="432" y="440"/>
                    </a:cubicBezTo>
                    <a:cubicBezTo>
                      <a:pt x="480" y="432"/>
                      <a:pt x="496" y="416"/>
                      <a:pt x="528" y="392"/>
                    </a:cubicBezTo>
                    <a:cubicBezTo>
                      <a:pt x="560" y="368"/>
                      <a:pt x="592" y="336"/>
                      <a:pt x="624" y="296"/>
                    </a:cubicBezTo>
                    <a:cubicBezTo>
                      <a:pt x="656" y="256"/>
                      <a:pt x="688" y="192"/>
                      <a:pt x="720" y="152"/>
                    </a:cubicBezTo>
                    <a:cubicBezTo>
                      <a:pt x="752" y="112"/>
                      <a:pt x="776" y="80"/>
                      <a:pt x="816" y="56"/>
                    </a:cubicBezTo>
                    <a:cubicBezTo>
                      <a:pt x="856" y="32"/>
                      <a:pt x="928" y="16"/>
                      <a:pt x="960" y="8"/>
                    </a:cubicBezTo>
                    <a:cubicBezTo>
                      <a:pt x="992" y="0"/>
                      <a:pt x="1000" y="4"/>
                      <a:pt x="1008" y="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350"/>
              </a:p>
            </p:txBody>
          </p:sp>
        </p:grpSp>
        <p:grpSp>
          <p:nvGrpSpPr>
            <p:cNvPr id="477198" name="Group 14">
              <a:extLst>
                <a:ext uri="{FF2B5EF4-FFF2-40B4-BE49-F238E27FC236}">
                  <a16:creationId xmlns:a16="http://schemas.microsoft.com/office/drawing/2014/main" id="{41CD9F61-45A5-44E7-AFCA-C610ADFE0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672"/>
              <a:ext cx="2016" cy="448"/>
              <a:chOff x="912" y="1824"/>
              <a:chExt cx="2016" cy="448"/>
            </a:xfrm>
          </p:grpSpPr>
          <p:sp>
            <p:nvSpPr>
              <p:cNvPr id="477199" name="Freeform 15">
                <a:extLst>
                  <a:ext uri="{FF2B5EF4-FFF2-40B4-BE49-F238E27FC236}">
                    <a16:creationId xmlns:a16="http://schemas.microsoft.com/office/drawing/2014/main" id="{6D722B97-62A5-426E-9AAC-44323876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824"/>
                <a:ext cx="1008" cy="448"/>
              </a:xfrm>
              <a:custGeom>
                <a:avLst/>
                <a:gdLst>
                  <a:gd name="T0" fmla="*/ 0 w 1008"/>
                  <a:gd name="T1" fmla="*/ 440 h 448"/>
                  <a:gd name="T2" fmla="*/ 240 w 1008"/>
                  <a:gd name="T3" fmla="*/ 440 h 448"/>
                  <a:gd name="T4" fmla="*/ 432 w 1008"/>
                  <a:gd name="T5" fmla="*/ 440 h 448"/>
                  <a:gd name="T6" fmla="*/ 528 w 1008"/>
                  <a:gd name="T7" fmla="*/ 392 h 448"/>
                  <a:gd name="T8" fmla="*/ 624 w 1008"/>
                  <a:gd name="T9" fmla="*/ 296 h 448"/>
                  <a:gd name="T10" fmla="*/ 720 w 1008"/>
                  <a:gd name="T11" fmla="*/ 152 h 448"/>
                  <a:gd name="T12" fmla="*/ 816 w 1008"/>
                  <a:gd name="T13" fmla="*/ 56 h 448"/>
                  <a:gd name="T14" fmla="*/ 960 w 1008"/>
                  <a:gd name="T15" fmla="*/ 8 h 448"/>
                  <a:gd name="T16" fmla="*/ 1008 w 1008"/>
                  <a:gd name="T1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448">
                    <a:moveTo>
                      <a:pt x="0" y="440"/>
                    </a:moveTo>
                    <a:cubicBezTo>
                      <a:pt x="84" y="440"/>
                      <a:pt x="168" y="440"/>
                      <a:pt x="240" y="440"/>
                    </a:cubicBezTo>
                    <a:cubicBezTo>
                      <a:pt x="312" y="440"/>
                      <a:pt x="384" y="448"/>
                      <a:pt x="432" y="440"/>
                    </a:cubicBezTo>
                    <a:cubicBezTo>
                      <a:pt x="480" y="432"/>
                      <a:pt x="496" y="416"/>
                      <a:pt x="528" y="392"/>
                    </a:cubicBezTo>
                    <a:cubicBezTo>
                      <a:pt x="560" y="368"/>
                      <a:pt x="592" y="336"/>
                      <a:pt x="624" y="296"/>
                    </a:cubicBezTo>
                    <a:cubicBezTo>
                      <a:pt x="656" y="256"/>
                      <a:pt x="688" y="192"/>
                      <a:pt x="720" y="152"/>
                    </a:cubicBezTo>
                    <a:cubicBezTo>
                      <a:pt x="752" y="112"/>
                      <a:pt x="776" y="80"/>
                      <a:pt x="816" y="56"/>
                    </a:cubicBezTo>
                    <a:cubicBezTo>
                      <a:pt x="856" y="32"/>
                      <a:pt x="928" y="16"/>
                      <a:pt x="960" y="8"/>
                    </a:cubicBezTo>
                    <a:cubicBezTo>
                      <a:pt x="992" y="0"/>
                      <a:pt x="1000" y="4"/>
                      <a:pt x="1008" y="8"/>
                    </a:cubicBezTo>
                  </a:path>
                </a:pathLst>
              </a:custGeom>
              <a:noFill/>
              <a:ln w="38100" cap="flat" cmpd="sng">
                <a:solidFill>
                  <a:srgbClr val="00B0F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350"/>
              </a:p>
            </p:txBody>
          </p:sp>
          <p:sp>
            <p:nvSpPr>
              <p:cNvPr id="477200" name="Freeform 16">
                <a:extLst>
                  <a:ext uri="{FF2B5EF4-FFF2-40B4-BE49-F238E27FC236}">
                    <a16:creationId xmlns:a16="http://schemas.microsoft.com/office/drawing/2014/main" id="{B40558BE-E404-4639-8EE1-C5134D137F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20" y="1824"/>
                <a:ext cx="1008" cy="448"/>
              </a:xfrm>
              <a:custGeom>
                <a:avLst/>
                <a:gdLst>
                  <a:gd name="T0" fmla="*/ 0 w 1008"/>
                  <a:gd name="T1" fmla="*/ 440 h 448"/>
                  <a:gd name="T2" fmla="*/ 240 w 1008"/>
                  <a:gd name="T3" fmla="*/ 440 h 448"/>
                  <a:gd name="T4" fmla="*/ 432 w 1008"/>
                  <a:gd name="T5" fmla="*/ 440 h 448"/>
                  <a:gd name="T6" fmla="*/ 528 w 1008"/>
                  <a:gd name="T7" fmla="*/ 392 h 448"/>
                  <a:gd name="T8" fmla="*/ 624 w 1008"/>
                  <a:gd name="T9" fmla="*/ 296 h 448"/>
                  <a:gd name="T10" fmla="*/ 720 w 1008"/>
                  <a:gd name="T11" fmla="*/ 152 h 448"/>
                  <a:gd name="T12" fmla="*/ 816 w 1008"/>
                  <a:gd name="T13" fmla="*/ 56 h 448"/>
                  <a:gd name="T14" fmla="*/ 960 w 1008"/>
                  <a:gd name="T15" fmla="*/ 8 h 448"/>
                  <a:gd name="T16" fmla="*/ 1008 w 1008"/>
                  <a:gd name="T1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448">
                    <a:moveTo>
                      <a:pt x="0" y="440"/>
                    </a:moveTo>
                    <a:cubicBezTo>
                      <a:pt x="84" y="440"/>
                      <a:pt x="168" y="440"/>
                      <a:pt x="240" y="440"/>
                    </a:cubicBezTo>
                    <a:cubicBezTo>
                      <a:pt x="312" y="440"/>
                      <a:pt x="384" y="448"/>
                      <a:pt x="432" y="440"/>
                    </a:cubicBezTo>
                    <a:cubicBezTo>
                      <a:pt x="480" y="432"/>
                      <a:pt x="496" y="416"/>
                      <a:pt x="528" y="392"/>
                    </a:cubicBezTo>
                    <a:cubicBezTo>
                      <a:pt x="560" y="368"/>
                      <a:pt x="592" y="336"/>
                      <a:pt x="624" y="296"/>
                    </a:cubicBezTo>
                    <a:cubicBezTo>
                      <a:pt x="656" y="256"/>
                      <a:pt x="688" y="192"/>
                      <a:pt x="720" y="152"/>
                    </a:cubicBezTo>
                    <a:cubicBezTo>
                      <a:pt x="752" y="112"/>
                      <a:pt x="776" y="80"/>
                      <a:pt x="816" y="56"/>
                    </a:cubicBezTo>
                    <a:cubicBezTo>
                      <a:pt x="856" y="32"/>
                      <a:pt x="928" y="16"/>
                      <a:pt x="960" y="8"/>
                    </a:cubicBezTo>
                    <a:cubicBezTo>
                      <a:pt x="992" y="0"/>
                      <a:pt x="1000" y="4"/>
                      <a:pt x="1008" y="8"/>
                    </a:cubicBezTo>
                  </a:path>
                </a:pathLst>
              </a:custGeom>
              <a:noFill/>
              <a:ln w="38100" cap="flat" cmpd="sng">
                <a:solidFill>
                  <a:srgbClr val="00B0F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350"/>
              </a:p>
            </p:txBody>
          </p:sp>
        </p:grpSp>
        <p:sp>
          <p:nvSpPr>
            <p:cNvPr id="477201" name="Text Box 17">
              <a:extLst>
                <a:ext uri="{FF2B5EF4-FFF2-40B4-BE49-F238E27FC236}">
                  <a16:creationId xmlns:a16="http://schemas.microsoft.com/office/drawing/2014/main" id="{508CEC06-6490-4A3E-ADB1-EE4B55D32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48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477202" name="Line 18">
              <a:extLst>
                <a:ext uri="{FF2B5EF4-FFF2-40B4-BE49-F238E27FC236}">
                  <a16:creationId xmlns:a16="http://schemas.microsoft.com/office/drawing/2014/main" id="{30808C54-D1A3-41E6-9E13-77B05A56E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7203" name="Text Box 19">
              <a:extLst>
                <a:ext uri="{FF2B5EF4-FFF2-40B4-BE49-F238E27FC236}">
                  <a16:creationId xmlns:a16="http://schemas.microsoft.com/office/drawing/2014/main" id="{2BD2D379-0DE2-4E39-A0C5-20B93E87A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20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  <p:sp>
          <p:nvSpPr>
            <p:cNvPr id="477204" name="Line 20">
              <a:extLst>
                <a:ext uri="{FF2B5EF4-FFF2-40B4-BE49-F238E27FC236}">
                  <a16:creationId xmlns:a16="http://schemas.microsoft.com/office/drawing/2014/main" id="{A72A4368-A8B9-41D9-B9C3-DAC965B4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7205" name="Text Box 21">
              <a:extLst>
                <a:ext uri="{FF2B5EF4-FFF2-40B4-BE49-F238E27FC236}">
                  <a16:creationId xmlns:a16="http://schemas.microsoft.com/office/drawing/2014/main" id="{E0555A35-273D-4DFE-AC96-9F95DD44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52"/>
              <a:ext cx="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50" i="1" dirty="0">
                  <a:solidFill>
                    <a:srgbClr val="00CC00"/>
                  </a:solidFill>
                </a:rPr>
                <a:t>c</a:t>
              </a:r>
              <a:r>
                <a:rPr lang="en-US" altLang="en-US" sz="1350" i="1" baseline="-25000" dirty="0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77206" name="Line 22">
              <a:extLst>
                <a:ext uri="{FF2B5EF4-FFF2-40B4-BE49-F238E27FC236}">
                  <a16:creationId xmlns:a16="http://schemas.microsoft.com/office/drawing/2014/main" id="{621BF3F5-E530-4BA6-B32D-E2A0C8F1C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0" cy="9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7207" name="Text Box 23">
              <a:extLst>
                <a:ext uri="{FF2B5EF4-FFF2-40B4-BE49-F238E27FC236}">
                  <a16:creationId xmlns:a16="http://schemas.microsoft.com/office/drawing/2014/main" id="{015F524F-22B7-44EE-87C8-8724313F3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52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50" i="1" dirty="0">
                  <a:solidFill>
                    <a:schemeClr val="accent2"/>
                  </a:solidFill>
                </a:rPr>
                <a:t>c</a:t>
              </a:r>
              <a:r>
                <a:rPr lang="en-US" altLang="en-US" sz="1350" i="1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77208" name="Line 24">
              <a:extLst>
                <a:ext uri="{FF2B5EF4-FFF2-40B4-BE49-F238E27FC236}">
                  <a16:creationId xmlns:a16="http://schemas.microsoft.com/office/drawing/2014/main" id="{D20839B3-6DBB-44DB-A659-42CAFEDA5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04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7209" name="Text Box 25">
              <a:extLst>
                <a:ext uri="{FF2B5EF4-FFF2-40B4-BE49-F238E27FC236}">
                  <a16:creationId xmlns:a16="http://schemas.microsoft.com/office/drawing/2014/main" id="{ED00BC3A-6350-4932-BFB5-34F8561E1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152"/>
              <a:ext cx="4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50" i="1" dirty="0">
                  <a:solidFill>
                    <a:schemeClr val="folHlink"/>
                  </a:solidFill>
                </a:rPr>
                <a:t>c</a:t>
              </a:r>
              <a:r>
                <a:rPr lang="en-US" altLang="en-US" sz="1350" i="1" baseline="-25000" dirty="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477210" name="Line 26">
              <a:extLst>
                <a:ext uri="{FF2B5EF4-FFF2-40B4-BE49-F238E27FC236}">
                  <a16:creationId xmlns:a16="http://schemas.microsoft.com/office/drawing/2014/main" id="{550B63FB-1009-4208-8A63-67BDC1C3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0" cy="9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3173" y="3783809"/>
            <a:ext cx="526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Informally, the representation of point x is transformed</a:t>
            </a:r>
          </a:p>
          <a:p>
            <a:r>
              <a:rPr lang="en-US" dirty="0"/>
              <a:t>to a set of distances from center points</a:t>
            </a:r>
          </a:p>
        </p:txBody>
      </p:sp>
    </p:spTree>
    <p:extLst>
      <p:ext uri="{BB962C8B-B14F-4D97-AF65-F5344CB8AC3E}">
        <p14:creationId xmlns:p14="http://schemas.microsoft.com/office/powerpoint/2010/main" val="17217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2">
            <a:extLst>
              <a:ext uri="{FF2B5EF4-FFF2-40B4-BE49-F238E27FC236}">
                <a16:creationId xmlns:a16="http://schemas.microsoft.com/office/drawing/2014/main" id="{02DA2C11-16C2-410B-A78C-FAC11D79EE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6162" name="AutoShape 2">
            <a:extLst>
              <a:ext uri="{FF2B5EF4-FFF2-40B4-BE49-F238E27FC236}">
                <a16:creationId xmlns:a16="http://schemas.microsoft.com/office/drawing/2014/main" id="{35942B42-2617-4163-82E0-E5B81591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914400"/>
            <a:ext cx="2743200" cy="1828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F395D360-E7F4-4775-9CF3-D08A2A6C7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417" y="391808"/>
            <a:ext cx="8229600" cy="689722"/>
          </a:xfrm>
        </p:spPr>
        <p:txBody>
          <a:bodyPr/>
          <a:lstStyle/>
          <a:p>
            <a:r>
              <a:rPr lang="en-US" altLang="en-US" dirty="0"/>
              <a:t>Radial Basis Functions (RBFs)</a:t>
            </a:r>
          </a:p>
        </p:txBody>
      </p:sp>
      <p:graphicFrame>
        <p:nvGraphicFramePr>
          <p:cNvPr id="476164" name="Group 4">
            <a:extLst>
              <a:ext uri="{FF2B5EF4-FFF2-40B4-BE49-F238E27FC236}">
                <a16:creationId xmlns:a16="http://schemas.microsoft.com/office/drawing/2014/main" id="{861ECCD7-8A38-41F5-9B3C-8F50BF00DA1C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914400"/>
          <a:ext cx="1371600" cy="1752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7508221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674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650201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1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1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en-US" altLang="en-US" sz="2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816607"/>
                  </a:ext>
                </a:extLst>
              </a:tr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115630"/>
                  </a:ext>
                </a:extLst>
              </a:tr>
              <a:tr h="43100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587815"/>
                  </a:ext>
                </a:extLst>
              </a:tr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79645"/>
                  </a:ext>
                </a:extLst>
              </a:tr>
            </a:tbl>
          </a:graphicData>
        </a:graphic>
      </p:graphicFrame>
      <p:graphicFrame>
        <p:nvGraphicFramePr>
          <p:cNvPr id="476186" name="Group 26">
            <a:extLst>
              <a:ext uri="{FF2B5EF4-FFF2-40B4-BE49-F238E27FC236}">
                <a16:creationId xmlns:a16="http://schemas.microsoft.com/office/drawing/2014/main" id="{0F61F633-1A03-415B-91BD-4C687CF4D441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971550"/>
          <a:ext cx="914400" cy="1295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5406274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1377242"/>
                    </a:ext>
                  </a:extLst>
                </a:gridCol>
              </a:tblGrid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06741"/>
                  </a:ext>
                </a:extLst>
              </a:tr>
              <a:tr h="43100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037539"/>
                  </a:ext>
                </a:extLst>
              </a:tr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818459"/>
                  </a:ext>
                </a:extLst>
              </a:tr>
            </a:tbl>
          </a:graphicData>
        </a:graphic>
      </p:graphicFrame>
      <p:graphicFrame>
        <p:nvGraphicFramePr>
          <p:cNvPr id="476200" name="Group 40">
            <a:extLst>
              <a:ext uri="{FF2B5EF4-FFF2-40B4-BE49-F238E27FC236}">
                <a16:creationId xmlns:a16="http://schemas.microsoft.com/office/drawing/2014/main" id="{F24A1F1F-42AA-46B9-8A65-2A19847705EA}"/>
              </a:ext>
            </a:extLst>
          </p:cNvPr>
          <p:cNvGraphicFramePr>
            <a:graphicFrameLocks noGrp="1"/>
          </p:cNvGraphicFramePr>
          <p:nvPr/>
        </p:nvGraphicFramePr>
        <p:xfrm>
          <a:off x="5372100" y="971550"/>
          <a:ext cx="457200" cy="1295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584266908"/>
                    </a:ext>
                  </a:extLst>
                </a:gridCol>
              </a:tblGrid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810394"/>
                  </a:ext>
                </a:extLst>
              </a:tr>
              <a:tr h="43100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320606"/>
                  </a:ext>
                </a:extLst>
              </a:tr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249853"/>
                  </a:ext>
                </a:extLst>
              </a:tr>
            </a:tbl>
          </a:graphicData>
        </a:graphic>
      </p:graphicFrame>
      <p:sp>
        <p:nvSpPr>
          <p:cNvPr id="476210" name="Text Box 50">
            <a:extLst>
              <a:ext uri="{FF2B5EF4-FFF2-40B4-BE49-F238E27FC236}">
                <a16:creationId xmlns:a16="http://schemas.microsoft.com/office/drawing/2014/main" id="{94EB2E84-24D5-4811-B59B-A2888EDE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914400"/>
            <a:ext cx="8572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/>
              <a:t>X</a:t>
            </a:r>
            <a:r>
              <a:rPr lang="en-US" altLang="en-US" sz="1350"/>
              <a:t>=</a:t>
            </a:r>
          </a:p>
        </p:txBody>
      </p:sp>
      <p:sp>
        <p:nvSpPr>
          <p:cNvPr id="476211" name="Text Box 51">
            <a:extLst>
              <a:ext uri="{FF2B5EF4-FFF2-40B4-BE49-F238E27FC236}">
                <a16:creationId xmlns:a16="http://schemas.microsoft.com/office/drawing/2014/main" id="{275CF5C4-ACFA-405F-BC08-DC2F5D5A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914400"/>
            <a:ext cx="8572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/>
              <a:t>y</a:t>
            </a:r>
            <a:r>
              <a:rPr lang="en-US" altLang="en-US" sz="1350"/>
              <a:t>=</a:t>
            </a:r>
          </a:p>
        </p:txBody>
      </p:sp>
      <p:sp>
        <p:nvSpPr>
          <p:cNvPr id="476212" name="Text Box 52">
            <a:extLst>
              <a:ext uri="{FF2B5EF4-FFF2-40B4-BE49-F238E27FC236}">
                <a16:creationId xmlns:a16="http://schemas.microsoft.com/office/drawing/2014/main" id="{E12ACF4F-338F-4CF5-A7FC-957E7B63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43150"/>
            <a:ext cx="13144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i="1"/>
              <a:t>x</a:t>
            </a:r>
            <a:r>
              <a:rPr lang="en-US" altLang="en-US" sz="1350" i="1" baseline="-25000"/>
              <a:t>1</a:t>
            </a:r>
            <a:r>
              <a:rPr lang="en-US" altLang="en-US" sz="1350" i="1"/>
              <a:t>=(3,2)..</a:t>
            </a:r>
          </a:p>
        </p:txBody>
      </p:sp>
      <p:sp>
        <p:nvSpPr>
          <p:cNvPr id="476213" name="Text Box 53">
            <a:extLst>
              <a:ext uri="{FF2B5EF4-FFF2-40B4-BE49-F238E27FC236}">
                <a16:creationId xmlns:a16="http://schemas.microsoft.com/office/drawing/2014/main" id="{ED1C0B25-41C8-4365-826D-C0124AB9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343150"/>
            <a:ext cx="8001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/>
              <a:t>y</a:t>
            </a:r>
            <a:r>
              <a:rPr lang="en-US" altLang="en-US" sz="1350" i="1" baseline="-25000"/>
              <a:t>1</a:t>
            </a:r>
            <a:r>
              <a:rPr lang="en-US" altLang="en-US" sz="1350" i="1"/>
              <a:t>=7..</a:t>
            </a:r>
          </a:p>
        </p:txBody>
      </p:sp>
      <p:sp>
        <p:nvSpPr>
          <p:cNvPr id="476214" name="Freeform 54">
            <a:extLst>
              <a:ext uri="{FF2B5EF4-FFF2-40B4-BE49-F238E27FC236}">
                <a16:creationId xmlns:a16="http://schemas.microsoft.com/office/drawing/2014/main" id="{D39D3195-031B-441E-9325-1D0C745D37C4}"/>
              </a:ext>
            </a:extLst>
          </p:cNvPr>
          <p:cNvSpPr>
            <a:spLocks/>
          </p:cNvSpPr>
          <p:nvPr/>
        </p:nvSpPr>
        <p:spPr bwMode="auto">
          <a:xfrm>
            <a:off x="2743200" y="1314450"/>
            <a:ext cx="514350" cy="514350"/>
          </a:xfrm>
          <a:custGeom>
            <a:avLst/>
            <a:gdLst>
              <a:gd name="T0" fmla="*/ 0 w 1045"/>
              <a:gd name="T1" fmla="*/ 49 h 288"/>
              <a:gd name="T2" fmla="*/ 164 w 1045"/>
              <a:gd name="T3" fmla="*/ 0 h 288"/>
              <a:gd name="T4" fmla="*/ 321 w 1045"/>
              <a:gd name="T5" fmla="*/ 8 h 288"/>
              <a:gd name="T6" fmla="*/ 420 w 1045"/>
              <a:gd name="T7" fmla="*/ 49 h 288"/>
              <a:gd name="T8" fmla="*/ 617 w 1045"/>
              <a:gd name="T9" fmla="*/ 156 h 288"/>
              <a:gd name="T10" fmla="*/ 675 w 1045"/>
              <a:gd name="T11" fmla="*/ 181 h 288"/>
              <a:gd name="T12" fmla="*/ 1045 w 1045"/>
              <a:gd name="T13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5" h="288">
                <a:moveTo>
                  <a:pt x="0" y="49"/>
                </a:moveTo>
                <a:cubicBezTo>
                  <a:pt x="57" y="38"/>
                  <a:pt x="108" y="14"/>
                  <a:pt x="164" y="0"/>
                </a:cubicBezTo>
                <a:cubicBezTo>
                  <a:pt x="216" y="3"/>
                  <a:pt x="269" y="0"/>
                  <a:pt x="321" y="8"/>
                </a:cubicBezTo>
                <a:cubicBezTo>
                  <a:pt x="357" y="13"/>
                  <a:pt x="387" y="35"/>
                  <a:pt x="420" y="49"/>
                </a:cubicBezTo>
                <a:cubicBezTo>
                  <a:pt x="489" y="78"/>
                  <a:pt x="555" y="114"/>
                  <a:pt x="617" y="156"/>
                </a:cubicBezTo>
                <a:cubicBezTo>
                  <a:pt x="654" y="181"/>
                  <a:pt x="641" y="164"/>
                  <a:pt x="675" y="181"/>
                </a:cubicBezTo>
                <a:cubicBezTo>
                  <a:pt x="811" y="249"/>
                  <a:pt x="886" y="288"/>
                  <a:pt x="1045" y="288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6215" name="AutoShape 55">
            <a:extLst>
              <a:ext uri="{FF2B5EF4-FFF2-40B4-BE49-F238E27FC236}">
                <a16:creationId xmlns:a16="http://schemas.microsoft.com/office/drawing/2014/main" id="{E5E972D6-9773-47EE-9A36-4081A344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457450"/>
            <a:ext cx="4686300" cy="2171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476216" name="Group 56">
            <a:extLst>
              <a:ext uri="{FF2B5EF4-FFF2-40B4-BE49-F238E27FC236}">
                <a16:creationId xmlns:a16="http://schemas.microsoft.com/office/drawing/2014/main" id="{EB8D42B8-7E5B-4B4F-8624-EB2D1D7E5F35}"/>
              </a:ext>
            </a:extLst>
          </p:cNvPr>
          <p:cNvGraphicFramePr>
            <a:graphicFrameLocks noGrp="1"/>
          </p:cNvGraphicFramePr>
          <p:nvPr/>
        </p:nvGraphicFramePr>
        <p:xfrm>
          <a:off x="1714500" y="2571750"/>
          <a:ext cx="2743200" cy="1295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0171236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23563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47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302341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41262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39968197"/>
                    </a:ext>
                  </a:extLst>
                </a:gridCol>
              </a:tblGrid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156699"/>
                  </a:ext>
                </a:extLst>
              </a:tr>
              <a:tr h="43100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37752"/>
                  </a:ext>
                </a:extLst>
              </a:tr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16649"/>
                  </a:ext>
                </a:extLst>
              </a:tr>
            </a:tbl>
          </a:graphicData>
        </a:graphic>
      </p:graphicFrame>
      <p:graphicFrame>
        <p:nvGraphicFramePr>
          <p:cNvPr id="476246" name="Group 86">
            <a:extLst>
              <a:ext uri="{FF2B5EF4-FFF2-40B4-BE49-F238E27FC236}">
                <a16:creationId xmlns:a16="http://schemas.microsoft.com/office/drawing/2014/main" id="{89B4253B-9BA4-457B-9DE1-800B4206E716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514600"/>
          <a:ext cx="457200" cy="1295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559342861"/>
                    </a:ext>
                  </a:extLst>
                </a:gridCol>
              </a:tblGrid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830789"/>
                  </a:ext>
                </a:extLst>
              </a:tr>
              <a:tr h="43100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516257"/>
                  </a:ext>
                </a:extLst>
              </a:tr>
              <a:tr h="4321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104181"/>
                  </a:ext>
                </a:extLst>
              </a:tr>
            </a:tbl>
          </a:graphicData>
        </a:graphic>
      </p:graphicFrame>
      <p:sp>
        <p:nvSpPr>
          <p:cNvPr id="476256" name="Text Box 96">
            <a:extLst>
              <a:ext uri="{FF2B5EF4-FFF2-40B4-BE49-F238E27FC236}">
                <a16:creationId xmlns:a16="http://schemas.microsoft.com/office/drawing/2014/main" id="{9C61C9D8-E724-4074-8CF9-6DA335D2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743200"/>
            <a:ext cx="8572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/>
              <a:t>Z</a:t>
            </a:r>
            <a:r>
              <a:rPr lang="en-US" altLang="en-US" sz="1350"/>
              <a:t>=</a:t>
            </a:r>
          </a:p>
        </p:txBody>
      </p:sp>
      <p:sp>
        <p:nvSpPr>
          <p:cNvPr id="476257" name="Text Box 97">
            <a:extLst>
              <a:ext uri="{FF2B5EF4-FFF2-40B4-BE49-F238E27FC236}">
                <a16:creationId xmlns:a16="http://schemas.microsoft.com/office/drawing/2014/main" id="{8F12EE67-7769-458D-9327-FF204E414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571750"/>
            <a:ext cx="8572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/>
              <a:t>y</a:t>
            </a:r>
            <a:r>
              <a:rPr lang="en-US" altLang="en-US" sz="1350"/>
              <a:t>=</a:t>
            </a:r>
          </a:p>
        </p:txBody>
      </p:sp>
      <p:sp>
        <p:nvSpPr>
          <p:cNvPr id="476258" name="Text Box 98">
            <a:extLst>
              <a:ext uri="{FF2B5EF4-FFF2-40B4-BE49-F238E27FC236}">
                <a16:creationId xmlns:a16="http://schemas.microsoft.com/office/drawing/2014/main" id="{61F6C5A4-ED0C-4929-93FF-1DA33C2C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943350"/>
            <a:ext cx="4572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i="1" dirty="0"/>
              <a:t>z</a:t>
            </a:r>
            <a:r>
              <a:rPr lang="en-US" altLang="en-US" sz="1350" i="1" dirty="0"/>
              <a:t>=(list of radial basis function evaluations)</a:t>
            </a:r>
          </a:p>
        </p:txBody>
      </p:sp>
      <p:sp>
        <p:nvSpPr>
          <p:cNvPr id="476259" name="AutoShape 99">
            <a:extLst>
              <a:ext uri="{FF2B5EF4-FFF2-40B4-BE49-F238E27FC236}">
                <a16:creationId xmlns:a16="http://schemas.microsoft.com/office/drawing/2014/main" id="{6B7C56C9-19BC-4D3D-B4C4-BDAEAFA8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2971800"/>
            <a:ext cx="1828800" cy="1943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b="1" i="1" dirty="0">
                <a:latin typeface="Symbol" panose="05050102010706020507" pitchFamily="18" charset="2"/>
              </a:rPr>
              <a:t>b </a:t>
            </a:r>
            <a:r>
              <a:rPr lang="en-US" altLang="en-US" sz="1350" i="1" dirty="0"/>
              <a:t>= </a:t>
            </a:r>
            <a:r>
              <a:rPr lang="en-US" altLang="en-US" sz="1350" dirty="0"/>
              <a:t>(</a:t>
            </a:r>
            <a:r>
              <a:rPr lang="en-US" altLang="en-US" sz="1350" b="1" i="1" dirty="0"/>
              <a:t>Z</a:t>
            </a:r>
            <a:r>
              <a:rPr lang="en-US" altLang="en-US" sz="1350" i="1" baseline="30000" dirty="0"/>
              <a:t>T</a:t>
            </a:r>
            <a:r>
              <a:rPr lang="en-US" altLang="en-US" sz="1350" b="1" i="1" dirty="0"/>
              <a:t>Z</a:t>
            </a:r>
            <a:r>
              <a:rPr lang="en-US" altLang="en-US" sz="1350" dirty="0"/>
              <a:t>)</a:t>
            </a:r>
            <a:r>
              <a:rPr lang="en-US" altLang="en-US" sz="1350" i="1" baseline="30000" dirty="0"/>
              <a:t>-1</a:t>
            </a:r>
            <a:r>
              <a:rPr lang="en-US" altLang="en-US" sz="1350" dirty="0"/>
              <a:t>(</a:t>
            </a:r>
            <a:r>
              <a:rPr lang="en-US" altLang="en-US" sz="1350" b="1" i="1" dirty="0" err="1"/>
              <a:t>Z</a:t>
            </a:r>
            <a:r>
              <a:rPr lang="en-US" altLang="en-US" sz="1350" i="1" baseline="30000" dirty="0" err="1"/>
              <a:t>T</a:t>
            </a:r>
            <a:r>
              <a:rPr lang="en-US" altLang="en-US" sz="1350" b="1" i="1" dirty="0" err="1"/>
              <a:t>y</a:t>
            </a:r>
            <a:r>
              <a:rPr lang="en-US" altLang="en-US" sz="1350" dirty="0"/>
              <a:t>)</a:t>
            </a:r>
          </a:p>
          <a:p>
            <a:pPr algn="ctr"/>
            <a:endParaRPr lang="en-US" altLang="en-US" sz="1350" i="1" dirty="0"/>
          </a:p>
          <a:p>
            <a:pPr algn="ctr"/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latin typeface="Symbol" panose="05050102010706020507" pitchFamily="18" charset="2"/>
              </a:rPr>
              <a:t>b</a:t>
            </a:r>
            <a:r>
              <a:rPr lang="en-US" altLang="en-US" sz="1350" i="1" baseline="-25000" dirty="0"/>
              <a:t>0</a:t>
            </a:r>
            <a:r>
              <a:rPr lang="en-US" altLang="en-US" sz="1350" i="1" dirty="0"/>
              <a:t>+ </a:t>
            </a:r>
          </a:p>
          <a:p>
            <a:pPr algn="ctr"/>
            <a:r>
              <a:rPr lang="en-US" altLang="en-US" sz="1350" i="1" dirty="0">
                <a:latin typeface="Symbol" panose="05050102010706020507" pitchFamily="18" charset="2"/>
              </a:rPr>
              <a:t>b</a:t>
            </a:r>
            <a:r>
              <a:rPr lang="en-US" altLang="en-US" sz="1350" i="1" baseline="-25000" dirty="0"/>
              <a:t>1 </a:t>
            </a:r>
            <a:r>
              <a:rPr lang="en-US" altLang="en-US" sz="1350" i="1" dirty="0"/>
              <a:t>x</a:t>
            </a:r>
            <a:r>
              <a:rPr lang="en-US" altLang="en-US" sz="1350" i="1" baseline="-25000" dirty="0"/>
              <a:t>1</a:t>
            </a:r>
            <a:r>
              <a:rPr lang="en-US" altLang="en-US" sz="1350" i="1" dirty="0"/>
              <a:t>+…</a:t>
            </a:r>
            <a:endParaRPr lang="en-US" altLang="en-US" sz="1350" i="1" baseline="30000" dirty="0"/>
          </a:p>
        </p:txBody>
      </p:sp>
      <p:sp>
        <p:nvSpPr>
          <p:cNvPr id="476260" name="Freeform 100">
            <a:extLst>
              <a:ext uri="{FF2B5EF4-FFF2-40B4-BE49-F238E27FC236}">
                <a16:creationId xmlns:a16="http://schemas.microsoft.com/office/drawing/2014/main" id="{F0057F7B-713E-4FB8-977C-37E2E689D03B}"/>
              </a:ext>
            </a:extLst>
          </p:cNvPr>
          <p:cNvSpPr>
            <a:spLocks/>
          </p:cNvSpPr>
          <p:nvPr/>
        </p:nvSpPr>
        <p:spPr bwMode="auto">
          <a:xfrm>
            <a:off x="2992041" y="2047875"/>
            <a:ext cx="375047" cy="382191"/>
          </a:xfrm>
          <a:custGeom>
            <a:avLst/>
            <a:gdLst>
              <a:gd name="T0" fmla="*/ 315 w 315"/>
              <a:gd name="T1" fmla="*/ 0 h 321"/>
              <a:gd name="T2" fmla="*/ 93 w 315"/>
              <a:gd name="T3" fmla="*/ 49 h 321"/>
              <a:gd name="T4" fmla="*/ 27 w 315"/>
              <a:gd name="T5" fmla="*/ 140 h 321"/>
              <a:gd name="T6" fmla="*/ 10 w 315"/>
              <a:gd name="T7" fmla="*/ 189 h 321"/>
              <a:gd name="T8" fmla="*/ 2 w 315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21">
                <a:moveTo>
                  <a:pt x="315" y="0"/>
                </a:moveTo>
                <a:cubicBezTo>
                  <a:pt x="245" y="7"/>
                  <a:pt x="152" y="1"/>
                  <a:pt x="93" y="49"/>
                </a:cubicBezTo>
                <a:cubicBezTo>
                  <a:pt x="67" y="70"/>
                  <a:pt x="38" y="108"/>
                  <a:pt x="27" y="140"/>
                </a:cubicBezTo>
                <a:cubicBezTo>
                  <a:pt x="21" y="156"/>
                  <a:pt x="10" y="189"/>
                  <a:pt x="10" y="189"/>
                </a:cubicBezTo>
                <a:cubicBezTo>
                  <a:pt x="0" y="282"/>
                  <a:pt x="2" y="238"/>
                  <a:pt x="2" y="321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6261" name="Freeform 101">
            <a:extLst>
              <a:ext uri="{FF2B5EF4-FFF2-40B4-BE49-F238E27FC236}">
                <a16:creationId xmlns:a16="http://schemas.microsoft.com/office/drawing/2014/main" id="{21C97307-25F8-4BA9-80F9-D21AB52A69D3}"/>
              </a:ext>
            </a:extLst>
          </p:cNvPr>
          <p:cNvSpPr>
            <a:spLocks/>
          </p:cNvSpPr>
          <p:nvPr/>
        </p:nvSpPr>
        <p:spPr bwMode="auto">
          <a:xfrm>
            <a:off x="5543550" y="4457701"/>
            <a:ext cx="548879" cy="146447"/>
          </a:xfrm>
          <a:custGeom>
            <a:avLst/>
            <a:gdLst>
              <a:gd name="T0" fmla="*/ 0 w 461"/>
              <a:gd name="T1" fmla="*/ 0 h 123"/>
              <a:gd name="T2" fmla="*/ 107 w 461"/>
              <a:gd name="T3" fmla="*/ 90 h 123"/>
              <a:gd name="T4" fmla="*/ 206 w 461"/>
              <a:gd name="T5" fmla="*/ 107 h 123"/>
              <a:gd name="T6" fmla="*/ 461 w 461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1" h="123">
                <a:moveTo>
                  <a:pt x="0" y="0"/>
                </a:moveTo>
                <a:cubicBezTo>
                  <a:pt x="32" y="31"/>
                  <a:pt x="66" y="70"/>
                  <a:pt x="107" y="90"/>
                </a:cubicBezTo>
                <a:cubicBezTo>
                  <a:pt x="134" y="103"/>
                  <a:pt x="186" y="104"/>
                  <a:pt x="206" y="107"/>
                </a:cubicBezTo>
                <a:cubicBezTo>
                  <a:pt x="313" y="122"/>
                  <a:pt x="309" y="123"/>
                  <a:pt x="461" y="123"/>
                </a:cubicBez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01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77BE3E23-8064-48D1-8EF9-404A4ACC37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0DA3941-2D87-483A-AB7E-AFF6A1B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8211" name="Text Box 3">
            <a:extLst>
              <a:ext uri="{FF2B5EF4-FFF2-40B4-BE49-F238E27FC236}">
                <a16:creationId xmlns:a16="http://schemas.microsoft.com/office/drawing/2014/main" id="{0EA78AF6-65E5-4D2B-A0A9-7102640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8212" name="Text Box 4">
            <a:extLst>
              <a:ext uri="{FF2B5EF4-FFF2-40B4-BE49-F238E27FC236}">
                <a16:creationId xmlns:a16="http://schemas.microsoft.com/office/drawing/2014/main" id="{1551DDBB-C452-4017-AC4D-AF602C9D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2f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0.05 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0.5 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sp>
        <p:nvSpPr>
          <p:cNvPr id="478213" name="Line 5">
            <a:extLst>
              <a:ext uri="{FF2B5EF4-FFF2-40B4-BE49-F238E27FC236}">
                <a16:creationId xmlns:a16="http://schemas.microsoft.com/office/drawing/2014/main" id="{21EF2BCE-6A0E-4CAF-9994-EE3C2699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857250"/>
            <a:ext cx="0" cy="1028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id="{90A3CE27-849E-46C9-AB53-F44879E2B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771650"/>
            <a:ext cx="3943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15" name="Group 7">
            <a:extLst>
              <a:ext uri="{FF2B5EF4-FFF2-40B4-BE49-F238E27FC236}">
                <a16:creationId xmlns:a16="http://schemas.microsoft.com/office/drawing/2014/main" id="{28C91A3F-B8EC-4C14-B7D3-60BDBE4A9175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628650"/>
            <a:ext cx="2400300" cy="1162050"/>
            <a:chOff x="912" y="1824"/>
            <a:chExt cx="2016" cy="448"/>
          </a:xfrm>
        </p:grpSpPr>
        <p:sp>
          <p:nvSpPr>
            <p:cNvPr id="478216" name="Freeform 8">
              <a:extLst>
                <a:ext uri="{FF2B5EF4-FFF2-40B4-BE49-F238E27FC236}">
                  <a16:creationId xmlns:a16="http://schemas.microsoft.com/office/drawing/2014/main" id="{8335416F-40BE-41E4-BC0A-9949E766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17" name="Freeform 9">
              <a:extLst>
                <a:ext uri="{FF2B5EF4-FFF2-40B4-BE49-F238E27FC236}">
                  <a16:creationId xmlns:a16="http://schemas.microsoft.com/office/drawing/2014/main" id="{DC19C6C5-73A3-4770-8986-52221C9D4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18" name="Group 10">
            <a:extLst>
              <a:ext uri="{FF2B5EF4-FFF2-40B4-BE49-F238E27FC236}">
                <a16:creationId xmlns:a16="http://schemas.microsoft.com/office/drawing/2014/main" id="{6D05FDF9-CFE4-4E82-963D-230DBED15D33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1714500"/>
            <a:ext cx="2400300" cy="76200"/>
            <a:chOff x="912" y="1824"/>
            <a:chExt cx="2016" cy="448"/>
          </a:xfrm>
        </p:grpSpPr>
        <p:sp>
          <p:nvSpPr>
            <p:cNvPr id="478219" name="Freeform 11">
              <a:extLst>
                <a:ext uri="{FF2B5EF4-FFF2-40B4-BE49-F238E27FC236}">
                  <a16:creationId xmlns:a16="http://schemas.microsoft.com/office/drawing/2014/main" id="{7EED2F95-6D5E-4D12-BF43-204B9342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0" name="Freeform 12">
              <a:extLst>
                <a:ext uri="{FF2B5EF4-FFF2-40B4-BE49-F238E27FC236}">
                  <a16:creationId xmlns:a16="http://schemas.microsoft.com/office/drawing/2014/main" id="{59AE3914-5D13-4197-9F19-96C129DE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21" name="Group 13">
            <a:extLst>
              <a:ext uri="{FF2B5EF4-FFF2-40B4-BE49-F238E27FC236}">
                <a16:creationId xmlns:a16="http://schemas.microsoft.com/office/drawing/2014/main" id="{A57E4DE2-9D62-4E1D-82B8-CDEAD5596BEF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543050"/>
            <a:ext cx="2400300" cy="247650"/>
            <a:chOff x="912" y="1824"/>
            <a:chExt cx="2016" cy="448"/>
          </a:xfrm>
        </p:grpSpPr>
        <p:sp>
          <p:nvSpPr>
            <p:cNvPr id="478222" name="Freeform 14">
              <a:extLst>
                <a:ext uri="{FF2B5EF4-FFF2-40B4-BE49-F238E27FC236}">
                  <a16:creationId xmlns:a16="http://schemas.microsoft.com/office/drawing/2014/main" id="{7CDC4E0E-3C64-47C7-928C-2667074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3" name="Freeform 15">
              <a:extLst>
                <a:ext uri="{FF2B5EF4-FFF2-40B4-BE49-F238E27FC236}">
                  <a16:creationId xmlns:a16="http://schemas.microsoft.com/office/drawing/2014/main" id="{4F66534F-C144-473B-A95F-4F753A22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141457A5-677C-4C5C-BD24-2980E5C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943100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</a:p>
        </p:txBody>
      </p:sp>
      <p:sp>
        <p:nvSpPr>
          <p:cNvPr id="478225" name="Line 17">
            <a:extLst>
              <a:ext uri="{FF2B5EF4-FFF2-40B4-BE49-F238E27FC236}">
                <a16:creationId xmlns:a16="http://schemas.microsoft.com/office/drawing/2014/main" id="{CC8DC8BD-CAC0-40BB-BE1A-5D26F8F3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1145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F1C88222-7519-4690-B353-82A0F3F5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14450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y</a:t>
            </a:r>
          </a:p>
        </p:txBody>
      </p:sp>
      <p:sp>
        <p:nvSpPr>
          <p:cNvPr id="478227" name="Line 19">
            <a:extLst>
              <a:ext uri="{FF2B5EF4-FFF2-40B4-BE49-F238E27FC236}">
                <a16:creationId xmlns:a16="http://schemas.microsoft.com/office/drawing/2014/main" id="{AB86BBE9-321D-417E-AD58-51322B38C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0" y="8001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846B7096-FCE9-407A-A4A9-596EDB20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49" y="1828800"/>
            <a:ext cx="409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rgbClr val="00CC00"/>
                </a:solidFill>
              </a:rPr>
              <a:t>c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478229" name="Line 21">
            <a:extLst>
              <a:ext uri="{FF2B5EF4-FFF2-40B4-BE49-F238E27FC236}">
                <a16:creationId xmlns:a16="http://schemas.microsoft.com/office/drawing/2014/main" id="{F83C5A4A-0532-49BA-82E4-3A213DA1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1771650"/>
            <a:ext cx="0" cy="114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3531257B-80DC-4D5C-9914-3940255D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1828800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accent2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78231" name="Line 23">
            <a:extLst>
              <a:ext uri="{FF2B5EF4-FFF2-40B4-BE49-F238E27FC236}">
                <a16:creationId xmlns:a16="http://schemas.microsoft.com/office/drawing/2014/main" id="{31683C36-7FD7-47B6-88C2-D4854958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650"/>
            <a:ext cx="0" cy="114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75A04CDC-7064-457F-A6D1-C4555BE1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1828800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folHlink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FE3EE443-E2D8-4421-B00F-F56E587C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771650"/>
            <a:ext cx="0" cy="114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34" name="Group 26">
            <a:extLst>
              <a:ext uri="{FF2B5EF4-FFF2-40B4-BE49-F238E27FC236}">
                <a16:creationId xmlns:a16="http://schemas.microsoft.com/office/drawing/2014/main" id="{670C50B4-29D5-462B-A893-B452C797830E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1257300"/>
            <a:ext cx="2400300" cy="533400"/>
            <a:chOff x="912" y="1824"/>
            <a:chExt cx="2016" cy="448"/>
          </a:xfrm>
        </p:grpSpPr>
        <p:sp>
          <p:nvSpPr>
            <p:cNvPr id="478235" name="Freeform 27">
              <a:extLst>
                <a:ext uri="{FF2B5EF4-FFF2-40B4-BE49-F238E27FC236}">
                  <a16:creationId xmlns:a16="http://schemas.microsoft.com/office/drawing/2014/main" id="{E7D80CF2-A6E6-4BE1-BF80-74C9285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6" name="Freeform 28">
              <a:extLst>
                <a:ext uri="{FF2B5EF4-FFF2-40B4-BE49-F238E27FC236}">
                  <a16:creationId xmlns:a16="http://schemas.microsoft.com/office/drawing/2014/main" id="{499C31A1-524C-4E8A-A6DC-477AC646B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37" name="Group 29">
            <a:extLst>
              <a:ext uri="{FF2B5EF4-FFF2-40B4-BE49-F238E27FC236}">
                <a16:creationId xmlns:a16="http://schemas.microsoft.com/office/drawing/2014/main" id="{6C164CF8-4204-4F99-812C-B6BCDBEC2B6E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257300"/>
            <a:ext cx="2400300" cy="533400"/>
            <a:chOff x="912" y="1824"/>
            <a:chExt cx="2016" cy="448"/>
          </a:xfrm>
        </p:grpSpPr>
        <p:sp>
          <p:nvSpPr>
            <p:cNvPr id="478238" name="Freeform 30">
              <a:extLst>
                <a:ext uri="{FF2B5EF4-FFF2-40B4-BE49-F238E27FC236}">
                  <a16:creationId xmlns:a16="http://schemas.microsoft.com/office/drawing/2014/main" id="{F6643271-CF0D-46EA-BFC8-3E890CAE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9" name="Freeform 31">
              <a:extLst>
                <a:ext uri="{FF2B5EF4-FFF2-40B4-BE49-F238E27FC236}">
                  <a16:creationId xmlns:a16="http://schemas.microsoft.com/office/drawing/2014/main" id="{F0EE601A-A63F-4010-BBC4-7C6620BC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40" name="Group 32">
            <a:extLst>
              <a:ext uri="{FF2B5EF4-FFF2-40B4-BE49-F238E27FC236}">
                <a16:creationId xmlns:a16="http://schemas.microsoft.com/office/drawing/2014/main" id="{50FDF913-72EB-4E1B-8A34-B8D81C7617CA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1257300"/>
            <a:ext cx="2400300" cy="533400"/>
            <a:chOff x="912" y="1824"/>
            <a:chExt cx="2016" cy="448"/>
          </a:xfrm>
        </p:grpSpPr>
        <p:sp>
          <p:nvSpPr>
            <p:cNvPr id="478241" name="Freeform 33">
              <a:extLst>
                <a:ext uri="{FF2B5EF4-FFF2-40B4-BE49-F238E27FC236}">
                  <a16:creationId xmlns:a16="http://schemas.microsoft.com/office/drawing/2014/main" id="{6A63483A-CEF6-4BAA-9876-E4A33C27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42" name="Freeform 34">
              <a:extLst>
                <a:ext uri="{FF2B5EF4-FFF2-40B4-BE49-F238E27FC236}">
                  <a16:creationId xmlns:a16="http://schemas.microsoft.com/office/drawing/2014/main" id="{2428F71D-828F-4180-B712-74717A27D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205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77BE3E23-8064-48D1-8EF9-404A4ACC37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0DA3941-2D87-483A-AB7E-AFF6A1B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5753"/>
            <a:ext cx="8229600" cy="689722"/>
          </a:xfrm>
        </p:spPr>
        <p:txBody>
          <a:bodyPr/>
          <a:lstStyle/>
          <a:p>
            <a:r>
              <a:rPr lang="en-US" altLang="en-US" dirty="0"/>
              <a:t>RBFs with Linear Regression</a:t>
            </a:r>
          </a:p>
        </p:txBody>
      </p:sp>
      <p:sp>
        <p:nvSpPr>
          <p:cNvPr id="478211" name="Text Box 3">
            <a:extLst>
              <a:ext uri="{FF2B5EF4-FFF2-40B4-BE49-F238E27FC236}">
                <a16:creationId xmlns:a16="http://schemas.microsoft.com/office/drawing/2014/main" id="{0EA78AF6-65E5-4D2B-A0A9-7102640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8212" name="Text Box 4">
            <a:extLst>
              <a:ext uri="{FF2B5EF4-FFF2-40B4-BE49-F238E27FC236}">
                <a16:creationId xmlns:a16="http://schemas.microsoft.com/office/drawing/2014/main" id="{1551DDBB-C452-4017-AC4D-AF602C9D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2f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0.05 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0.5 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sp>
        <p:nvSpPr>
          <p:cNvPr id="478213" name="Line 5">
            <a:extLst>
              <a:ext uri="{FF2B5EF4-FFF2-40B4-BE49-F238E27FC236}">
                <a16:creationId xmlns:a16="http://schemas.microsoft.com/office/drawing/2014/main" id="{21EF2BCE-6A0E-4CAF-9994-EE3C2699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243" y="1228725"/>
            <a:ext cx="0" cy="1028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id="{90A3CE27-849E-46C9-AB53-F44879E2B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1943" y="2143125"/>
            <a:ext cx="3943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15" name="Group 7">
            <a:extLst>
              <a:ext uri="{FF2B5EF4-FFF2-40B4-BE49-F238E27FC236}">
                <a16:creationId xmlns:a16="http://schemas.microsoft.com/office/drawing/2014/main" id="{28C91A3F-B8EC-4C14-B7D3-60BDBE4A9175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000125"/>
            <a:ext cx="2400300" cy="1162050"/>
            <a:chOff x="912" y="1824"/>
            <a:chExt cx="2016" cy="448"/>
          </a:xfrm>
        </p:grpSpPr>
        <p:sp>
          <p:nvSpPr>
            <p:cNvPr id="478216" name="Freeform 8">
              <a:extLst>
                <a:ext uri="{FF2B5EF4-FFF2-40B4-BE49-F238E27FC236}">
                  <a16:creationId xmlns:a16="http://schemas.microsoft.com/office/drawing/2014/main" id="{8335416F-40BE-41E4-BC0A-9949E766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17" name="Freeform 9">
              <a:extLst>
                <a:ext uri="{FF2B5EF4-FFF2-40B4-BE49-F238E27FC236}">
                  <a16:creationId xmlns:a16="http://schemas.microsoft.com/office/drawing/2014/main" id="{DC19C6C5-73A3-4770-8986-52221C9D4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18" name="Group 10">
            <a:extLst>
              <a:ext uri="{FF2B5EF4-FFF2-40B4-BE49-F238E27FC236}">
                <a16:creationId xmlns:a16="http://schemas.microsoft.com/office/drawing/2014/main" id="{6D05FDF9-CFE4-4E82-963D-230DBED15D33}"/>
              </a:ext>
            </a:extLst>
          </p:cNvPr>
          <p:cNvGrpSpPr>
            <a:grpSpLocks/>
          </p:cNvGrpSpPr>
          <p:nvPr/>
        </p:nvGrpSpPr>
        <p:grpSpPr bwMode="auto">
          <a:xfrm>
            <a:off x="3339193" y="2085975"/>
            <a:ext cx="2400300" cy="76200"/>
            <a:chOff x="912" y="1824"/>
            <a:chExt cx="2016" cy="448"/>
          </a:xfrm>
        </p:grpSpPr>
        <p:sp>
          <p:nvSpPr>
            <p:cNvPr id="478219" name="Freeform 11">
              <a:extLst>
                <a:ext uri="{FF2B5EF4-FFF2-40B4-BE49-F238E27FC236}">
                  <a16:creationId xmlns:a16="http://schemas.microsoft.com/office/drawing/2014/main" id="{7EED2F95-6D5E-4D12-BF43-204B9342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0" name="Freeform 12">
              <a:extLst>
                <a:ext uri="{FF2B5EF4-FFF2-40B4-BE49-F238E27FC236}">
                  <a16:creationId xmlns:a16="http://schemas.microsoft.com/office/drawing/2014/main" id="{59AE3914-5D13-4197-9F19-96C129DE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21" name="Group 13">
            <a:extLst>
              <a:ext uri="{FF2B5EF4-FFF2-40B4-BE49-F238E27FC236}">
                <a16:creationId xmlns:a16="http://schemas.microsoft.com/office/drawing/2014/main" id="{A57E4DE2-9D62-4E1D-82B8-CDEAD5596BEF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914525"/>
            <a:ext cx="2400300" cy="247650"/>
            <a:chOff x="912" y="1824"/>
            <a:chExt cx="2016" cy="448"/>
          </a:xfrm>
        </p:grpSpPr>
        <p:sp>
          <p:nvSpPr>
            <p:cNvPr id="478222" name="Freeform 14">
              <a:extLst>
                <a:ext uri="{FF2B5EF4-FFF2-40B4-BE49-F238E27FC236}">
                  <a16:creationId xmlns:a16="http://schemas.microsoft.com/office/drawing/2014/main" id="{7CDC4E0E-3C64-47C7-928C-2667074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3" name="Freeform 15">
              <a:extLst>
                <a:ext uri="{FF2B5EF4-FFF2-40B4-BE49-F238E27FC236}">
                  <a16:creationId xmlns:a16="http://schemas.microsoft.com/office/drawing/2014/main" id="{4F66534F-C144-473B-A95F-4F753A22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141457A5-677C-4C5C-BD24-2980E5C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93" y="2314575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</a:p>
        </p:txBody>
      </p:sp>
      <p:sp>
        <p:nvSpPr>
          <p:cNvPr id="478225" name="Line 17">
            <a:extLst>
              <a:ext uri="{FF2B5EF4-FFF2-40B4-BE49-F238E27FC236}">
                <a16:creationId xmlns:a16="http://schemas.microsoft.com/office/drawing/2014/main" id="{CC8DC8BD-CAC0-40BB-BE1A-5D26F8F3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443" y="24860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F1C88222-7519-4690-B353-82A0F3F5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343" y="1685925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y</a:t>
            </a:r>
          </a:p>
        </p:txBody>
      </p:sp>
      <p:sp>
        <p:nvSpPr>
          <p:cNvPr id="478227" name="Line 19">
            <a:extLst>
              <a:ext uri="{FF2B5EF4-FFF2-40B4-BE49-F238E27FC236}">
                <a16:creationId xmlns:a16="http://schemas.microsoft.com/office/drawing/2014/main" id="{AB86BBE9-321D-417E-AD58-51322B38C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793" y="117157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846B7096-FCE9-407A-A4A9-596EDB20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92" y="2200275"/>
            <a:ext cx="409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rgbClr val="00CC00"/>
                </a:solidFill>
              </a:rPr>
              <a:t>c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478229" name="Line 21">
            <a:extLst>
              <a:ext uri="{FF2B5EF4-FFF2-40B4-BE49-F238E27FC236}">
                <a16:creationId xmlns:a16="http://schemas.microsoft.com/office/drawing/2014/main" id="{F83C5A4A-0532-49BA-82E4-3A213DA1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043" y="2143125"/>
            <a:ext cx="0" cy="114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3531257B-80DC-4D5C-9914-3940255D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accent2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78231" name="Line 23">
            <a:extLst>
              <a:ext uri="{FF2B5EF4-FFF2-40B4-BE49-F238E27FC236}">
                <a16:creationId xmlns:a16="http://schemas.microsoft.com/office/drawing/2014/main" id="{31683C36-7FD7-47B6-88C2-D4854958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43" y="2143125"/>
            <a:ext cx="0" cy="114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75A04CDC-7064-457F-A6D1-C4555BE1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7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folHlink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FE3EE443-E2D8-4421-B00F-F56E587C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243" y="2143125"/>
            <a:ext cx="0" cy="114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34" name="Group 26">
            <a:extLst>
              <a:ext uri="{FF2B5EF4-FFF2-40B4-BE49-F238E27FC236}">
                <a16:creationId xmlns:a16="http://schemas.microsoft.com/office/drawing/2014/main" id="{670C50B4-29D5-462B-A893-B452C797830E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628775"/>
            <a:ext cx="2400300" cy="533400"/>
            <a:chOff x="912" y="1824"/>
            <a:chExt cx="2016" cy="448"/>
          </a:xfrm>
        </p:grpSpPr>
        <p:sp>
          <p:nvSpPr>
            <p:cNvPr id="478235" name="Freeform 27">
              <a:extLst>
                <a:ext uri="{FF2B5EF4-FFF2-40B4-BE49-F238E27FC236}">
                  <a16:creationId xmlns:a16="http://schemas.microsoft.com/office/drawing/2014/main" id="{E7D80CF2-A6E6-4BE1-BF80-74C9285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6" name="Freeform 28">
              <a:extLst>
                <a:ext uri="{FF2B5EF4-FFF2-40B4-BE49-F238E27FC236}">
                  <a16:creationId xmlns:a16="http://schemas.microsoft.com/office/drawing/2014/main" id="{499C31A1-524C-4E8A-A6DC-477AC646B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37" name="Group 29">
            <a:extLst>
              <a:ext uri="{FF2B5EF4-FFF2-40B4-BE49-F238E27FC236}">
                <a16:creationId xmlns:a16="http://schemas.microsoft.com/office/drawing/2014/main" id="{6C164CF8-4204-4F99-812C-B6BCDBEC2B6E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628775"/>
            <a:ext cx="2400300" cy="533400"/>
            <a:chOff x="912" y="1824"/>
            <a:chExt cx="2016" cy="448"/>
          </a:xfrm>
        </p:grpSpPr>
        <p:sp>
          <p:nvSpPr>
            <p:cNvPr id="478238" name="Freeform 30">
              <a:extLst>
                <a:ext uri="{FF2B5EF4-FFF2-40B4-BE49-F238E27FC236}">
                  <a16:creationId xmlns:a16="http://schemas.microsoft.com/office/drawing/2014/main" id="{F6643271-CF0D-46EA-BFC8-3E890CAE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9" name="Freeform 31">
              <a:extLst>
                <a:ext uri="{FF2B5EF4-FFF2-40B4-BE49-F238E27FC236}">
                  <a16:creationId xmlns:a16="http://schemas.microsoft.com/office/drawing/2014/main" id="{F0EE601A-A63F-4010-BBC4-7C6620BC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40" name="Group 32">
            <a:extLst>
              <a:ext uri="{FF2B5EF4-FFF2-40B4-BE49-F238E27FC236}">
                <a16:creationId xmlns:a16="http://schemas.microsoft.com/office/drawing/2014/main" id="{50FDF913-72EB-4E1B-8A34-B8D81C7617CA}"/>
              </a:ext>
            </a:extLst>
          </p:cNvPr>
          <p:cNvGrpSpPr>
            <a:grpSpLocks/>
          </p:cNvGrpSpPr>
          <p:nvPr/>
        </p:nvGrpSpPr>
        <p:grpSpPr bwMode="auto">
          <a:xfrm>
            <a:off x="3282043" y="1628775"/>
            <a:ext cx="2400300" cy="533400"/>
            <a:chOff x="912" y="1824"/>
            <a:chExt cx="2016" cy="448"/>
          </a:xfrm>
        </p:grpSpPr>
        <p:sp>
          <p:nvSpPr>
            <p:cNvPr id="478241" name="Freeform 33">
              <a:extLst>
                <a:ext uri="{FF2B5EF4-FFF2-40B4-BE49-F238E27FC236}">
                  <a16:creationId xmlns:a16="http://schemas.microsoft.com/office/drawing/2014/main" id="{6A63483A-CEF6-4BAA-9876-E4A33C27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42" name="Freeform 34">
              <a:extLst>
                <a:ext uri="{FF2B5EF4-FFF2-40B4-BE49-F238E27FC236}">
                  <a16:creationId xmlns:a16="http://schemas.microsoft.com/office/drawing/2014/main" id="{2428F71D-828F-4180-B712-74717A27D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268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77BE3E23-8064-48D1-8EF9-404A4ACC37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0DA3941-2D87-483A-AB7E-AFF6A1B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5753"/>
            <a:ext cx="8229600" cy="689722"/>
          </a:xfrm>
        </p:spPr>
        <p:txBody>
          <a:bodyPr/>
          <a:lstStyle/>
          <a:p>
            <a:r>
              <a:rPr lang="en-US" altLang="en-US" dirty="0"/>
              <a:t>RBFs with Linear Regression</a:t>
            </a:r>
          </a:p>
        </p:txBody>
      </p:sp>
      <p:sp>
        <p:nvSpPr>
          <p:cNvPr id="478211" name="Text Box 3">
            <a:extLst>
              <a:ext uri="{FF2B5EF4-FFF2-40B4-BE49-F238E27FC236}">
                <a16:creationId xmlns:a16="http://schemas.microsoft.com/office/drawing/2014/main" id="{0EA78AF6-65E5-4D2B-A0A9-7102640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8212" name="Text Box 4">
            <a:extLst>
              <a:ext uri="{FF2B5EF4-FFF2-40B4-BE49-F238E27FC236}">
                <a16:creationId xmlns:a16="http://schemas.microsoft.com/office/drawing/2014/main" id="{1551DDBB-C452-4017-AC4D-AF602C9D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2f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0.05 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0.5 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sp>
        <p:nvSpPr>
          <p:cNvPr id="478213" name="Line 5">
            <a:extLst>
              <a:ext uri="{FF2B5EF4-FFF2-40B4-BE49-F238E27FC236}">
                <a16:creationId xmlns:a16="http://schemas.microsoft.com/office/drawing/2014/main" id="{21EF2BCE-6A0E-4CAF-9994-EE3C2699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243" y="1228725"/>
            <a:ext cx="0" cy="1028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id="{90A3CE27-849E-46C9-AB53-F44879E2B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1943" y="2143125"/>
            <a:ext cx="3943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15" name="Group 7">
            <a:extLst>
              <a:ext uri="{FF2B5EF4-FFF2-40B4-BE49-F238E27FC236}">
                <a16:creationId xmlns:a16="http://schemas.microsoft.com/office/drawing/2014/main" id="{28C91A3F-B8EC-4C14-B7D3-60BDBE4A9175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000125"/>
            <a:ext cx="2400300" cy="1162050"/>
            <a:chOff x="912" y="1824"/>
            <a:chExt cx="2016" cy="448"/>
          </a:xfrm>
        </p:grpSpPr>
        <p:sp>
          <p:nvSpPr>
            <p:cNvPr id="478216" name="Freeform 8">
              <a:extLst>
                <a:ext uri="{FF2B5EF4-FFF2-40B4-BE49-F238E27FC236}">
                  <a16:creationId xmlns:a16="http://schemas.microsoft.com/office/drawing/2014/main" id="{8335416F-40BE-41E4-BC0A-9949E766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17" name="Freeform 9">
              <a:extLst>
                <a:ext uri="{FF2B5EF4-FFF2-40B4-BE49-F238E27FC236}">
                  <a16:creationId xmlns:a16="http://schemas.microsoft.com/office/drawing/2014/main" id="{DC19C6C5-73A3-4770-8986-52221C9D4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18" name="Group 10">
            <a:extLst>
              <a:ext uri="{FF2B5EF4-FFF2-40B4-BE49-F238E27FC236}">
                <a16:creationId xmlns:a16="http://schemas.microsoft.com/office/drawing/2014/main" id="{6D05FDF9-CFE4-4E82-963D-230DBED15D33}"/>
              </a:ext>
            </a:extLst>
          </p:cNvPr>
          <p:cNvGrpSpPr>
            <a:grpSpLocks/>
          </p:cNvGrpSpPr>
          <p:nvPr/>
        </p:nvGrpSpPr>
        <p:grpSpPr bwMode="auto">
          <a:xfrm>
            <a:off x="3339193" y="2085975"/>
            <a:ext cx="2400300" cy="76200"/>
            <a:chOff x="912" y="1824"/>
            <a:chExt cx="2016" cy="448"/>
          </a:xfrm>
        </p:grpSpPr>
        <p:sp>
          <p:nvSpPr>
            <p:cNvPr id="478219" name="Freeform 11">
              <a:extLst>
                <a:ext uri="{FF2B5EF4-FFF2-40B4-BE49-F238E27FC236}">
                  <a16:creationId xmlns:a16="http://schemas.microsoft.com/office/drawing/2014/main" id="{7EED2F95-6D5E-4D12-BF43-204B9342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0" name="Freeform 12">
              <a:extLst>
                <a:ext uri="{FF2B5EF4-FFF2-40B4-BE49-F238E27FC236}">
                  <a16:creationId xmlns:a16="http://schemas.microsoft.com/office/drawing/2014/main" id="{59AE3914-5D13-4197-9F19-96C129DE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21" name="Group 13">
            <a:extLst>
              <a:ext uri="{FF2B5EF4-FFF2-40B4-BE49-F238E27FC236}">
                <a16:creationId xmlns:a16="http://schemas.microsoft.com/office/drawing/2014/main" id="{A57E4DE2-9D62-4E1D-82B8-CDEAD5596BEF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914525"/>
            <a:ext cx="2400300" cy="247650"/>
            <a:chOff x="912" y="1824"/>
            <a:chExt cx="2016" cy="448"/>
          </a:xfrm>
        </p:grpSpPr>
        <p:sp>
          <p:nvSpPr>
            <p:cNvPr id="478222" name="Freeform 14">
              <a:extLst>
                <a:ext uri="{FF2B5EF4-FFF2-40B4-BE49-F238E27FC236}">
                  <a16:creationId xmlns:a16="http://schemas.microsoft.com/office/drawing/2014/main" id="{7CDC4E0E-3C64-47C7-928C-2667074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3" name="Freeform 15">
              <a:extLst>
                <a:ext uri="{FF2B5EF4-FFF2-40B4-BE49-F238E27FC236}">
                  <a16:creationId xmlns:a16="http://schemas.microsoft.com/office/drawing/2014/main" id="{4F66534F-C144-473B-A95F-4F753A22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141457A5-677C-4C5C-BD24-2980E5C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93" y="2314575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</a:p>
        </p:txBody>
      </p:sp>
      <p:sp>
        <p:nvSpPr>
          <p:cNvPr id="478225" name="Line 17">
            <a:extLst>
              <a:ext uri="{FF2B5EF4-FFF2-40B4-BE49-F238E27FC236}">
                <a16:creationId xmlns:a16="http://schemas.microsoft.com/office/drawing/2014/main" id="{CC8DC8BD-CAC0-40BB-BE1A-5D26F8F3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443" y="24860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F1C88222-7519-4690-B353-82A0F3F5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343" y="1685925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y</a:t>
            </a:r>
          </a:p>
        </p:txBody>
      </p:sp>
      <p:sp>
        <p:nvSpPr>
          <p:cNvPr id="478227" name="Line 19">
            <a:extLst>
              <a:ext uri="{FF2B5EF4-FFF2-40B4-BE49-F238E27FC236}">
                <a16:creationId xmlns:a16="http://schemas.microsoft.com/office/drawing/2014/main" id="{AB86BBE9-321D-417E-AD58-51322B38C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793" y="117157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846B7096-FCE9-407A-A4A9-596EDB20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92" y="2200275"/>
            <a:ext cx="409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rgbClr val="00CC00"/>
                </a:solidFill>
              </a:rPr>
              <a:t>c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478229" name="Line 21">
            <a:extLst>
              <a:ext uri="{FF2B5EF4-FFF2-40B4-BE49-F238E27FC236}">
                <a16:creationId xmlns:a16="http://schemas.microsoft.com/office/drawing/2014/main" id="{F83C5A4A-0532-49BA-82E4-3A213DA1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043" y="2143125"/>
            <a:ext cx="0" cy="114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3531257B-80DC-4D5C-9914-3940255D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>
                <a:solidFill>
                  <a:schemeClr val="accent2"/>
                </a:solidFill>
              </a:rPr>
              <a:t>c</a:t>
            </a:r>
            <a:r>
              <a:rPr lang="en-US" altLang="en-US" sz="1350" i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8231" name="Line 23">
            <a:extLst>
              <a:ext uri="{FF2B5EF4-FFF2-40B4-BE49-F238E27FC236}">
                <a16:creationId xmlns:a16="http://schemas.microsoft.com/office/drawing/2014/main" id="{31683C36-7FD7-47B6-88C2-D4854958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43" y="2143125"/>
            <a:ext cx="0" cy="114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75A04CDC-7064-457F-A6D1-C4555BE1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7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folHlink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FE3EE443-E2D8-4421-B00F-F56E587C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243" y="2143125"/>
            <a:ext cx="0" cy="114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34" name="Group 26">
            <a:extLst>
              <a:ext uri="{FF2B5EF4-FFF2-40B4-BE49-F238E27FC236}">
                <a16:creationId xmlns:a16="http://schemas.microsoft.com/office/drawing/2014/main" id="{670C50B4-29D5-462B-A893-B452C797830E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628775"/>
            <a:ext cx="2400300" cy="533400"/>
            <a:chOff x="912" y="1824"/>
            <a:chExt cx="2016" cy="448"/>
          </a:xfrm>
        </p:grpSpPr>
        <p:sp>
          <p:nvSpPr>
            <p:cNvPr id="478235" name="Freeform 27">
              <a:extLst>
                <a:ext uri="{FF2B5EF4-FFF2-40B4-BE49-F238E27FC236}">
                  <a16:creationId xmlns:a16="http://schemas.microsoft.com/office/drawing/2014/main" id="{E7D80CF2-A6E6-4BE1-BF80-74C9285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6" name="Freeform 28">
              <a:extLst>
                <a:ext uri="{FF2B5EF4-FFF2-40B4-BE49-F238E27FC236}">
                  <a16:creationId xmlns:a16="http://schemas.microsoft.com/office/drawing/2014/main" id="{499C31A1-524C-4E8A-A6DC-477AC646B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37" name="Group 29">
            <a:extLst>
              <a:ext uri="{FF2B5EF4-FFF2-40B4-BE49-F238E27FC236}">
                <a16:creationId xmlns:a16="http://schemas.microsoft.com/office/drawing/2014/main" id="{6C164CF8-4204-4F99-812C-B6BCDBEC2B6E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628775"/>
            <a:ext cx="2400300" cy="533400"/>
            <a:chOff x="912" y="1824"/>
            <a:chExt cx="2016" cy="448"/>
          </a:xfrm>
        </p:grpSpPr>
        <p:sp>
          <p:nvSpPr>
            <p:cNvPr id="478238" name="Freeform 30">
              <a:extLst>
                <a:ext uri="{FF2B5EF4-FFF2-40B4-BE49-F238E27FC236}">
                  <a16:creationId xmlns:a16="http://schemas.microsoft.com/office/drawing/2014/main" id="{F6643271-CF0D-46EA-BFC8-3E890CAE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9" name="Freeform 31">
              <a:extLst>
                <a:ext uri="{FF2B5EF4-FFF2-40B4-BE49-F238E27FC236}">
                  <a16:creationId xmlns:a16="http://schemas.microsoft.com/office/drawing/2014/main" id="{F0EE601A-A63F-4010-BBC4-7C6620BC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40" name="Group 32">
            <a:extLst>
              <a:ext uri="{FF2B5EF4-FFF2-40B4-BE49-F238E27FC236}">
                <a16:creationId xmlns:a16="http://schemas.microsoft.com/office/drawing/2014/main" id="{50FDF913-72EB-4E1B-8A34-B8D81C7617CA}"/>
              </a:ext>
            </a:extLst>
          </p:cNvPr>
          <p:cNvGrpSpPr>
            <a:grpSpLocks/>
          </p:cNvGrpSpPr>
          <p:nvPr/>
        </p:nvGrpSpPr>
        <p:grpSpPr bwMode="auto">
          <a:xfrm>
            <a:off x="3282043" y="1628775"/>
            <a:ext cx="2400300" cy="533400"/>
            <a:chOff x="912" y="1824"/>
            <a:chExt cx="2016" cy="448"/>
          </a:xfrm>
        </p:grpSpPr>
        <p:sp>
          <p:nvSpPr>
            <p:cNvPr id="478241" name="Freeform 33">
              <a:extLst>
                <a:ext uri="{FF2B5EF4-FFF2-40B4-BE49-F238E27FC236}">
                  <a16:creationId xmlns:a16="http://schemas.microsoft.com/office/drawing/2014/main" id="{6A63483A-CEF6-4BAA-9876-E4A33C27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42" name="Freeform 34">
              <a:extLst>
                <a:ext uri="{FF2B5EF4-FFF2-40B4-BE49-F238E27FC236}">
                  <a16:creationId xmlns:a16="http://schemas.microsoft.com/office/drawing/2014/main" id="{2428F71D-828F-4180-B712-74717A27D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36" name="AutoShape 35">
            <a:extLst>
              <a:ext uri="{FF2B5EF4-FFF2-40B4-BE49-F238E27FC236}">
                <a16:creationId xmlns:a16="http://schemas.microsoft.com/office/drawing/2014/main" id="{B1781197-4A5B-4C93-813E-18642565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59" y="2207623"/>
            <a:ext cx="2139043" cy="605842"/>
          </a:xfrm>
          <a:prstGeom prst="wedgeRectCallout">
            <a:avLst>
              <a:gd name="adj1" fmla="val 40736"/>
              <a:gd name="adj2" fmla="val 1061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dirty="0"/>
              <a:t>All </a:t>
            </a:r>
            <a:r>
              <a:rPr lang="en-US" altLang="en-US" sz="1000" i="1" dirty="0"/>
              <a:t>c</a:t>
            </a:r>
            <a:r>
              <a:rPr lang="en-US" altLang="en-US" sz="1000" i="1" baseline="-25000" dirty="0"/>
              <a:t>i </a:t>
            </a:r>
            <a:r>
              <a:rPr lang="en-US" altLang="en-US" sz="1000" dirty="0"/>
              <a:t>’s are held constant (initialized randomly or on a grid in m-dimensional input space)</a:t>
            </a: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0B518BA5-0EAA-4853-BFCC-312CD1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89" y="1986007"/>
            <a:ext cx="2938327" cy="785042"/>
          </a:xfrm>
          <a:prstGeom prst="wedgeRectCallout">
            <a:avLst>
              <a:gd name="adj1" fmla="val -36940"/>
              <a:gd name="adj2" fmla="val 9538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i="1" dirty="0"/>
              <a:t>KW</a:t>
            </a:r>
            <a:r>
              <a:rPr lang="en-US" altLang="en-US" sz="1000" dirty="0"/>
              <a:t> also held constant (initialized to be large enough that there’s decent overlap between basis functions</a:t>
            </a:r>
            <a:r>
              <a:rPr lang="en-US" altLang="en-US" sz="1000" dirty="0">
                <a:solidFill>
                  <a:schemeClr val="hlink"/>
                </a:solidFill>
              </a:rPr>
              <a:t>*</a:t>
            </a:r>
          </a:p>
          <a:p>
            <a:pPr algn="ctr"/>
            <a:r>
              <a:rPr lang="en-US" altLang="en-US" sz="1000" dirty="0">
                <a:solidFill>
                  <a:schemeClr val="hlink"/>
                </a:solidFill>
              </a:rPr>
              <a:t>*Usually much better than the bad overlap on this diagram</a:t>
            </a:r>
          </a:p>
        </p:txBody>
      </p:sp>
    </p:spTree>
    <p:extLst>
      <p:ext uri="{BB962C8B-B14F-4D97-AF65-F5344CB8AC3E}">
        <p14:creationId xmlns:p14="http://schemas.microsoft.com/office/powerpoint/2010/main" val="36922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77BE3E23-8064-48D1-8EF9-404A4ACC37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0DA3941-2D87-483A-AB7E-AFF6A1B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5753"/>
            <a:ext cx="8229600" cy="689722"/>
          </a:xfrm>
        </p:spPr>
        <p:txBody>
          <a:bodyPr/>
          <a:lstStyle/>
          <a:p>
            <a:r>
              <a:rPr lang="en-US" altLang="en-US" dirty="0"/>
              <a:t>RBFs with Linear Regression</a:t>
            </a:r>
          </a:p>
        </p:txBody>
      </p:sp>
      <p:sp>
        <p:nvSpPr>
          <p:cNvPr id="478211" name="Text Box 3">
            <a:extLst>
              <a:ext uri="{FF2B5EF4-FFF2-40B4-BE49-F238E27FC236}">
                <a16:creationId xmlns:a16="http://schemas.microsoft.com/office/drawing/2014/main" id="{0EA78AF6-65E5-4D2B-A0A9-7102640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8212" name="Text Box 4">
            <a:extLst>
              <a:ext uri="{FF2B5EF4-FFF2-40B4-BE49-F238E27FC236}">
                <a16:creationId xmlns:a16="http://schemas.microsoft.com/office/drawing/2014/main" id="{1551DDBB-C452-4017-AC4D-AF602C9D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2f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0.05 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0.5 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sp>
        <p:nvSpPr>
          <p:cNvPr id="478213" name="Line 5">
            <a:extLst>
              <a:ext uri="{FF2B5EF4-FFF2-40B4-BE49-F238E27FC236}">
                <a16:creationId xmlns:a16="http://schemas.microsoft.com/office/drawing/2014/main" id="{21EF2BCE-6A0E-4CAF-9994-EE3C2699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243" y="1228725"/>
            <a:ext cx="0" cy="1028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id="{90A3CE27-849E-46C9-AB53-F44879E2B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1943" y="2143125"/>
            <a:ext cx="3943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15" name="Group 7">
            <a:extLst>
              <a:ext uri="{FF2B5EF4-FFF2-40B4-BE49-F238E27FC236}">
                <a16:creationId xmlns:a16="http://schemas.microsoft.com/office/drawing/2014/main" id="{28C91A3F-B8EC-4C14-B7D3-60BDBE4A9175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000125"/>
            <a:ext cx="2400300" cy="1162050"/>
            <a:chOff x="912" y="1824"/>
            <a:chExt cx="2016" cy="448"/>
          </a:xfrm>
        </p:grpSpPr>
        <p:sp>
          <p:nvSpPr>
            <p:cNvPr id="478216" name="Freeform 8">
              <a:extLst>
                <a:ext uri="{FF2B5EF4-FFF2-40B4-BE49-F238E27FC236}">
                  <a16:creationId xmlns:a16="http://schemas.microsoft.com/office/drawing/2014/main" id="{8335416F-40BE-41E4-BC0A-9949E766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17" name="Freeform 9">
              <a:extLst>
                <a:ext uri="{FF2B5EF4-FFF2-40B4-BE49-F238E27FC236}">
                  <a16:creationId xmlns:a16="http://schemas.microsoft.com/office/drawing/2014/main" id="{DC19C6C5-73A3-4770-8986-52221C9D4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18" name="Group 10">
            <a:extLst>
              <a:ext uri="{FF2B5EF4-FFF2-40B4-BE49-F238E27FC236}">
                <a16:creationId xmlns:a16="http://schemas.microsoft.com/office/drawing/2014/main" id="{6D05FDF9-CFE4-4E82-963D-230DBED15D33}"/>
              </a:ext>
            </a:extLst>
          </p:cNvPr>
          <p:cNvGrpSpPr>
            <a:grpSpLocks/>
          </p:cNvGrpSpPr>
          <p:nvPr/>
        </p:nvGrpSpPr>
        <p:grpSpPr bwMode="auto">
          <a:xfrm>
            <a:off x="3339193" y="2085975"/>
            <a:ext cx="2400300" cy="76200"/>
            <a:chOff x="912" y="1824"/>
            <a:chExt cx="2016" cy="448"/>
          </a:xfrm>
        </p:grpSpPr>
        <p:sp>
          <p:nvSpPr>
            <p:cNvPr id="478219" name="Freeform 11">
              <a:extLst>
                <a:ext uri="{FF2B5EF4-FFF2-40B4-BE49-F238E27FC236}">
                  <a16:creationId xmlns:a16="http://schemas.microsoft.com/office/drawing/2014/main" id="{7EED2F95-6D5E-4D12-BF43-204B9342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0" name="Freeform 12">
              <a:extLst>
                <a:ext uri="{FF2B5EF4-FFF2-40B4-BE49-F238E27FC236}">
                  <a16:creationId xmlns:a16="http://schemas.microsoft.com/office/drawing/2014/main" id="{59AE3914-5D13-4197-9F19-96C129DE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21" name="Group 13">
            <a:extLst>
              <a:ext uri="{FF2B5EF4-FFF2-40B4-BE49-F238E27FC236}">
                <a16:creationId xmlns:a16="http://schemas.microsoft.com/office/drawing/2014/main" id="{A57E4DE2-9D62-4E1D-82B8-CDEAD5596BEF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914525"/>
            <a:ext cx="2400300" cy="247650"/>
            <a:chOff x="912" y="1824"/>
            <a:chExt cx="2016" cy="448"/>
          </a:xfrm>
        </p:grpSpPr>
        <p:sp>
          <p:nvSpPr>
            <p:cNvPr id="478222" name="Freeform 14">
              <a:extLst>
                <a:ext uri="{FF2B5EF4-FFF2-40B4-BE49-F238E27FC236}">
                  <a16:creationId xmlns:a16="http://schemas.microsoft.com/office/drawing/2014/main" id="{7CDC4E0E-3C64-47C7-928C-2667074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3" name="Freeform 15">
              <a:extLst>
                <a:ext uri="{FF2B5EF4-FFF2-40B4-BE49-F238E27FC236}">
                  <a16:creationId xmlns:a16="http://schemas.microsoft.com/office/drawing/2014/main" id="{4F66534F-C144-473B-A95F-4F753A22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141457A5-677C-4C5C-BD24-2980E5C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93" y="2314575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</a:p>
        </p:txBody>
      </p:sp>
      <p:sp>
        <p:nvSpPr>
          <p:cNvPr id="478225" name="Line 17">
            <a:extLst>
              <a:ext uri="{FF2B5EF4-FFF2-40B4-BE49-F238E27FC236}">
                <a16:creationId xmlns:a16="http://schemas.microsoft.com/office/drawing/2014/main" id="{CC8DC8BD-CAC0-40BB-BE1A-5D26F8F3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443" y="24860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F1C88222-7519-4690-B353-82A0F3F5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343" y="1685925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y</a:t>
            </a:r>
          </a:p>
        </p:txBody>
      </p:sp>
      <p:sp>
        <p:nvSpPr>
          <p:cNvPr id="478227" name="Line 19">
            <a:extLst>
              <a:ext uri="{FF2B5EF4-FFF2-40B4-BE49-F238E27FC236}">
                <a16:creationId xmlns:a16="http://schemas.microsoft.com/office/drawing/2014/main" id="{AB86BBE9-321D-417E-AD58-51322B38C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793" y="117157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846B7096-FCE9-407A-A4A9-596EDB20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92" y="2200275"/>
            <a:ext cx="409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rgbClr val="00CC00"/>
                </a:solidFill>
              </a:rPr>
              <a:t>c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478229" name="Line 21">
            <a:extLst>
              <a:ext uri="{FF2B5EF4-FFF2-40B4-BE49-F238E27FC236}">
                <a16:creationId xmlns:a16="http://schemas.microsoft.com/office/drawing/2014/main" id="{F83C5A4A-0532-49BA-82E4-3A213DA1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043" y="2143125"/>
            <a:ext cx="0" cy="114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3531257B-80DC-4D5C-9914-3940255D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>
                <a:solidFill>
                  <a:schemeClr val="accent2"/>
                </a:solidFill>
              </a:rPr>
              <a:t>c</a:t>
            </a:r>
            <a:r>
              <a:rPr lang="en-US" altLang="en-US" sz="1350" i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8231" name="Line 23">
            <a:extLst>
              <a:ext uri="{FF2B5EF4-FFF2-40B4-BE49-F238E27FC236}">
                <a16:creationId xmlns:a16="http://schemas.microsoft.com/office/drawing/2014/main" id="{31683C36-7FD7-47B6-88C2-D4854958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43" y="2143125"/>
            <a:ext cx="0" cy="114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75A04CDC-7064-457F-A6D1-C4555BE1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7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folHlink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FE3EE443-E2D8-4421-B00F-F56E587C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243" y="2143125"/>
            <a:ext cx="0" cy="114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34" name="Group 26">
            <a:extLst>
              <a:ext uri="{FF2B5EF4-FFF2-40B4-BE49-F238E27FC236}">
                <a16:creationId xmlns:a16="http://schemas.microsoft.com/office/drawing/2014/main" id="{670C50B4-29D5-462B-A893-B452C797830E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628775"/>
            <a:ext cx="2400300" cy="533400"/>
            <a:chOff x="912" y="1824"/>
            <a:chExt cx="2016" cy="448"/>
          </a:xfrm>
        </p:grpSpPr>
        <p:sp>
          <p:nvSpPr>
            <p:cNvPr id="478235" name="Freeform 27">
              <a:extLst>
                <a:ext uri="{FF2B5EF4-FFF2-40B4-BE49-F238E27FC236}">
                  <a16:creationId xmlns:a16="http://schemas.microsoft.com/office/drawing/2014/main" id="{E7D80CF2-A6E6-4BE1-BF80-74C9285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6" name="Freeform 28">
              <a:extLst>
                <a:ext uri="{FF2B5EF4-FFF2-40B4-BE49-F238E27FC236}">
                  <a16:creationId xmlns:a16="http://schemas.microsoft.com/office/drawing/2014/main" id="{499C31A1-524C-4E8A-A6DC-477AC646B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37" name="Group 29">
            <a:extLst>
              <a:ext uri="{FF2B5EF4-FFF2-40B4-BE49-F238E27FC236}">
                <a16:creationId xmlns:a16="http://schemas.microsoft.com/office/drawing/2014/main" id="{6C164CF8-4204-4F99-812C-B6BCDBEC2B6E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628775"/>
            <a:ext cx="2400300" cy="533400"/>
            <a:chOff x="912" y="1824"/>
            <a:chExt cx="2016" cy="448"/>
          </a:xfrm>
        </p:grpSpPr>
        <p:sp>
          <p:nvSpPr>
            <p:cNvPr id="478238" name="Freeform 30">
              <a:extLst>
                <a:ext uri="{FF2B5EF4-FFF2-40B4-BE49-F238E27FC236}">
                  <a16:creationId xmlns:a16="http://schemas.microsoft.com/office/drawing/2014/main" id="{F6643271-CF0D-46EA-BFC8-3E890CAE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9" name="Freeform 31">
              <a:extLst>
                <a:ext uri="{FF2B5EF4-FFF2-40B4-BE49-F238E27FC236}">
                  <a16:creationId xmlns:a16="http://schemas.microsoft.com/office/drawing/2014/main" id="{F0EE601A-A63F-4010-BBC4-7C6620BC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40" name="Group 32">
            <a:extLst>
              <a:ext uri="{FF2B5EF4-FFF2-40B4-BE49-F238E27FC236}">
                <a16:creationId xmlns:a16="http://schemas.microsoft.com/office/drawing/2014/main" id="{50FDF913-72EB-4E1B-8A34-B8D81C7617CA}"/>
              </a:ext>
            </a:extLst>
          </p:cNvPr>
          <p:cNvGrpSpPr>
            <a:grpSpLocks/>
          </p:cNvGrpSpPr>
          <p:nvPr/>
        </p:nvGrpSpPr>
        <p:grpSpPr bwMode="auto">
          <a:xfrm>
            <a:off x="3282043" y="1628775"/>
            <a:ext cx="2400300" cy="533400"/>
            <a:chOff x="912" y="1824"/>
            <a:chExt cx="2016" cy="448"/>
          </a:xfrm>
        </p:grpSpPr>
        <p:sp>
          <p:nvSpPr>
            <p:cNvPr id="478241" name="Freeform 33">
              <a:extLst>
                <a:ext uri="{FF2B5EF4-FFF2-40B4-BE49-F238E27FC236}">
                  <a16:creationId xmlns:a16="http://schemas.microsoft.com/office/drawing/2014/main" id="{6A63483A-CEF6-4BAA-9876-E4A33C27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42" name="Freeform 34">
              <a:extLst>
                <a:ext uri="{FF2B5EF4-FFF2-40B4-BE49-F238E27FC236}">
                  <a16:creationId xmlns:a16="http://schemas.microsoft.com/office/drawing/2014/main" id="{2428F71D-828F-4180-B712-74717A27D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36" name="AutoShape 35">
            <a:extLst>
              <a:ext uri="{FF2B5EF4-FFF2-40B4-BE49-F238E27FC236}">
                <a16:creationId xmlns:a16="http://schemas.microsoft.com/office/drawing/2014/main" id="{B1781197-4A5B-4C93-813E-18642565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59" y="2207623"/>
            <a:ext cx="2139043" cy="605842"/>
          </a:xfrm>
          <a:prstGeom prst="wedgeRectCallout">
            <a:avLst>
              <a:gd name="adj1" fmla="val 40736"/>
              <a:gd name="adj2" fmla="val 1061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dirty="0"/>
              <a:t>All </a:t>
            </a:r>
            <a:r>
              <a:rPr lang="en-US" altLang="en-US" sz="1000" i="1" dirty="0"/>
              <a:t>c</a:t>
            </a:r>
            <a:r>
              <a:rPr lang="en-US" altLang="en-US" sz="1000" i="1" baseline="-25000" dirty="0"/>
              <a:t>i </a:t>
            </a:r>
            <a:r>
              <a:rPr lang="en-US" altLang="en-US" sz="1000" dirty="0"/>
              <a:t>’s are held constant (initialized randomly or on a grid in m-dimensional input space)</a:t>
            </a: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0B518BA5-0EAA-4853-BFCC-312CD1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89" y="1986007"/>
            <a:ext cx="2938327" cy="785042"/>
          </a:xfrm>
          <a:prstGeom prst="wedgeRectCallout">
            <a:avLst>
              <a:gd name="adj1" fmla="val -36940"/>
              <a:gd name="adj2" fmla="val 9538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i="1" dirty="0"/>
              <a:t>KW</a:t>
            </a:r>
            <a:r>
              <a:rPr lang="en-US" altLang="en-US" sz="1000" dirty="0"/>
              <a:t> also held constant (initialized to be large enough that there’s decent overlap between basis functions</a:t>
            </a:r>
            <a:r>
              <a:rPr lang="en-US" altLang="en-US" sz="1000" dirty="0">
                <a:solidFill>
                  <a:schemeClr val="hlink"/>
                </a:solidFill>
              </a:rPr>
              <a:t>*</a:t>
            </a:r>
          </a:p>
          <a:p>
            <a:pPr algn="ctr"/>
            <a:r>
              <a:rPr lang="en-US" altLang="en-US" sz="1000" dirty="0">
                <a:solidFill>
                  <a:schemeClr val="hlink"/>
                </a:solidFill>
              </a:rPr>
              <a:t>*Usually much better than the bad overlap on this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6D0E9-6E7E-486A-AC90-C70BBABC3204}"/>
              </a:ext>
            </a:extLst>
          </p:cNvPr>
          <p:cNvSpPr/>
          <p:nvPr/>
        </p:nvSpPr>
        <p:spPr>
          <a:xfrm>
            <a:off x="2313759" y="3482165"/>
            <a:ext cx="70800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Then given </a:t>
            </a:r>
            <a:r>
              <a:rPr lang="en-US" altLang="en-US" sz="1600" i="1" dirty="0"/>
              <a:t>Q</a:t>
            </a:r>
            <a:r>
              <a:rPr lang="en-US" altLang="en-US" sz="1600" dirty="0"/>
              <a:t> basis functions, define the matrix </a:t>
            </a:r>
            <a:r>
              <a:rPr lang="en-US" altLang="en-US" sz="1600" i="1" dirty="0"/>
              <a:t>Z</a:t>
            </a:r>
            <a:r>
              <a:rPr lang="en-US" altLang="en-US" sz="1600" dirty="0"/>
              <a:t> such that 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/>
              <a:t>	</a:t>
            </a:r>
            <a:r>
              <a:rPr lang="en-US" altLang="en-US" sz="1600" i="1" dirty="0" err="1"/>
              <a:t>Z</a:t>
            </a:r>
            <a:r>
              <a:rPr lang="en-US" altLang="en-US" sz="1600" i="1" baseline="-25000" dirty="0" err="1"/>
              <a:t>kj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</a:t>
            </a:r>
            <a:r>
              <a:rPr lang="en-US" altLang="en-US" sz="1600" i="1" dirty="0" err="1"/>
              <a:t>KernelFunction</a:t>
            </a:r>
            <a:r>
              <a:rPr lang="en-US" altLang="en-US" sz="1600" i="1" dirty="0"/>
              <a:t>( </a:t>
            </a:r>
            <a:r>
              <a:rPr lang="en-US" altLang="en-US" sz="1600" dirty="0"/>
              <a:t>|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k</a:t>
            </a:r>
            <a:r>
              <a:rPr lang="en-US" altLang="en-US" sz="1600" i="1" dirty="0"/>
              <a:t> - c</a:t>
            </a:r>
            <a:r>
              <a:rPr lang="en-US" altLang="en-US" sz="1600" i="1" baseline="-25000" dirty="0"/>
              <a:t>i </a:t>
            </a:r>
            <a:r>
              <a:rPr lang="en-US" altLang="en-US" sz="1600" dirty="0"/>
              <a:t>|</a:t>
            </a:r>
            <a:r>
              <a:rPr lang="en-US" altLang="en-US" sz="1600" i="1" dirty="0"/>
              <a:t> / KW) 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where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k</a:t>
            </a:r>
            <a:r>
              <a:rPr lang="en-US" altLang="en-US" sz="1600" i="1" dirty="0"/>
              <a:t> </a:t>
            </a:r>
            <a:r>
              <a:rPr lang="en-US" altLang="en-US" sz="1600" dirty="0"/>
              <a:t>is the </a:t>
            </a:r>
            <a:r>
              <a:rPr lang="en-US" altLang="en-US" sz="1600" i="1" dirty="0"/>
              <a:t>k-</a:t>
            </a:r>
            <a:r>
              <a:rPr lang="en-US" altLang="en-US" sz="1600" dirty="0" err="1"/>
              <a:t>th</a:t>
            </a:r>
            <a:r>
              <a:rPr lang="en-US" altLang="en-US" sz="1600" dirty="0"/>
              <a:t> vector of inputs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And as before, </a:t>
            </a:r>
            <a:r>
              <a:rPr lang="en-US" altLang="en-US" sz="1600" b="1" i="1" dirty="0">
                <a:latin typeface="Symbol" panose="05050102010706020507" pitchFamily="18" charset="2"/>
              </a:rPr>
              <a:t>b </a:t>
            </a:r>
            <a:r>
              <a:rPr lang="en-US" altLang="en-US" sz="1600" i="1" dirty="0"/>
              <a:t>= </a:t>
            </a:r>
            <a:r>
              <a:rPr lang="en-US" altLang="en-US" sz="1600" dirty="0"/>
              <a:t>(</a:t>
            </a:r>
            <a:r>
              <a:rPr lang="en-US" altLang="en-US" sz="1600" b="1" i="1" dirty="0"/>
              <a:t>Z</a:t>
            </a:r>
            <a:r>
              <a:rPr lang="en-US" altLang="en-US" sz="1600" i="1" baseline="30000" dirty="0"/>
              <a:t>T</a:t>
            </a:r>
            <a:r>
              <a:rPr lang="en-US" altLang="en-US" sz="1600" b="1" i="1" dirty="0"/>
              <a:t>Z</a:t>
            </a:r>
            <a:r>
              <a:rPr lang="en-US" altLang="en-US" sz="1600" dirty="0"/>
              <a:t>)</a:t>
            </a:r>
            <a:r>
              <a:rPr lang="en-US" altLang="en-US" sz="1600" i="1" baseline="30000" dirty="0"/>
              <a:t>-</a:t>
            </a:r>
            <a:r>
              <a:rPr lang="en-US" altLang="en-US" sz="1600" baseline="30000" dirty="0"/>
              <a:t>1</a:t>
            </a:r>
            <a:r>
              <a:rPr lang="en-US" altLang="en-US" sz="1600" dirty="0"/>
              <a:t>(</a:t>
            </a:r>
            <a:r>
              <a:rPr lang="en-US" altLang="en-US" sz="1600" b="1" i="1" dirty="0" err="1"/>
              <a:t>Z</a:t>
            </a:r>
            <a:r>
              <a:rPr lang="en-US" altLang="en-US" sz="1600" i="1" baseline="30000" dirty="0" err="1"/>
              <a:t>T</a:t>
            </a:r>
            <a:r>
              <a:rPr lang="en-US" altLang="en-US" sz="1600" b="1" i="1" dirty="0" err="1"/>
              <a:t>y</a:t>
            </a:r>
            <a:r>
              <a:rPr lang="en-US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9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77BE3E23-8064-48D1-8EF9-404A4ACC37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0DA3941-2D87-483A-AB7E-AFF6A1B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5753"/>
            <a:ext cx="8229600" cy="689722"/>
          </a:xfrm>
        </p:spPr>
        <p:txBody>
          <a:bodyPr/>
          <a:lstStyle/>
          <a:p>
            <a:r>
              <a:rPr lang="en-US" altLang="en-US" dirty="0"/>
              <a:t>RBFs with Linear Regression</a:t>
            </a:r>
          </a:p>
        </p:txBody>
      </p:sp>
      <p:sp>
        <p:nvSpPr>
          <p:cNvPr id="478211" name="Text Box 3">
            <a:extLst>
              <a:ext uri="{FF2B5EF4-FFF2-40B4-BE49-F238E27FC236}">
                <a16:creationId xmlns:a16="http://schemas.microsoft.com/office/drawing/2014/main" id="{0EA78AF6-65E5-4D2B-A0A9-7102640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8212" name="Text Box 4">
            <a:extLst>
              <a:ext uri="{FF2B5EF4-FFF2-40B4-BE49-F238E27FC236}">
                <a16:creationId xmlns:a16="http://schemas.microsoft.com/office/drawing/2014/main" id="{1551DDBB-C452-4017-AC4D-AF602C9D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2f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0.05 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0.5 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sp>
        <p:nvSpPr>
          <p:cNvPr id="478213" name="Line 5">
            <a:extLst>
              <a:ext uri="{FF2B5EF4-FFF2-40B4-BE49-F238E27FC236}">
                <a16:creationId xmlns:a16="http://schemas.microsoft.com/office/drawing/2014/main" id="{21EF2BCE-6A0E-4CAF-9994-EE3C2699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243" y="1228725"/>
            <a:ext cx="0" cy="1028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id="{90A3CE27-849E-46C9-AB53-F44879E2B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1943" y="2143125"/>
            <a:ext cx="3943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15" name="Group 7">
            <a:extLst>
              <a:ext uri="{FF2B5EF4-FFF2-40B4-BE49-F238E27FC236}">
                <a16:creationId xmlns:a16="http://schemas.microsoft.com/office/drawing/2014/main" id="{28C91A3F-B8EC-4C14-B7D3-60BDBE4A9175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000125"/>
            <a:ext cx="2400300" cy="1162050"/>
            <a:chOff x="912" y="1824"/>
            <a:chExt cx="2016" cy="448"/>
          </a:xfrm>
        </p:grpSpPr>
        <p:sp>
          <p:nvSpPr>
            <p:cNvPr id="478216" name="Freeform 8">
              <a:extLst>
                <a:ext uri="{FF2B5EF4-FFF2-40B4-BE49-F238E27FC236}">
                  <a16:creationId xmlns:a16="http://schemas.microsoft.com/office/drawing/2014/main" id="{8335416F-40BE-41E4-BC0A-9949E766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17" name="Freeform 9">
              <a:extLst>
                <a:ext uri="{FF2B5EF4-FFF2-40B4-BE49-F238E27FC236}">
                  <a16:creationId xmlns:a16="http://schemas.microsoft.com/office/drawing/2014/main" id="{DC19C6C5-73A3-4770-8986-52221C9D4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18" name="Group 10">
            <a:extLst>
              <a:ext uri="{FF2B5EF4-FFF2-40B4-BE49-F238E27FC236}">
                <a16:creationId xmlns:a16="http://schemas.microsoft.com/office/drawing/2014/main" id="{6D05FDF9-CFE4-4E82-963D-230DBED15D33}"/>
              </a:ext>
            </a:extLst>
          </p:cNvPr>
          <p:cNvGrpSpPr>
            <a:grpSpLocks/>
          </p:cNvGrpSpPr>
          <p:nvPr/>
        </p:nvGrpSpPr>
        <p:grpSpPr bwMode="auto">
          <a:xfrm>
            <a:off x="3339193" y="2085975"/>
            <a:ext cx="2400300" cy="76200"/>
            <a:chOff x="912" y="1824"/>
            <a:chExt cx="2016" cy="448"/>
          </a:xfrm>
        </p:grpSpPr>
        <p:sp>
          <p:nvSpPr>
            <p:cNvPr id="478219" name="Freeform 11">
              <a:extLst>
                <a:ext uri="{FF2B5EF4-FFF2-40B4-BE49-F238E27FC236}">
                  <a16:creationId xmlns:a16="http://schemas.microsoft.com/office/drawing/2014/main" id="{7EED2F95-6D5E-4D12-BF43-204B9342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0" name="Freeform 12">
              <a:extLst>
                <a:ext uri="{FF2B5EF4-FFF2-40B4-BE49-F238E27FC236}">
                  <a16:creationId xmlns:a16="http://schemas.microsoft.com/office/drawing/2014/main" id="{59AE3914-5D13-4197-9F19-96C129DE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21" name="Group 13">
            <a:extLst>
              <a:ext uri="{FF2B5EF4-FFF2-40B4-BE49-F238E27FC236}">
                <a16:creationId xmlns:a16="http://schemas.microsoft.com/office/drawing/2014/main" id="{A57E4DE2-9D62-4E1D-82B8-CDEAD5596BEF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914525"/>
            <a:ext cx="2400300" cy="247650"/>
            <a:chOff x="912" y="1824"/>
            <a:chExt cx="2016" cy="448"/>
          </a:xfrm>
        </p:grpSpPr>
        <p:sp>
          <p:nvSpPr>
            <p:cNvPr id="478222" name="Freeform 14">
              <a:extLst>
                <a:ext uri="{FF2B5EF4-FFF2-40B4-BE49-F238E27FC236}">
                  <a16:creationId xmlns:a16="http://schemas.microsoft.com/office/drawing/2014/main" id="{7CDC4E0E-3C64-47C7-928C-2667074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3" name="Freeform 15">
              <a:extLst>
                <a:ext uri="{FF2B5EF4-FFF2-40B4-BE49-F238E27FC236}">
                  <a16:creationId xmlns:a16="http://schemas.microsoft.com/office/drawing/2014/main" id="{4F66534F-C144-473B-A95F-4F753A22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141457A5-677C-4C5C-BD24-2980E5C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93" y="2314575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</a:p>
        </p:txBody>
      </p:sp>
      <p:sp>
        <p:nvSpPr>
          <p:cNvPr id="478225" name="Line 17">
            <a:extLst>
              <a:ext uri="{FF2B5EF4-FFF2-40B4-BE49-F238E27FC236}">
                <a16:creationId xmlns:a16="http://schemas.microsoft.com/office/drawing/2014/main" id="{CC8DC8BD-CAC0-40BB-BE1A-5D26F8F3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443" y="24860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F1C88222-7519-4690-B353-82A0F3F5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343" y="1685925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y</a:t>
            </a:r>
          </a:p>
        </p:txBody>
      </p:sp>
      <p:sp>
        <p:nvSpPr>
          <p:cNvPr id="478227" name="Line 19">
            <a:extLst>
              <a:ext uri="{FF2B5EF4-FFF2-40B4-BE49-F238E27FC236}">
                <a16:creationId xmlns:a16="http://schemas.microsoft.com/office/drawing/2014/main" id="{AB86BBE9-321D-417E-AD58-51322B38C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793" y="117157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846B7096-FCE9-407A-A4A9-596EDB20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92" y="2200275"/>
            <a:ext cx="409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rgbClr val="00CC00"/>
                </a:solidFill>
              </a:rPr>
              <a:t>c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478229" name="Line 21">
            <a:extLst>
              <a:ext uri="{FF2B5EF4-FFF2-40B4-BE49-F238E27FC236}">
                <a16:creationId xmlns:a16="http://schemas.microsoft.com/office/drawing/2014/main" id="{F83C5A4A-0532-49BA-82E4-3A213DA1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043" y="2143125"/>
            <a:ext cx="0" cy="114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3531257B-80DC-4D5C-9914-3940255D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>
                <a:solidFill>
                  <a:schemeClr val="accent2"/>
                </a:solidFill>
              </a:rPr>
              <a:t>c</a:t>
            </a:r>
            <a:r>
              <a:rPr lang="en-US" altLang="en-US" sz="1350" i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8231" name="Line 23">
            <a:extLst>
              <a:ext uri="{FF2B5EF4-FFF2-40B4-BE49-F238E27FC236}">
                <a16:creationId xmlns:a16="http://schemas.microsoft.com/office/drawing/2014/main" id="{31683C36-7FD7-47B6-88C2-D4854958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43" y="2143125"/>
            <a:ext cx="0" cy="114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75A04CDC-7064-457F-A6D1-C4555BE1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7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folHlink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FE3EE443-E2D8-4421-B00F-F56E587C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243" y="2143125"/>
            <a:ext cx="0" cy="114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34" name="Group 26">
            <a:extLst>
              <a:ext uri="{FF2B5EF4-FFF2-40B4-BE49-F238E27FC236}">
                <a16:creationId xmlns:a16="http://schemas.microsoft.com/office/drawing/2014/main" id="{670C50B4-29D5-462B-A893-B452C797830E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628775"/>
            <a:ext cx="2400300" cy="533400"/>
            <a:chOff x="912" y="1824"/>
            <a:chExt cx="2016" cy="448"/>
          </a:xfrm>
        </p:grpSpPr>
        <p:sp>
          <p:nvSpPr>
            <p:cNvPr id="478235" name="Freeform 27">
              <a:extLst>
                <a:ext uri="{FF2B5EF4-FFF2-40B4-BE49-F238E27FC236}">
                  <a16:creationId xmlns:a16="http://schemas.microsoft.com/office/drawing/2014/main" id="{E7D80CF2-A6E6-4BE1-BF80-74C9285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6" name="Freeform 28">
              <a:extLst>
                <a:ext uri="{FF2B5EF4-FFF2-40B4-BE49-F238E27FC236}">
                  <a16:creationId xmlns:a16="http://schemas.microsoft.com/office/drawing/2014/main" id="{499C31A1-524C-4E8A-A6DC-477AC646B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37" name="Group 29">
            <a:extLst>
              <a:ext uri="{FF2B5EF4-FFF2-40B4-BE49-F238E27FC236}">
                <a16:creationId xmlns:a16="http://schemas.microsoft.com/office/drawing/2014/main" id="{6C164CF8-4204-4F99-812C-B6BCDBEC2B6E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628775"/>
            <a:ext cx="2400300" cy="533400"/>
            <a:chOff x="912" y="1824"/>
            <a:chExt cx="2016" cy="448"/>
          </a:xfrm>
        </p:grpSpPr>
        <p:sp>
          <p:nvSpPr>
            <p:cNvPr id="478238" name="Freeform 30">
              <a:extLst>
                <a:ext uri="{FF2B5EF4-FFF2-40B4-BE49-F238E27FC236}">
                  <a16:creationId xmlns:a16="http://schemas.microsoft.com/office/drawing/2014/main" id="{F6643271-CF0D-46EA-BFC8-3E890CAE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9" name="Freeform 31">
              <a:extLst>
                <a:ext uri="{FF2B5EF4-FFF2-40B4-BE49-F238E27FC236}">
                  <a16:creationId xmlns:a16="http://schemas.microsoft.com/office/drawing/2014/main" id="{F0EE601A-A63F-4010-BBC4-7C6620BC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40" name="Group 32">
            <a:extLst>
              <a:ext uri="{FF2B5EF4-FFF2-40B4-BE49-F238E27FC236}">
                <a16:creationId xmlns:a16="http://schemas.microsoft.com/office/drawing/2014/main" id="{50FDF913-72EB-4E1B-8A34-B8D81C7617CA}"/>
              </a:ext>
            </a:extLst>
          </p:cNvPr>
          <p:cNvGrpSpPr>
            <a:grpSpLocks/>
          </p:cNvGrpSpPr>
          <p:nvPr/>
        </p:nvGrpSpPr>
        <p:grpSpPr bwMode="auto">
          <a:xfrm>
            <a:off x="3282043" y="1628775"/>
            <a:ext cx="2400300" cy="533400"/>
            <a:chOff x="912" y="1824"/>
            <a:chExt cx="2016" cy="448"/>
          </a:xfrm>
        </p:grpSpPr>
        <p:sp>
          <p:nvSpPr>
            <p:cNvPr id="478241" name="Freeform 33">
              <a:extLst>
                <a:ext uri="{FF2B5EF4-FFF2-40B4-BE49-F238E27FC236}">
                  <a16:creationId xmlns:a16="http://schemas.microsoft.com/office/drawing/2014/main" id="{6A63483A-CEF6-4BAA-9876-E4A33C27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42" name="Freeform 34">
              <a:extLst>
                <a:ext uri="{FF2B5EF4-FFF2-40B4-BE49-F238E27FC236}">
                  <a16:creationId xmlns:a16="http://schemas.microsoft.com/office/drawing/2014/main" id="{2428F71D-828F-4180-B712-74717A27D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36" name="AutoShape 35">
            <a:extLst>
              <a:ext uri="{FF2B5EF4-FFF2-40B4-BE49-F238E27FC236}">
                <a16:creationId xmlns:a16="http://schemas.microsoft.com/office/drawing/2014/main" id="{B1781197-4A5B-4C93-813E-18642565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59" y="2207623"/>
            <a:ext cx="2139043" cy="605842"/>
          </a:xfrm>
          <a:prstGeom prst="wedgeRectCallout">
            <a:avLst>
              <a:gd name="adj1" fmla="val 40736"/>
              <a:gd name="adj2" fmla="val 1061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dirty="0"/>
              <a:t>All </a:t>
            </a:r>
            <a:r>
              <a:rPr lang="en-US" altLang="en-US" sz="1000" i="1" dirty="0"/>
              <a:t>c</a:t>
            </a:r>
            <a:r>
              <a:rPr lang="en-US" altLang="en-US" sz="1000" i="1" baseline="-25000" dirty="0"/>
              <a:t>i </a:t>
            </a:r>
            <a:r>
              <a:rPr lang="en-US" altLang="en-US" sz="1000" dirty="0"/>
              <a:t>’s are held constant (initialized randomly or on a grid in m-dimensional input space)</a:t>
            </a: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0B518BA5-0EAA-4853-BFCC-312CD1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89" y="1986007"/>
            <a:ext cx="2938327" cy="785042"/>
          </a:xfrm>
          <a:prstGeom prst="wedgeRectCallout">
            <a:avLst>
              <a:gd name="adj1" fmla="val -36940"/>
              <a:gd name="adj2" fmla="val 9538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i="1" dirty="0"/>
              <a:t>KW</a:t>
            </a:r>
            <a:r>
              <a:rPr lang="en-US" altLang="en-US" sz="1000" dirty="0"/>
              <a:t> also held constant (initialized to be large enough that there’s decent overlap between basis functions</a:t>
            </a:r>
            <a:r>
              <a:rPr lang="en-US" altLang="en-US" sz="1000" dirty="0">
                <a:solidFill>
                  <a:schemeClr val="hlink"/>
                </a:solidFill>
              </a:rPr>
              <a:t>*</a:t>
            </a:r>
          </a:p>
          <a:p>
            <a:pPr algn="ctr"/>
            <a:r>
              <a:rPr lang="en-US" altLang="en-US" sz="1000" dirty="0">
                <a:solidFill>
                  <a:schemeClr val="hlink"/>
                </a:solidFill>
              </a:rPr>
              <a:t>*Usually much better than the bad overlap on this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6D0E9-6E7E-486A-AC90-C70BBABC3204}"/>
              </a:ext>
            </a:extLst>
          </p:cNvPr>
          <p:cNvSpPr/>
          <p:nvPr/>
        </p:nvSpPr>
        <p:spPr>
          <a:xfrm>
            <a:off x="2313759" y="3482165"/>
            <a:ext cx="7080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But how do we now find all the </a:t>
            </a:r>
            <a:r>
              <a:rPr lang="en-US" altLang="en-US" sz="1600" i="1" dirty="0" err="1">
                <a:latin typeface="Symbol" panose="05050102010706020507" pitchFamily="18" charset="2"/>
              </a:rPr>
              <a:t>b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 err="1"/>
              <a:t>’s</a:t>
            </a:r>
            <a:r>
              <a:rPr lang="en-US" altLang="en-US" sz="1600" dirty="0"/>
              <a:t>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 </a:t>
            </a:r>
            <a:r>
              <a:rPr lang="en-US" altLang="en-US" sz="1600" dirty="0"/>
              <a:t>’s and </a:t>
            </a:r>
            <a:r>
              <a:rPr lang="en-US" altLang="en-US" sz="1600" i="1" dirty="0"/>
              <a:t>KW </a:t>
            </a:r>
            <a:r>
              <a:rPr lang="en-US" alt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33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21963" t="28790" r="28378" b="4376"/>
          <a:stretch/>
        </p:blipFill>
        <p:spPr>
          <a:xfrm>
            <a:off x="4006807" y="1097561"/>
            <a:ext cx="4540849" cy="3310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4788287" y="1333786"/>
            <a:ext cx="2903839" cy="2940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4176584" y="2431583"/>
            <a:ext cx="4297023" cy="119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4709750" y="1527817"/>
            <a:ext cx="3410465" cy="25704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4" r="-14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563389" y="1521202"/>
            <a:ext cx="1025611" cy="334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33" name="Straight Arrow Connector 32"/>
          <p:cNvCxnSpPr>
            <a:stCxn id="30" idx="3"/>
          </p:cNvCxnSpPr>
          <p:nvPr/>
        </p:nvCxnSpPr>
        <p:spPr>
          <a:xfrm>
            <a:off x="2589000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18546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9032" t="-24444" r="-8064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813116" y="2897899"/>
            <a:ext cx="299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possible linear classifiers that could separate the two classes.</a:t>
            </a:r>
          </a:p>
          <a:p>
            <a:r>
              <a:rPr lang="en-US" b="1" dirty="0"/>
              <a:t>Which one is best?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328985" y="1734576"/>
            <a:ext cx="4144622" cy="2049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77BE3E23-8064-48D1-8EF9-404A4ACC37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0DA3941-2D87-483A-AB7E-AFF6A1B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5753"/>
            <a:ext cx="8229600" cy="689722"/>
          </a:xfrm>
        </p:spPr>
        <p:txBody>
          <a:bodyPr/>
          <a:lstStyle/>
          <a:p>
            <a:r>
              <a:rPr lang="en-US" altLang="en-US" dirty="0"/>
              <a:t>RBFs with Linear Regression</a:t>
            </a:r>
          </a:p>
        </p:txBody>
      </p:sp>
      <p:sp>
        <p:nvSpPr>
          <p:cNvPr id="478211" name="Text Box 3">
            <a:extLst>
              <a:ext uri="{FF2B5EF4-FFF2-40B4-BE49-F238E27FC236}">
                <a16:creationId xmlns:a16="http://schemas.microsoft.com/office/drawing/2014/main" id="{0EA78AF6-65E5-4D2B-A0A9-7102640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455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78212" name="Text Box 4">
            <a:extLst>
              <a:ext uri="{FF2B5EF4-FFF2-40B4-BE49-F238E27FC236}">
                <a16:creationId xmlns:a16="http://schemas.microsoft.com/office/drawing/2014/main" id="{1551DDBB-C452-4017-AC4D-AF602C9D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457450"/>
            <a:ext cx="5886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 err="1"/>
              <a:t>y</a:t>
            </a:r>
            <a:r>
              <a:rPr lang="en-US" altLang="en-US" sz="1350" i="1" baseline="30000" dirty="0" err="1"/>
              <a:t>est</a:t>
            </a:r>
            <a:r>
              <a:rPr lang="en-US" altLang="en-US" sz="1350" i="1" dirty="0"/>
              <a:t> = </a:t>
            </a:r>
            <a:r>
              <a:rPr lang="en-US" altLang="en-US" sz="1350" i="1" dirty="0">
                <a:solidFill>
                  <a:srgbClr val="00CC00"/>
                </a:solidFill>
                <a:latin typeface="Symbol" panose="05050102010706020507" pitchFamily="18" charset="2"/>
              </a:rPr>
              <a:t>2f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  <a:r>
              <a:rPr lang="en-US" altLang="en-US" sz="1350" i="1" dirty="0">
                <a:solidFill>
                  <a:srgbClr val="00CC00"/>
                </a:solidFill>
              </a:rPr>
              <a:t>(x)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FF0000"/>
                </a:solidFill>
                <a:latin typeface="Symbol" panose="05050102010706020507" pitchFamily="18" charset="2"/>
              </a:rPr>
              <a:t>0.05 f</a:t>
            </a:r>
            <a:r>
              <a:rPr lang="en-US" altLang="en-US" sz="135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350" i="1" dirty="0">
                <a:solidFill>
                  <a:srgbClr val="FF0000"/>
                </a:solidFill>
              </a:rPr>
              <a:t>(x)</a:t>
            </a:r>
            <a:r>
              <a:rPr lang="en-US" altLang="en-US" sz="1350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1350" i="1" dirty="0"/>
              <a:t>+ </a:t>
            </a:r>
            <a:r>
              <a:rPr lang="en-US" altLang="en-US" sz="1350" i="1" dirty="0">
                <a:solidFill>
                  <a:srgbClr val="00B0F0"/>
                </a:solidFill>
                <a:latin typeface="Symbol" panose="05050102010706020507" pitchFamily="18" charset="2"/>
              </a:rPr>
              <a:t>0.5 f</a:t>
            </a:r>
            <a:r>
              <a:rPr lang="en-US" altLang="en-US" sz="1350" i="1" baseline="-25000" dirty="0">
                <a:solidFill>
                  <a:srgbClr val="00B0F0"/>
                </a:solidFill>
              </a:rPr>
              <a:t>3</a:t>
            </a:r>
            <a:r>
              <a:rPr lang="en-US" altLang="en-US" sz="1350" i="1" dirty="0">
                <a:solidFill>
                  <a:srgbClr val="00B0F0"/>
                </a:solidFill>
              </a:rPr>
              <a:t>(x)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where</a:t>
            </a:r>
          </a:p>
          <a:p>
            <a:pPr>
              <a:spcBef>
                <a:spcPct val="50000"/>
              </a:spcBef>
            </a:pPr>
            <a:r>
              <a:rPr lang="en-US" altLang="en-US" sz="1350" i="1" dirty="0">
                <a:latin typeface="Symbol" panose="05050102010706020507" pitchFamily="18" charset="2"/>
              </a:rPr>
              <a:t>f</a:t>
            </a:r>
            <a:r>
              <a:rPr lang="en-US" altLang="en-US" sz="1350" i="1" baseline="-25000" dirty="0"/>
              <a:t>i</a:t>
            </a:r>
            <a:r>
              <a:rPr lang="en-US" altLang="en-US" sz="1350" i="1" dirty="0"/>
              <a:t>(x) = </a:t>
            </a:r>
            <a:r>
              <a:rPr lang="en-US" altLang="en-US" sz="1350" i="1" dirty="0" err="1"/>
              <a:t>KernelFunction</a:t>
            </a:r>
            <a:r>
              <a:rPr lang="en-US" altLang="en-US" sz="1350" i="1" dirty="0"/>
              <a:t>( </a:t>
            </a:r>
            <a:r>
              <a:rPr lang="en-US" altLang="en-US" sz="1350" dirty="0"/>
              <a:t>| </a:t>
            </a:r>
            <a:r>
              <a:rPr lang="en-US" altLang="en-US" sz="1350" i="1" dirty="0"/>
              <a:t>x - c</a:t>
            </a:r>
            <a:r>
              <a:rPr lang="en-US" altLang="en-US" sz="1350" i="1" baseline="-25000" dirty="0"/>
              <a:t>i </a:t>
            </a:r>
            <a:r>
              <a:rPr lang="en-US" altLang="en-US" sz="1350" dirty="0"/>
              <a:t>|</a:t>
            </a:r>
            <a:r>
              <a:rPr lang="en-US" altLang="en-US" sz="1350" i="1" dirty="0"/>
              <a:t> / KW)</a:t>
            </a:r>
          </a:p>
        </p:txBody>
      </p:sp>
      <p:sp>
        <p:nvSpPr>
          <p:cNvPr id="478213" name="Line 5">
            <a:extLst>
              <a:ext uri="{FF2B5EF4-FFF2-40B4-BE49-F238E27FC236}">
                <a16:creationId xmlns:a16="http://schemas.microsoft.com/office/drawing/2014/main" id="{21EF2BCE-6A0E-4CAF-9994-EE3C2699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243" y="1228725"/>
            <a:ext cx="0" cy="1028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id="{90A3CE27-849E-46C9-AB53-F44879E2B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1943" y="2143125"/>
            <a:ext cx="3943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15" name="Group 7">
            <a:extLst>
              <a:ext uri="{FF2B5EF4-FFF2-40B4-BE49-F238E27FC236}">
                <a16:creationId xmlns:a16="http://schemas.microsoft.com/office/drawing/2014/main" id="{28C91A3F-B8EC-4C14-B7D3-60BDBE4A9175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000125"/>
            <a:ext cx="2400300" cy="1162050"/>
            <a:chOff x="912" y="1824"/>
            <a:chExt cx="2016" cy="448"/>
          </a:xfrm>
        </p:grpSpPr>
        <p:sp>
          <p:nvSpPr>
            <p:cNvPr id="478216" name="Freeform 8">
              <a:extLst>
                <a:ext uri="{FF2B5EF4-FFF2-40B4-BE49-F238E27FC236}">
                  <a16:creationId xmlns:a16="http://schemas.microsoft.com/office/drawing/2014/main" id="{8335416F-40BE-41E4-BC0A-9949E766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17" name="Freeform 9">
              <a:extLst>
                <a:ext uri="{FF2B5EF4-FFF2-40B4-BE49-F238E27FC236}">
                  <a16:creationId xmlns:a16="http://schemas.microsoft.com/office/drawing/2014/main" id="{DC19C6C5-73A3-4770-8986-52221C9D4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18" name="Group 10">
            <a:extLst>
              <a:ext uri="{FF2B5EF4-FFF2-40B4-BE49-F238E27FC236}">
                <a16:creationId xmlns:a16="http://schemas.microsoft.com/office/drawing/2014/main" id="{6D05FDF9-CFE4-4E82-963D-230DBED15D33}"/>
              </a:ext>
            </a:extLst>
          </p:cNvPr>
          <p:cNvGrpSpPr>
            <a:grpSpLocks/>
          </p:cNvGrpSpPr>
          <p:nvPr/>
        </p:nvGrpSpPr>
        <p:grpSpPr bwMode="auto">
          <a:xfrm>
            <a:off x="3339193" y="2085975"/>
            <a:ext cx="2400300" cy="76200"/>
            <a:chOff x="912" y="1824"/>
            <a:chExt cx="2016" cy="448"/>
          </a:xfrm>
        </p:grpSpPr>
        <p:sp>
          <p:nvSpPr>
            <p:cNvPr id="478219" name="Freeform 11">
              <a:extLst>
                <a:ext uri="{FF2B5EF4-FFF2-40B4-BE49-F238E27FC236}">
                  <a16:creationId xmlns:a16="http://schemas.microsoft.com/office/drawing/2014/main" id="{7EED2F95-6D5E-4D12-BF43-204B9342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0" name="Freeform 12">
              <a:extLst>
                <a:ext uri="{FF2B5EF4-FFF2-40B4-BE49-F238E27FC236}">
                  <a16:creationId xmlns:a16="http://schemas.microsoft.com/office/drawing/2014/main" id="{59AE3914-5D13-4197-9F19-96C129DE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21" name="Group 13">
            <a:extLst>
              <a:ext uri="{FF2B5EF4-FFF2-40B4-BE49-F238E27FC236}">
                <a16:creationId xmlns:a16="http://schemas.microsoft.com/office/drawing/2014/main" id="{A57E4DE2-9D62-4E1D-82B8-CDEAD5596BEF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914525"/>
            <a:ext cx="2400300" cy="247650"/>
            <a:chOff x="912" y="1824"/>
            <a:chExt cx="2016" cy="448"/>
          </a:xfrm>
        </p:grpSpPr>
        <p:sp>
          <p:nvSpPr>
            <p:cNvPr id="478222" name="Freeform 14">
              <a:extLst>
                <a:ext uri="{FF2B5EF4-FFF2-40B4-BE49-F238E27FC236}">
                  <a16:creationId xmlns:a16="http://schemas.microsoft.com/office/drawing/2014/main" id="{7CDC4E0E-3C64-47C7-928C-2667074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23" name="Freeform 15">
              <a:extLst>
                <a:ext uri="{FF2B5EF4-FFF2-40B4-BE49-F238E27FC236}">
                  <a16:creationId xmlns:a16="http://schemas.microsoft.com/office/drawing/2014/main" id="{4F66534F-C144-473B-A95F-4F753A22E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141457A5-677C-4C5C-BD24-2980E5C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93" y="2314575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</a:p>
        </p:txBody>
      </p:sp>
      <p:sp>
        <p:nvSpPr>
          <p:cNvPr id="478225" name="Line 17">
            <a:extLst>
              <a:ext uri="{FF2B5EF4-FFF2-40B4-BE49-F238E27FC236}">
                <a16:creationId xmlns:a16="http://schemas.microsoft.com/office/drawing/2014/main" id="{CC8DC8BD-CAC0-40BB-BE1A-5D26F8F3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443" y="24860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F1C88222-7519-4690-B353-82A0F3F5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343" y="1685925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y</a:t>
            </a:r>
          </a:p>
        </p:txBody>
      </p:sp>
      <p:sp>
        <p:nvSpPr>
          <p:cNvPr id="478227" name="Line 19">
            <a:extLst>
              <a:ext uri="{FF2B5EF4-FFF2-40B4-BE49-F238E27FC236}">
                <a16:creationId xmlns:a16="http://schemas.microsoft.com/office/drawing/2014/main" id="{AB86BBE9-321D-417E-AD58-51322B38C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793" y="117157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846B7096-FCE9-407A-A4A9-596EDB20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92" y="2200275"/>
            <a:ext cx="409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rgbClr val="00CC00"/>
                </a:solidFill>
              </a:rPr>
              <a:t>c</a:t>
            </a:r>
            <a:r>
              <a:rPr lang="en-US" altLang="en-US" sz="1350" i="1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478229" name="Line 21">
            <a:extLst>
              <a:ext uri="{FF2B5EF4-FFF2-40B4-BE49-F238E27FC236}">
                <a16:creationId xmlns:a16="http://schemas.microsoft.com/office/drawing/2014/main" id="{F83C5A4A-0532-49BA-82E4-3A213DA1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043" y="2143125"/>
            <a:ext cx="0" cy="114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3531257B-80DC-4D5C-9914-3940255D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>
                <a:solidFill>
                  <a:schemeClr val="accent2"/>
                </a:solidFill>
              </a:rPr>
              <a:t>c</a:t>
            </a:r>
            <a:r>
              <a:rPr lang="en-US" altLang="en-US" sz="1350" i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8231" name="Line 23">
            <a:extLst>
              <a:ext uri="{FF2B5EF4-FFF2-40B4-BE49-F238E27FC236}">
                <a16:creationId xmlns:a16="http://schemas.microsoft.com/office/drawing/2014/main" id="{31683C36-7FD7-47B6-88C2-D4854958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43" y="2143125"/>
            <a:ext cx="0" cy="114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75A04CDC-7064-457F-A6D1-C4555BE1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793" y="2200275"/>
            <a:ext cx="3526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i="1" dirty="0">
                <a:solidFill>
                  <a:schemeClr val="folHlink"/>
                </a:solidFill>
              </a:rPr>
              <a:t>c</a:t>
            </a:r>
            <a:r>
              <a:rPr lang="en-US" altLang="en-US" sz="1350" i="1" baseline="-250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FE3EE443-E2D8-4421-B00F-F56E587CB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243" y="2143125"/>
            <a:ext cx="0" cy="114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78234" name="Group 26">
            <a:extLst>
              <a:ext uri="{FF2B5EF4-FFF2-40B4-BE49-F238E27FC236}">
                <a16:creationId xmlns:a16="http://schemas.microsoft.com/office/drawing/2014/main" id="{670C50B4-29D5-462B-A893-B452C797830E}"/>
              </a:ext>
            </a:extLst>
          </p:cNvPr>
          <p:cNvGrpSpPr>
            <a:grpSpLocks/>
          </p:cNvGrpSpPr>
          <p:nvPr/>
        </p:nvGrpSpPr>
        <p:grpSpPr bwMode="auto">
          <a:xfrm>
            <a:off x="2081893" y="1628775"/>
            <a:ext cx="2400300" cy="533400"/>
            <a:chOff x="912" y="1824"/>
            <a:chExt cx="2016" cy="448"/>
          </a:xfrm>
        </p:grpSpPr>
        <p:sp>
          <p:nvSpPr>
            <p:cNvPr id="478235" name="Freeform 27">
              <a:extLst>
                <a:ext uri="{FF2B5EF4-FFF2-40B4-BE49-F238E27FC236}">
                  <a16:creationId xmlns:a16="http://schemas.microsoft.com/office/drawing/2014/main" id="{E7D80CF2-A6E6-4BE1-BF80-74C9285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6" name="Freeform 28">
              <a:extLst>
                <a:ext uri="{FF2B5EF4-FFF2-40B4-BE49-F238E27FC236}">
                  <a16:creationId xmlns:a16="http://schemas.microsoft.com/office/drawing/2014/main" id="{499C31A1-524C-4E8A-A6DC-477AC646B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37" name="Group 29">
            <a:extLst>
              <a:ext uri="{FF2B5EF4-FFF2-40B4-BE49-F238E27FC236}">
                <a16:creationId xmlns:a16="http://schemas.microsoft.com/office/drawing/2014/main" id="{6C164CF8-4204-4F99-812C-B6BCDBEC2B6E}"/>
              </a:ext>
            </a:extLst>
          </p:cNvPr>
          <p:cNvGrpSpPr>
            <a:grpSpLocks/>
          </p:cNvGrpSpPr>
          <p:nvPr/>
        </p:nvGrpSpPr>
        <p:grpSpPr bwMode="auto">
          <a:xfrm>
            <a:off x="4825093" y="1628775"/>
            <a:ext cx="2400300" cy="533400"/>
            <a:chOff x="912" y="1824"/>
            <a:chExt cx="2016" cy="448"/>
          </a:xfrm>
        </p:grpSpPr>
        <p:sp>
          <p:nvSpPr>
            <p:cNvPr id="478238" name="Freeform 30">
              <a:extLst>
                <a:ext uri="{FF2B5EF4-FFF2-40B4-BE49-F238E27FC236}">
                  <a16:creationId xmlns:a16="http://schemas.microsoft.com/office/drawing/2014/main" id="{F6643271-CF0D-46EA-BFC8-3E890CAE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39" name="Freeform 31">
              <a:extLst>
                <a:ext uri="{FF2B5EF4-FFF2-40B4-BE49-F238E27FC236}">
                  <a16:creationId xmlns:a16="http://schemas.microsoft.com/office/drawing/2014/main" id="{F0EE601A-A63F-4010-BBC4-7C6620BC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grpSp>
        <p:nvGrpSpPr>
          <p:cNvPr id="478240" name="Group 32">
            <a:extLst>
              <a:ext uri="{FF2B5EF4-FFF2-40B4-BE49-F238E27FC236}">
                <a16:creationId xmlns:a16="http://schemas.microsoft.com/office/drawing/2014/main" id="{50FDF913-72EB-4E1B-8A34-B8D81C7617CA}"/>
              </a:ext>
            </a:extLst>
          </p:cNvPr>
          <p:cNvGrpSpPr>
            <a:grpSpLocks/>
          </p:cNvGrpSpPr>
          <p:nvPr/>
        </p:nvGrpSpPr>
        <p:grpSpPr bwMode="auto">
          <a:xfrm>
            <a:off x="3282043" y="1628775"/>
            <a:ext cx="2400300" cy="533400"/>
            <a:chOff x="912" y="1824"/>
            <a:chExt cx="2016" cy="448"/>
          </a:xfrm>
        </p:grpSpPr>
        <p:sp>
          <p:nvSpPr>
            <p:cNvPr id="478241" name="Freeform 33">
              <a:extLst>
                <a:ext uri="{FF2B5EF4-FFF2-40B4-BE49-F238E27FC236}">
                  <a16:creationId xmlns:a16="http://schemas.microsoft.com/office/drawing/2014/main" id="{6A63483A-CEF6-4BAA-9876-E4A33C27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78242" name="Freeform 34">
              <a:extLst>
                <a:ext uri="{FF2B5EF4-FFF2-40B4-BE49-F238E27FC236}">
                  <a16:creationId xmlns:a16="http://schemas.microsoft.com/office/drawing/2014/main" id="{2428F71D-828F-4180-B712-74717A27D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824"/>
              <a:ext cx="1008" cy="448"/>
            </a:xfrm>
            <a:custGeom>
              <a:avLst/>
              <a:gdLst>
                <a:gd name="T0" fmla="*/ 0 w 1008"/>
                <a:gd name="T1" fmla="*/ 440 h 448"/>
                <a:gd name="T2" fmla="*/ 240 w 1008"/>
                <a:gd name="T3" fmla="*/ 440 h 448"/>
                <a:gd name="T4" fmla="*/ 432 w 1008"/>
                <a:gd name="T5" fmla="*/ 440 h 448"/>
                <a:gd name="T6" fmla="*/ 528 w 1008"/>
                <a:gd name="T7" fmla="*/ 392 h 448"/>
                <a:gd name="T8" fmla="*/ 624 w 1008"/>
                <a:gd name="T9" fmla="*/ 296 h 448"/>
                <a:gd name="T10" fmla="*/ 720 w 1008"/>
                <a:gd name="T11" fmla="*/ 152 h 448"/>
                <a:gd name="T12" fmla="*/ 816 w 1008"/>
                <a:gd name="T13" fmla="*/ 56 h 448"/>
                <a:gd name="T14" fmla="*/ 960 w 1008"/>
                <a:gd name="T15" fmla="*/ 8 h 448"/>
                <a:gd name="T16" fmla="*/ 1008 w 1008"/>
                <a:gd name="T17" fmla="*/ 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48">
                  <a:moveTo>
                    <a:pt x="0" y="440"/>
                  </a:moveTo>
                  <a:cubicBezTo>
                    <a:pt x="84" y="440"/>
                    <a:pt x="168" y="440"/>
                    <a:pt x="240" y="440"/>
                  </a:cubicBezTo>
                  <a:cubicBezTo>
                    <a:pt x="312" y="440"/>
                    <a:pt x="384" y="448"/>
                    <a:pt x="432" y="440"/>
                  </a:cubicBezTo>
                  <a:cubicBezTo>
                    <a:pt x="480" y="432"/>
                    <a:pt x="496" y="416"/>
                    <a:pt x="528" y="392"/>
                  </a:cubicBezTo>
                  <a:cubicBezTo>
                    <a:pt x="560" y="368"/>
                    <a:pt x="592" y="336"/>
                    <a:pt x="624" y="296"/>
                  </a:cubicBezTo>
                  <a:cubicBezTo>
                    <a:pt x="656" y="256"/>
                    <a:pt x="688" y="192"/>
                    <a:pt x="720" y="152"/>
                  </a:cubicBezTo>
                  <a:cubicBezTo>
                    <a:pt x="752" y="112"/>
                    <a:pt x="776" y="80"/>
                    <a:pt x="816" y="56"/>
                  </a:cubicBezTo>
                  <a:cubicBezTo>
                    <a:pt x="856" y="32"/>
                    <a:pt x="928" y="16"/>
                    <a:pt x="960" y="8"/>
                  </a:cubicBezTo>
                  <a:cubicBezTo>
                    <a:pt x="992" y="0"/>
                    <a:pt x="1000" y="4"/>
                    <a:pt x="1008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350"/>
            </a:p>
          </p:txBody>
        </p:sp>
      </p:grpSp>
      <p:sp>
        <p:nvSpPr>
          <p:cNvPr id="36" name="AutoShape 35">
            <a:extLst>
              <a:ext uri="{FF2B5EF4-FFF2-40B4-BE49-F238E27FC236}">
                <a16:creationId xmlns:a16="http://schemas.microsoft.com/office/drawing/2014/main" id="{B1781197-4A5B-4C93-813E-18642565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59" y="2207623"/>
            <a:ext cx="2139043" cy="605842"/>
          </a:xfrm>
          <a:prstGeom prst="wedgeRectCallout">
            <a:avLst>
              <a:gd name="adj1" fmla="val 40736"/>
              <a:gd name="adj2" fmla="val 1061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dirty="0"/>
              <a:t>All </a:t>
            </a:r>
            <a:r>
              <a:rPr lang="en-US" altLang="en-US" sz="1000" i="1" dirty="0"/>
              <a:t>c</a:t>
            </a:r>
            <a:r>
              <a:rPr lang="en-US" altLang="en-US" sz="1000" i="1" baseline="-25000" dirty="0"/>
              <a:t>i </a:t>
            </a:r>
            <a:r>
              <a:rPr lang="en-US" altLang="en-US" sz="1000" dirty="0"/>
              <a:t>’s are held constant (initialized randomly or on a grid in m-dimensional input space)</a:t>
            </a: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0B518BA5-0EAA-4853-BFCC-312CD1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89" y="1986007"/>
            <a:ext cx="2938327" cy="785042"/>
          </a:xfrm>
          <a:prstGeom prst="wedgeRectCallout">
            <a:avLst>
              <a:gd name="adj1" fmla="val -36940"/>
              <a:gd name="adj2" fmla="val 9538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000" i="1" dirty="0"/>
              <a:t>KW</a:t>
            </a:r>
            <a:r>
              <a:rPr lang="en-US" altLang="en-US" sz="1000" dirty="0"/>
              <a:t> also held constant (initialized to be large enough that there’s decent overlap between basis functions</a:t>
            </a:r>
            <a:r>
              <a:rPr lang="en-US" altLang="en-US" sz="1000" dirty="0">
                <a:solidFill>
                  <a:schemeClr val="hlink"/>
                </a:solidFill>
              </a:rPr>
              <a:t>*</a:t>
            </a:r>
          </a:p>
          <a:p>
            <a:pPr algn="ctr"/>
            <a:r>
              <a:rPr lang="en-US" altLang="en-US" sz="1000" dirty="0">
                <a:solidFill>
                  <a:schemeClr val="hlink"/>
                </a:solidFill>
              </a:rPr>
              <a:t>*Usually much better than the bad overlap on this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6D0E9-6E7E-486A-AC90-C70BBABC3204}"/>
              </a:ext>
            </a:extLst>
          </p:cNvPr>
          <p:cNvSpPr/>
          <p:nvPr/>
        </p:nvSpPr>
        <p:spPr>
          <a:xfrm>
            <a:off x="2313759" y="3482165"/>
            <a:ext cx="4348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But how do we now find all the </a:t>
            </a:r>
            <a:r>
              <a:rPr lang="en-US" altLang="en-US" sz="1600" i="1" dirty="0" err="1">
                <a:latin typeface="Symbol" panose="05050102010706020507" pitchFamily="18" charset="2"/>
              </a:rPr>
              <a:t>b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 err="1"/>
              <a:t>’s</a:t>
            </a:r>
            <a:r>
              <a:rPr lang="en-US" altLang="en-US" sz="1600" dirty="0"/>
              <a:t>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 </a:t>
            </a:r>
            <a:r>
              <a:rPr lang="en-US" altLang="en-US" sz="1600" dirty="0"/>
              <a:t>’s and </a:t>
            </a:r>
            <a:r>
              <a:rPr lang="en-US" altLang="en-US" sz="1600" i="1" dirty="0"/>
              <a:t>KW </a:t>
            </a:r>
            <a:r>
              <a:rPr lang="en-US" altLang="en-US" sz="1600" dirty="0"/>
              <a:t>?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00B050"/>
                </a:solidFill>
              </a:rPr>
              <a:t>Answer: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2952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53CFD211-C756-456A-AEAC-054B682256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34F3BC2A-1F13-4BEB-995E-7D666B40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1058"/>
            <a:ext cx="8229600" cy="689722"/>
          </a:xfrm>
        </p:spPr>
        <p:txBody>
          <a:bodyPr/>
          <a:lstStyle/>
          <a:p>
            <a:r>
              <a:rPr lang="en-US" altLang="en-US" dirty="0"/>
              <a:t>Radial Basis Functions in 2-d</a:t>
            </a:r>
          </a:p>
        </p:txBody>
      </p:sp>
      <p:sp>
        <p:nvSpPr>
          <p:cNvPr id="484355" name="Line 3">
            <a:extLst>
              <a:ext uri="{FF2B5EF4-FFF2-40B4-BE49-F238E27FC236}">
                <a16:creationId xmlns:a16="http://schemas.microsoft.com/office/drawing/2014/main" id="{A0CF7D62-0A3C-4F8A-B509-2531CCF5B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742950"/>
            <a:ext cx="0" cy="365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4356" name="Line 4">
            <a:extLst>
              <a:ext uri="{FF2B5EF4-FFF2-40B4-BE49-F238E27FC236}">
                <a16:creationId xmlns:a16="http://schemas.microsoft.com/office/drawing/2014/main" id="{D13EB139-DFF1-41BF-A976-9F1E71C21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29100"/>
            <a:ext cx="400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4357" name="Text Box 5">
            <a:extLst>
              <a:ext uri="{FF2B5EF4-FFF2-40B4-BE49-F238E27FC236}">
                <a16:creationId xmlns:a16="http://schemas.microsoft.com/office/drawing/2014/main" id="{A49EAEE4-A9F8-4B44-8448-816654D7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1</a:t>
            </a:r>
          </a:p>
        </p:txBody>
      </p:sp>
      <p:sp>
        <p:nvSpPr>
          <p:cNvPr id="484358" name="Line 6">
            <a:extLst>
              <a:ext uri="{FF2B5EF4-FFF2-40B4-BE49-F238E27FC236}">
                <a16:creationId xmlns:a16="http://schemas.microsoft.com/office/drawing/2014/main" id="{F38B0AD7-A6CE-4ECC-8635-6B7BFE37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14850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4359" name="Text Box 7">
            <a:extLst>
              <a:ext uri="{FF2B5EF4-FFF2-40B4-BE49-F238E27FC236}">
                <a16:creationId xmlns:a16="http://schemas.microsoft.com/office/drawing/2014/main" id="{BB1238FD-0558-4965-AFBC-C038A3094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147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</a:p>
        </p:txBody>
      </p:sp>
      <p:sp>
        <p:nvSpPr>
          <p:cNvPr id="484360" name="Line 8">
            <a:extLst>
              <a:ext uri="{FF2B5EF4-FFF2-40B4-BE49-F238E27FC236}">
                <a16:creationId xmlns:a16="http://schemas.microsoft.com/office/drawing/2014/main" id="{3C889387-5DF4-4F13-9AB9-397F17699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11455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84361" name="Group 9">
            <a:extLst>
              <a:ext uri="{FF2B5EF4-FFF2-40B4-BE49-F238E27FC236}">
                <a16:creationId xmlns:a16="http://schemas.microsoft.com/office/drawing/2014/main" id="{D4524D78-8B24-49BF-8931-A438870F0E74}"/>
              </a:ext>
            </a:extLst>
          </p:cNvPr>
          <p:cNvGrpSpPr>
            <a:grpSpLocks/>
          </p:cNvGrpSpPr>
          <p:nvPr/>
        </p:nvGrpSpPr>
        <p:grpSpPr bwMode="auto">
          <a:xfrm>
            <a:off x="3906442" y="2181226"/>
            <a:ext cx="1059656" cy="1059656"/>
            <a:chOff x="2321" y="1832"/>
            <a:chExt cx="890" cy="890"/>
          </a:xfrm>
        </p:grpSpPr>
        <p:sp>
          <p:nvSpPr>
            <p:cNvPr id="484362" name="Oval 10">
              <a:extLst>
                <a:ext uri="{FF2B5EF4-FFF2-40B4-BE49-F238E27FC236}">
                  <a16:creationId xmlns:a16="http://schemas.microsoft.com/office/drawing/2014/main" id="{CF50AAB2-0A5A-498D-966B-36F7C19D9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63" name="Oval 11">
              <a:extLst>
                <a:ext uri="{FF2B5EF4-FFF2-40B4-BE49-F238E27FC236}">
                  <a16:creationId xmlns:a16="http://schemas.microsoft.com/office/drawing/2014/main" id="{D3300315-58F4-4600-A25E-D5D10E0B0A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64" name="Group 12">
            <a:extLst>
              <a:ext uri="{FF2B5EF4-FFF2-40B4-BE49-F238E27FC236}">
                <a16:creationId xmlns:a16="http://schemas.microsoft.com/office/drawing/2014/main" id="{D0240869-BBBD-4576-9E4F-81EC0843691D}"/>
              </a:ext>
            </a:extLst>
          </p:cNvPr>
          <p:cNvGrpSpPr>
            <a:grpSpLocks/>
          </p:cNvGrpSpPr>
          <p:nvPr/>
        </p:nvGrpSpPr>
        <p:grpSpPr bwMode="auto">
          <a:xfrm>
            <a:off x="5676901" y="1718073"/>
            <a:ext cx="1059656" cy="1059656"/>
            <a:chOff x="2321" y="1832"/>
            <a:chExt cx="890" cy="890"/>
          </a:xfrm>
        </p:grpSpPr>
        <p:sp>
          <p:nvSpPr>
            <p:cNvPr id="484365" name="Oval 13">
              <a:extLst>
                <a:ext uri="{FF2B5EF4-FFF2-40B4-BE49-F238E27FC236}">
                  <a16:creationId xmlns:a16="http://schemas.microsoft.com/office/drawing/2014/main" id="{5AD651AB-F427-4E07-AC1A-22F5C4BE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66" name="Oval 14">
              <a:extLst>
                <a:ext uri="{FF2B5EF4-FFF2-40B4-BE49-F238E27FC236}">
                  <a16:creationId xmlns:a16="http://schemas.microsoft.com/office/drawing/2014/main" id="{8335845E-DAE3-4260-8BD5-D70C80E046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67" name="Group 15">
            <a:extLst>
              <a:ext uri="{FF2B5EF4-FFF2-40B4-BE49-F238E27FC236}">
                <a16:creationId xmlns:a16="http://schemas.microsoft.com/office/drawing/2014/main" id="{ED5B1638-D8B8-488A-B2B0-FD49C698CD0C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1901429"/>
            <a:ext cx="1059656" cy="1059656"/>
            <a:chOff x="2321" y="1832"/>
            <a:chExt cx="890" cy="890"/>
          </a:xfrm>
        </p:grpSpPr>
        <p:sp>
          <p:nvSpPr>
            <p:cNvPr id="484368" name="Oval 16">
              <a:extLst>
                <a:ext uri="{FF2B5EF4-FFF2-40B4-BE49-F238E27FC236}">
                  <a16:creationId xmlns:a16="http://schemas.microsoft.com/office/drawing/2014/main" id="{360B10D4-95E1-488E-887B-70EB613E2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69" name="Oval 17">
              <a:extLst>
                <a:ext uri="{FF2B5EF4-FFF2-40B4-BE49-F238E27FC236}">
                  <a16:creationId xmlns:a16="http://schemas.microsoft.com/office/drawing/2014/main" id="{B715FE64-AF37-488B-A227-FE635660E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70" name="Group 18">
            <a:extLst>
              <a:ext uri="{FF2B5EF4-FFF2-40B4-BE49-F238E27FC236}">
                <a16:creationId xmlns:a16="http://schemas.microsoft.com/office/drawing/2014/main" id="{A57BCCF0-F562-49A3-9823-247BAFD53937}"/>
              </a:ext>
            </a:extLst>
          </p:cNvPr>
          <p:cNvGrpSpPr>
            <a:grpSpLocks/>
          </p:cNvGrpSpPr>
          <p:nvPr/>
        </p:nvGrpSpPr>
        <p:grpSpPr bwMode="auto">
          <a:xfrm>
            <a:off x="4200526" y="2857501"/>
            <a:ext cx="1059656" cy="1059656"/>
            <a:chOff x="2321" y="1832"/>
            <a:chExt cx="890" cy="890"/>
          </a:xfrm>
        </p:grpSpPr>
        <p:sp>
          <p:nvSpPr>
            <p:cNvPr id="484371" name="Oval 19">
              <a:extLst>
                <a:ext uri="{FF2B5EF4-FFF2-40B4-BE49-F238E27FC236}">
                  <a16:creationId xmlns:a16="http://schemas.microsoft.com/office/drawing/2014/main" id="{FBB5E2E8-E1FE-4B0C-B9EC-12243C24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72" name="Oval 20">
              <a:extLst>
                <a:ext uri="{FF2B5EF4-FFF2-40B4-BE49-F238E27FC236}">
                  <a16:creationId xmlns:a16="http://schemas.microsoft.com/office/drawing/2014/main" id="{49BB23EC-C7E6-4786-B891-8FA18A1773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73" name="Group 21">
            <a:extLst>
              <a:ext uri="{FF2B5EF4-FFF2-40B4-BE49-F238E27FC236}">
                <a16:creationId xmlns:a16="http://schemas.microsoft.com/office/drawing/2014/main" id="{D09F9155-669A-4597-A95E-2A8DF6D072E9}"/>
              </a:ext>
            </a:extLst>
          </p:cNvPr>
          <p:cNvGrpSpPr>
            <a:grpSpLocks/>
          </p:cNvGrpSpPr>
          <p:nvPr/>
        </p:nvGrpSpPr>
        <p:grpSpPr bwMode="auto">
          <a:xfrm>
            <a:off x="4844654" y="2589610"/>
            <a:ext cx="1059656" cy="1059656"/>
            <a:chOff x="2321" y="1832"/>
            <a:chExt cx="890" cy="890"/>
          </a:xfrm>
        </p:grpSpPr>
        <p:sp>
          <p:nvSpPr>
            <p:cNvPr id="484374" name="Oval 22">
              <a:extLst>
                <a:ext uri="{FF2B5EF4-FFF2-40B4-BE49-F238E27FC236}">
                  <a16:creationId xmlns:a16="http://schemas.microsoft.com/office/drawing/2014/main" id="{12612689-62BE-4620-B7D7-BB8A600D7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75" name="Oval 23">
              <a:extLst>
                <a:ext uri="{FF2B5EF4-FFF2-40B4-BE49-F238E27FC236}">
                  <a16:creationId xmlns:a16="http://schemas.microsoft.com/office/drawing/2014/main" id="{FAEF0743-597B-42C8-B485-E78880484C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76" name="Group 24">
            <a:extLst>
              <a:ext uri="{FF2B5EF4-FFF2-40B4-BE49-F238E27FC236}">
                <a16:creationId xmlns:a16="http://schemas.microsoft.com/office/drawing/2014/main" id="{433F5EAC-BCB7-4810-B6C5-54BE534FE1A0}"/>
              </a:ext>
            </a:extLst>
          </p:cNvPr>
          <p:cNvGrpSpPr>
            <a:grpSpLocks/>
          </p:cNvGrpSpPr>
          <p:nvPr/>
        </p:nvGrpSpPr>
        <p:grpSpPr bwMode="auto">
          <a:xfrm>
            <a:off x="3312319" y="1919288"/>
            <a:ext cx="1059656" cy="1059656"/>
            <a:chOff x="2321" y="1832"/>
            <a:chExt cx="890" cy="890"/>
          </a:xfrm>
        </p:grpSpPr>
        <p:sp>
          <p:nvSpPr>
            <p:cNvPr id="484377" name="Oval 25">
              <a:extLst>
                <a:ext uri="{FF2B5EF4-FFF2-40B4-BE49-F238E27FC236}">
                  <a16:creationId xmlns:a16="http://schemas.microsoft.com/office/drawing/2014/main" id="{624978E8-B1B1-4A54-B32D-50A1DD2F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78" name="Oval 26">
              <a:extLst>
                <a:ext uri="{FF2B5EF4-FFF2-40B4-BE49-F238E27FC236}">
                  <a16:creationId xmlns:a16="http://schemas.microsoft.com/office/drawing/2014/main" id="{4F86B90C-D6BD-42C7-9774-32D8443D58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79" name="Group 27">
            <a:extLst>
              <a:ext uri="{FF2B5EF4-FFF2-40B4-BE49-F238E27FC236}">
                <a16:creationId xmlns:a16="http://schemas.microsoft.com/office/drawing/2014/main" id="{1FBBAA4B-5E05-45ED-8B74-E1335A9D9C26}"/>
              </a:ext>
            </a:extLst>
          </p:cNvPr>
          <p:cNvGrpSpPr>
            <a:grpSpLocks/>
          </p:cNvGrpSpPr>
          <p:nvPr/>
        </p:nvGrpSpPr>
        <p:grpSpPr bwMode="auto">
          <a:xfrm>
            <a:off x="4651773" y="1015604"/>
            <a:ext cx="1059656" cy="1059656"/>
            <a:chOff x="2321" y="1832"/>
            <a:chExt cx="890" cy="890"/>
          </a:xfrm>
        </p:grpSpPr>
        <p:sp>
          <p:nvSpPr>
            <p:cNvPr id="484380" name="Oval 28">
              <a:extLst>
                <a:ext uri="{FF2B5EF4-FFF2-40B4-BE49-F238E27FC236}">
                  <a16:creationId xmlns:a16="http://schemas.microsoft.com/office/drawing/2014/main" id="{EECD9689-A146-4127-9C0A-ED549D8F3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81" name="Oval 29">
              <a:extLst>
                <a:ext uri="{FF2B5EF4-FFF2-40B4-BE49-F238E27FC236}">
                  <a16:creationId xmlns:a16="http://schemas.microsoft.com/office/drawing/2014/main" id="{C6CC9745-A71C-4705-B726-02195E9BAC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82" name="Group 30">
            <a:extLst>
              <a:ext uri="{FF2B5EF4-FFF2-40B4-BE49-F238E27FC236}">
                <a16:creationId xmlns:a16="http://schemas.microsoft.com/office/drawing/2014/main" id="{CF8B0BC8-FE06-4A0B-9E15-0C1DDE4879B3}"/>
              </a:ext>
            </a:extLst>
          </p:cNvPr>
          <p:cNvGrpSpPr>
            <a:grpSpLocks/>
          </p:cNvGrpSpPr>
          <p:nvPr/>
        </p:nvGrpSpPr>
        <p:grpSpPr bwMode="auto">
          <a:xfrm>
            <a:off x="4697017" y="1697832"/>
            <a:ext cx="1059656" cy="1059656"/>
            <a:chOff x="2321" y="1832"/>
            <a:chExt cx="890" cy="890"/>
          </a:xfrm>
        </p:grpSpPr>
        <p:sp>
          <p:nvSpPr>
            <p:cNvPr id="484383" name="Oval 31">
              <a:extLst>
                <a:ext uri="{FF2B5EF4-FFF2-40B4-BE49-F238E27FC236}">
                  <a16:creationId xmlns:a16="http://schemas.microsoft.com/office/drawing/2014/main" id="{E89AF555-75E1-44A3-A477-39A1EA2A2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84" name="Oval 32">
              <a:extLst>
                <a:ext uri="{FF2B5EF4-FFF2-40B4-BE49-F238E27FC236}">
                  <a16:creationId xmlns:a16="http://schemas.microsoft.com/office/drawing/2014/main" id="{BE7F35DA-E8B4-4957-BC43-2716108DCC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85" name="Group 33">
            <a:extLst>
              <a:ext uri="{FF2B5EF4-FFF2-40B4-BE49-F238E27FC236}">
                <a16:creationId xmlns:a16="http://schemas.microsoft.com/office/drawing/2014/main" id="{544650EC-392F-4667-B9BA-A241F615CDCC}"/>
              </a:ext>
            </a:extLst>
          </p:cNvPr>
          <p:cNvGrpSpPr>
            <a:grpSpLocks/>
          </p:cNvGrpSpPr>
          <p:nvPr/>
        </p:nvGrpSpPr>
        <p:grpSpPr bwMode="auto">
          <a:xfrm>
            <a:off x="3980260" y="891779"/>
            <a:ext cx="1059656" cy="1059656"/>
            <a:chOff x="2321" y="1832"/>
            <a:chExt cx="890" cy="890"/>
          </a:xfrm>
        </p:grpSpPr>
        <p:sp>
          <p:nvSpPr>
            <p:cNvPr id="484386" name="Oval 34">
              <a:extLst>
                <a:ext uri="{FF2B5EF4-FFF2-40B4-BE49-F238E27FC236}">
                  <a16:creationId xmlns:a16="http://schemas.microsoft.com/office/drawing/2014/main" id="{96C4B6A3-4E04-466F-9D1D-A8F2AAB31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87" name="Oval 35">
              <a:extLst>
                <a:ext uri="{FF2B5EF4-FFF2-40B4-BE49-F238E27FC236}">
                  <a16:creationId xmlns:a16="http://schemas.microsoft.com/office/drawing/2014/main" id="{C8CCDCDE-ECC1-491A-8695-AD5B2C33F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88" name="Group 36">
            <a:extLst>
              <a:ext uri="{FF2B5EF4-FFF2-40B4-BE49-F238E27FC236}">
                <a16:creationId xmlns:a16="http://schemas.microsoft.com/office/drawing/2014/main" id="{25BAFFA4-A665-470F-B5A1-F40601B75D6C}"/>
              </a:ext>
            </a:extLst>
          </p:cNvPr>
          <p:cNvGrpSpPr>
            <a:grpSpLocks/>
          </p:cNvGrpSpPr>
          <p:nvPr/>
        </p:nvGrpSpPr>
        <p:grpSpPr bwMode="auto">
          <a:xfrm>
            <a:off x="3406379" y="2817019"/>
            <a:ext cx="1059656" cy="1059656"/>
            <a:chOff x="2321" y="1832"/>
            <a:chExt cx="890" cy="890"/>
          </a:xfrm>
        </p:grpSpPr>
        <p:sp>
          <p:nvSpPr>
            <p:cNvPr id="484389" name="Oval 37">
              <a:extLst>
                <a:ext uri="{FF2B5EF4-FFF2-40B4-BE49-F238E27FC236}">
                  <a16:creationId xmlns:a16="http://schemas.microsoft.com/office/drawing/2014/main" id="{9F42973F-C3AC-4A9A-AF13-AC33ACC39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90" name="Oval 38">
              <a:extLst>
                <a:ext uri="{FF2B5EF4-FFF2-40B4-BE49-F238E27FC236}">
                  <a16:creationId xmlns:a16="http://schemas.microsoft.com/office/drawing/2014/main" id="{65B85D5C-794C-4893-9183-2F0B88B18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91" name="Group 39">
            <a:extLst>
              <a:ext uri="{FF2B5EF4-FFF2-40B4-BE49-F238E27FC236}">
                <a16:creationId xmlns:a16="http://schemas.microsoft.com/office/drawing/2014/main" id="{DA6BBD08-5D13-48F4-A913-E332908BE82A}"/>
              </a:ext>
            </a:extLst>
          </p:cNvPr>
          <p:cNvGrpSpPr>
            <a:grpSpLocks/>
          </p:cNvGrpSpPr>
          <p:nvPr/>
        </p:nvGrpSpPr>
        <p:grpSpPr bwMode="auto">
          <a:xfrm>
            <a:off x="3589735" y="1373982"/>
            <a:ext cx="1059656" cy="1059656"/>
            <a:chOff x="2321" y="1832"/>
            <a:chExt cx="890" cy="890"/>
          </a:xfrm>
        </p:grpSpPr>
        <p:sp>
          <p:nvSpPr>
            <p:cNvPr id="484392" name="Oval 40">
              <a:extLst>
                <a:ext uri="{FF2B5EF4-FFF2-40B4-BE49-F238E27FC236}">
                  <a16:creationId xmlns:a16="http://schemas.microsoft.com/office/drawing/2014/main" id="{5362A94D-88BA-41F1-9C57-53C0DB7C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93" name="Oval 41">
              <a:extLst>
                <a:ext uri="{FF2B5EF4-FFF2-40B4-BE49-F238E27FC236}">
                  <a16:creationId xmlns:a16="http://schemas.microsoft.com/office/drawing/2014/main" id="{97C183A8-1CAD-4C5A-A74B-E8941E1C6F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94" name="Group 42">
            <a:extLst>
              <a:ext uri="{FF2B5EF4-FFF2-40B4-BE49-F238E27FC236}">
                <a16:creationId xmlns:a16="http://schemas.microsoft.com/office/drawing/2014/main" id="{238394D2-9D6A-424C-BEBA-833C5D98333E}"/>
              </a:ext>
            </a:extLst>
          </p:cNvPr>
          <p:cNvGrpSpPr>
            <a:grpSpLocks/>
          </p:cNvGrpSpPr>
          <p:nvPr/>
        </p:nvGrpSpPr>
        <p:grpSpPr bwMode="auto">
          <a:xfrm>
            <a:off x="5201842" y="2096692"/>
            <a:ext cx="1059656" cy="1059656"/>
            <a:chOff x="2321" y="1832"/>
            <a:chExt cx="890" cy="890"/>
          </a:xfrm>
        </p:grpSpPr>
        <p:sp>
          <p:nvSpPr>
            <p:cNvPr id="484395" name="Oval 43">
              <a:extLst>
                <a:ext uri="{FF2B5EF4-FFF2-40B4-BE49-F238E27FC236}">
                  <a16:creationId xmlns:a16="http://schemas.microsoft.com/office/drawing/2014/main" id="{D706ACBB-91FD-4B3B-A33E-0E83582D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96" name="Oval 44">
              <a:extLst>
                <a:ext uri="{FF2B5EF4-FFF2-40B4-BE49-F238E27FC236}">
                  <a16:creationId xmlns:a16="http://schemas.microsoft.com/office/drawing/2014/main" id="{BDE66B3E-BF5E-4B80-BF65-CE6457EC0F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4397" name="Group 45">
            <a:extLst>
              <a:ext uri="{FF2B5EF4-FFF2-40B4-BE49-F238E27FC236}">
                <a16:creationId xmlns:a16="http://schemas.microsoft.com/office/drawing/2014/main" id="{2A2CDA23-34D1-40EE-A421-8F9BEF24BC70}"/>
              </a:ext>
            </a:extLst>
          </p:cNvPr>
          <p:cNvGrpSpPr>
            <a:grpSpLocks/>
          </p:cNvGrpSpPr>
          <p:nvPr/>
        </p:nvGrpSpPr>
        <p:grpSpPr bwMode="auto">
          <a:xfrm>
            <a:off x="5141119" y="1083469"/>
            <a:ext cx="1059656" cy="1059656"/>
            <a:chOff x="2321" y="1832"/>
            <a:chExt cx="890" cy="890"/>
          </a:xfrm>
        </p:grpSpPr>
        <p:sp>
          <p:nvSpPr>
            <p:cNvPr id="484398" name="Oval 46">
              <a:extLst>
                <a:ext uri="{FF2B5EF4-FFF2-40B4-BE49-F238E27FC236}">
                  <a16:creationId xmlns:a16="http://schemas.microsoft.com/office/drawing/2014/main" id="{D483E8E7-B6BF-412B-A771-AF3F2F4A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399" name="Oval 47">
              <a:extLst>
                <a:ext uri="{FF2B5EF4-FFF2-40B4-BE49-F238E27FC236}">
                  <a16:creationId xmlns:a16="http://schemas.microsoft.com/office/drawing/2014/main" id="{D84423DF-D976-49C4-AE5C-78F2A4CC14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4400" name="Text Box 48">
            <a:extLst>
              <a:ext uri="{FF2B5EF4-FFF2-40B4-BE49-F238E27FC236}">
                <a16:creationId xmlns:a16="http://schemas.microsoft.com/office/drawing/2014/main" id="{A64890D0-470F-4D4B-A158-B9E7EDED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390650"/>
            <a:ext cx="161686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Center</a:t>
            </a:r>
          </a:p>
        </p:txBody>
      </p:sp>
      <p:sp>
        <p:nvSpPr>
          <p:cNvPr id="484401" name="Text Box 49">
            <a:extLst>
              <a:ext uri="{FF2B5EF4-FFF2-40B4-BE49-F238E27FC236}">
                <a16:creationId xmlns:a16="http://schemas.microsoft.com/office/drawing/2014/main" id="{2D88F658-D4B1-44A1-8016-8175863A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266" y="3037285"/>
            <a:ext cx="154781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CC00"/>
                </a:solidFill>
              </a:rPr>
              <a:t>Sphere of significant influence of center</a:t>
            </a:r>
          </a:p>
        </p:txBody>
      </p:sp>
      <p:sp>
        <p:nvSpPr>
          <p:cNvPr id="484402" name="Freeform 50">
            <a:extLst>
              <a:ext uri="{FF2B5EF4-FFF2-40B4-BE49-F238E27FC236}">
                <a16:creationId xmlns:a16="http://schemas.microsoft.com/office/drawing/2014/main" id="{493C638F-6D86-4B87-BF85-694EE53700B6}"/>
              </a:ext>
            </a:extLst>
          </p:cNvPr>
          <p:cNvSpPr>
            <a:spLocks/>
          </p:cNvSpPr>
          <p:nvPr/>
        </p:nvSpPr>
        <p:spPr bwMode="auto">
          <a:xfrm>
            <a:off x="6698457" y="2478882"/>
            <a:ext cx="607219" cy="597694"/>
          </a:xfrm>
          <a:custGeom>
            <a:avLst/>
            <a:gdLst>
              <a:gd name="T0" fmla="*/ 493 w 510"/>
              <a:gd name="T1" fmla="*/ 502 h 502"/>
              <a:gd name="T2" fmla="*/ 485 w 510"/>
              <a:gd name="T3" fmla="*/ 321 h 502"/>
              <a:gd name="T4" fmla="*/ 452 w 510"/>
              <a:gd name="T5" fmla="*/ 181 h 502"/>
              <a:gd name="T6" fmla="*/ 98 w 510"/>
              <a:gd name="T7" fmla="*/ 25 h 502"/>
              <a:gd name="T8" fmla="*/ 0 w 510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02">
                <a:moveTo>
                  <a:pt x="493" y="502"/>
                </a:moveTo>
                <a:cubicBezTo>
                  <a:pt x="510" y="441"/>
                  <a:pt x="498" y="382"/>
                  <a:pt x="485" y="321"/>
                </a:cubicBezTo>
                <a:cubicBezTo>
                  <a:pt x="476" y="281"/>
                  <a:pt x="478" y="215"/>
                  <a:pt x="452" y="181"/>
                </a:cubicBezTo>
                <a:cubicBezTo>
                  <a:pt x="365" y="68"/>
                  <a:pt x="229" y="50"/>
                  <a:pt x="98" y="25"/>
                </a:cubicBezTo>
                <a:cubicBezTo>
                  <a:pt x="59" y="18"/>
                  <a:pt x="39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4403" name="Freeform 51">
            <a:extLst>
              <a:ext uri="{FF2B5EF4-FFF2-40B4-BE49-F238E27FC236}">
                <a16:creationId xmlns:a16="http://schemas.microsoft.com/office/drawing/2014/main" id="{0F4D00C1-92AC-4894-AED7-F3E9D3F5D964}"/>
              </a:ext>
            </a:extLst>
          </p:cNvPr>
          <p:cNvSpPr>
            <a:spLocks/>
          </p:cNvSpPr>
          <p:nvPr/>
        </p:nvSpPr>
        <p:spPr bwMode="auto">
          <a:xfrm>
            <a:off x="6198394" y="1675210"/>
            <a:ext cx="361950" cy="597694"/>
          </a:xfrm>
          <a:custGeom>
            <a:avLst/>
            <a:gdLst>
              <a:gd name="T0" fmla="*/ 280 w 304"/>
              <a:gd name="T1" fmla="*/ 0 h 502"/>
              <a:gd name="T2" fmla="*/ 271 w 304"/>
              <a:gd name="T3" fmla="*/ 25 h 502"/>
              <a:gd name="T4" fmla="*/ 288 w 304"/>
              <a:gd name="T5" fmla="*/ 74 h 502"/>
              <a:gd name="T6" fmla="*/ 304 w 304"/>
              <a:gd name="T7" fmla="*/ 148 h 502"/>
              <a:gd name="T8" fmla="*/ 296 w 304"/>
              <a:gd name="T9" fmla="*/ 222 h 502"/>
              <a:gd name="T10" fmla="*/ 280 w 304"/>
              <a:gd name="T11" fmla="*/ 247 h 502"/>
              <a:gd name="T12" fmla="*/ 173 w 304"/>
              <a:gd name="T13" fmla="*/ 362 h 502"/>
              <a:gd name="T14" fmla="*/ 0 w 304"/>
              <a:gd name="T15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2">
                <a:moveTo>
                  <a:pt x="280" y="0"/>
                </a:moveTo>
                <a:cubicBezTo>
                  <a:pt x="277" y="8"/>
                  <a:pt x="271" y="16"/>
                  <a:pt x="271" y="25"/>
                </a:cubicBezTo>
                <a:cubicBezTo>
                  <a:pt x="271" y="42"/>
                  <a:pt x="283" y="57"/>
                  <a:pt x="288" y="74"/>
                </a:cubicBezTo>
                <a:cubicBezTo>
                  <a:pt x="296" y="101"/>
                  <a:pt x="298" y="120"/>
                  <a:pt x="304" y="148"/>
                </a:cubicBezTo>
                <a:cubicBezTo>
                  <a:pt x="301" y="173"/>
                  <a:pt x="302" y="198"/>
                  <a:pt x="296" y="222"/>
                </a:cubicBezTo>
                <a:cubicBezTo>
                  <a:pt x="294" y="232"/>
                  <a:pt x="284" y="238"/>
                  <a:pt x="280" y="247"/>
                </a:cubicBezTo>
                <a:cubicBezTo>
                  <a:pt x="255" y="297"/>
                  <a:pt x="230" y="343"/>
                  <a:pt x="173" y="362"/>
                </a:cubicBezTo>
                <a:cubicBezTo>
                  <a:pt x="113" y="402"/>
                  <a:pt x="51" y="451"/>
                  <a:pt x="0" y="5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4404" name="Text Box 52">
            <a:extLst>
              <a:ext uri="{FF2B5EF4-FFF2-40B4-BE49-F238E27FC236}">
                <a16:creationId xmlns:a16="http://schemas.microsoft.com/office/drawing/2014/main" id="{6E2688F9-5800-4C39-B02D-FD9F5342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933" y="635683"/>
            <a:ext cx="1607935" cy="1027204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Two inputs.</a:t>
            </a:r>
          </a:p>
          <a:p>
            <a:pPr>
              <a:spcBef>
                <a:spcPct val="50000"/>
              </a:spcBef>
            </a:pPr>
            <a:r>
              <a:rPr lang="en-US" altLang="en-US" sz="1350" dirty="0"/>
              <a:t>Outputs (heights sticking out of page) not shown.</a:t>
            </a:r>
          </a:p>
        </p:txBody>
      </p:sp>
    </p:spTree>
    <p:extLst>
      <p:ext uri="{BB962C8B-B14F-4D97-AF65-F5344CB8AC3E}">
        <p14:creationId xmlns:p14="http://schemas.microsoft.com/office/powerpoint/2010/main" val="5373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oter Placeholder 2">
            <a:extLst>
              <a:ext uri="{FF2B5EF4-FFF2-40B4-BE49-F238E27FC236}">
                <a16:creationId xmlns:a16="http://schemas.microsoft.com/office/drawing/2014/main" id="{8ADE056B-5214-4987-B07F-8BDC7D8CDA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6A159DE7-4BD5-4591-92ED-259789FB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7555" y="294766"/>
            <a:ext cx="8229600" cy="689722"/>
          </a:xfrm>
        </p:spPr>
        <p:txBody>
          <a:bodyPr/>
          <a:lstStyle/>
          <a:p>
            <a:r>
              <a:rPr lang="en-US" altLang="en-US" dirty="0"/>
              <a:t>Happy RBFs in 2-d</a:t>
            </a:r>
          </a:p>
        </p:txBody>
      </p:sp>
      <p:sp>
        <p:nvSpPr>
          <p:cNvPr id="485379" name="Line 3">
            <a:extLst>
              <a:ext uri="{FF2B5EF4-FFF2-40B4-BE49-F238E27FC236}">
                <a16:creationId xmlns:a16="http://schemas.microsoft.com/office/drawing/2014/main" id="{21DA8F3C-D601-454E-BE90-31408EFC0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742950"/>
            <a:ext cx="0" cy="365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5380" name="Line 4">
            <a:extLst>
              <a:ext uri="{FF2B5EF4-FFF2-40B4-BE49-F238E27FC236}">
                <a16:creationId xmlns:a16="http://schemas.microsoft.com/office/drawing/2014/main" id="{58DB63A1-8A7D-49FA-8EDA-964DE7961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29100"/>
            <a:ext cx="400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3609DB6A-E6B9-4116-AA5C-D1A83DC6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1</a:t>
            </a:r>
          </a:p>
        </p:txBody>
      </p:sp>
      <p:sp>
        <p:nvSpPr>
          <p:cNvPr id="485382" name="Line 6">
            <a:extLst>
              <a:ext uri="{FF2B5EF4-FFF2-40B4-BE49-F238E27FC236}">
                <a16:creationId xmlns:a16="http://schemas.microsoft.com/office/drawing/2014/main" id="{88F290AF-BEA3-4148-B312-CCFC621DC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14850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446BC3A1-9091-4101-90C9-E325EADB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147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</a:p>
        </p:txBody>
      </p:sp>
      <p:sp>
        <p:nvSpPr>
          <p:cNvPr id="485384" name="Line 8">
            <a:extLst>
              <a:ext uri="{FF2B5EF4-FFF2-40B4-BE49-F238E27FC236}">
                <a16:creationId xmlns:a16="http://schemas.microsoft.com/office/drawing/2014/main" id="{4F4B4470-8A60-4D1E-B60D-FF6872A3D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11455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85385" name="Group 9">
            <a:extLst>
              <a:ext uri="{FF2B5EF4-FFF2-40B4-BE49-F238E27FC236}">
                <a16:creationId xmlns:a16="http://schemas.microsoft.com/office/drawing/2014/main" id="{F214E9FB-41A0-48AA-85FD-F99C62DB67EE}"/>
              </a:ext>
            </a:extLst>
          </p:cNvPr>
          <p:cNvGrpSpPr>
            <a:grpSpLocks/>
          </p:cNvGrpSpPr>
          <p:nvPr/>
        </p:nvGrpSpPr>
        <p:grpSpPr bwMode="auto">
          <a:xfrm>
            <a:off x="3906442" y="2181226"/>
            <a:ext cx="1059656" cy="1059656"/>
            <a:chOff x="2321" y="1832"/>
            <a:chExt cx="890" cy="890"/>
          </a:xfrm>
        </p:grpSpPr>
        <p:sp>
          <p:nvSpPr>
            <p:cNvPr id="485386" name="Oval 10">
              <a:extLst>
                <a:ext uri="{FF2B5EF4-FFF2-40B4-BE49-F238E27FC236}">
                  <a16:creationId xmlns:a16="http://schemas.microsoft.com/office/drawing/2014/main" id="{FCE08568-0B1D-48E2-9FE3-C1EF70FA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387" name="Oval 11">
              <a:extLst>
                <a:ext uri="{FF2B5EF4-FFF2-40B4-BE49-F238E27FC236}">
                  <a16:creationId xmlns:a16="http://schemas.microsoft.com/office/drawing/2014/main" id="{3B3BCE15-F292-48C7-89D2-5652924B39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388" name="Group 12">
            <a:extLst>
              <a:ext uri="{FF2B5EF4-FFF2-40B4-BE49-F238E27FC236}">
                <a16:creationId xmlns:a16="http://schemas.microsoft.com/office/drawing/2014/main" id="{BA0744A5-AE38-4055-9A99-FCEF2D7BEA01}"/>
              </a:ext>
            </a:extLst>
          </p:cNvPr>
          <p:cNvGrpSpPr>
            <a:grpSpLocks/>
          </p:cNvGrpSpPr>
          <p:nvPr/>
        </p:nvGrpSpPr>
        <p:grpSpPr bwMode="auto">
          <a:xfrm>
            <a:off x="5676901" y="1718073"/>
            <a:ext cx="1059656" cy="1059656"/>
            <a:chOff x="2321" y="1832"/>
            <a:chExt cx="890" cy="890"/>
          </a:xfrm>
        </p:grpSpPr>
        <p:sp>
          <p:nvSpPr>
            <p:cNvPr id="485389" name="Oval 13">
              <a:extLst>
                <a:ext uri="{FF2B5EF4-FFF2-40B4-BE49-F238E27FC236}">
                  <a16:creationId xmlns:a16="http://schemas.microsoft.com/office/drawing/2014/main" id="{48F6B132-F301-4868-9E9A-C777E771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390" name="Oval 14">
              <a:extLst>
                <a:ext uri="{FF2B5EF4-FFF2-40B4-BE49-F238E27FC236}">
                  <a16:creationId xmlns:a16="http://schemas.microsoft.com/office/drawing/2014/main" id="{CC8D0C22-1C56-4E19-9C42-BB77501BFA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391" name="Group 15">
            <a:extLst>
              <a:ext uri="{FF2B5EF4-FFF2-40B4-BE49-F238E27FC236}">
                <a16:creationId xmlns:a16="http://schemas.microsoft.com/office/drawing/2014/main" id="{6C02453E-18D0-469A-8ABE-DF4A628BC6A3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1901429"/>
            <a:ext cx="1059656" cy="1059656"/>
            <a:chOff x="2321" y="1832"/>
            <a:chExt cx="890" cy="890"/>
          </a:xfrm>
        </p:grpSpPr>
        <p:sp>
          <p:nvSpPr>
            <p:cNvPr id="485392" name="Oval 16">
              <a:extLst>
                <a:ext uri="{FF2B5EF4-FFF2-40B4-BE49-F238E27FC236}">
                  <a16:creationId xmlns:a16="http://schemas.microsoft.com/office/drawing/2014/main" id="{AD048636-F5D7-473D-9BB1-9FFBB015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393" name="Oval 17">
              <a:extLst>
                <a:ext uri="{FF2B5EF4-FFF2-40B4-BE49-F238E27FC236}">
                  <a16:creationId xmlns:a16="http://schemas.microsoft.com/office/drawing/2014/main" id="{9A804618-C689-452D-9DA2-3A5ECEEE6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394" name="Group 18">
            <a:extLst>
              <a:ext uri="{FF2B5EF4-FFF2-40B4-BE49-F238E27FC236}">
                <a16:creationId xmlns:a16="http://schemas.microsoft.com/office/drawing/2014/main" id="{A8AE7AE7-782C-41F4-BE26-4BB7A30F5C5F}"/>
              </a:ext>
            </a:extLst>
          </p:cNvPr>
          <p:cNvGrpSpPr>
            <a:grpSpLocks/>
          </p:cNvGrpSpPr>
          <p:nvPr/>
        </p:nvGrpSpPr>
        <p:grpSpPr bwMode="auto">
          <a:xfrm>
            <a:off x="4200526" y="2857501"/>
            <a:ext cx="1059656" cy="1059656"/>
            <a:chOff x="2321" y="1832"/>
            <a:chExt cx="890" cy="890"/>
          </a:xfrm>
        </p:grpSpPr>
        <p:sp>
          <p:nvSpPr>
            <p:cNvPr id="485395" name="Oval 19">
              <a:extLst>
                <a:ext uri="{FF2B5EF4-FFF2-40B4-BE49-F238E27FC236}">
                  <a16:creationId xmlns:a16="http://schemas.microsoft.com/office/drawing/2014/main" id="{28CB720F-36BE-4B5D-ABC6-FC7040601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396" name="Oval 20">
              <a:extLst>
                <a:ext uri="{FF2B5EF4-FFF2-40B4-BE49-F238E27FC236}">
                  <a16:creationId xmlns:a16="http://schemas.microsoft.com/office/drawing/2014/main" id="{79D9DB18-817B-4E14-9607-955FD7C208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397" name="Group 21">
            <a:extLst>
              <a:ext uri="{FF2B5EF4-FFF2-40B4-BE49-F238E27FC236}">
                <a16:creationId xmlns:a16="http://schemas.microsoft.com/office/drawing/2014/main" id="{70BF533D-B459-4DA8-BF07-093EE44604F2}"/>
              </a:ext>
            </a:extLst>
          </p:cNvPr>
          <p:cNvGrpSpPr>
            <a:grpSpLocks/>
          </p:cNvGrpSpPr>
          <p:nvPr/>
        </p:nvGrpSpPr>
        <p:grpSpPr bwMode="auto">
          <a:xfrm>
            <a:off x="4844654" y="2589610"/>
            <a:ext cx="1059656" cy="1059656"/>
            <a:chOff x="2321" y="1832"/>
            <a:chExt cx="890" cy="890"/>
          </a:xfrm>
        </p:grpSpPr>
        <p:sp>
          <p:nvSpPr>
            <p:cNvPr id="485398" name="Oval 22">
              <a:extLst>
                <a:ext uri="{FF2B5EF4-FFF2-40B4-BE49-F238E27FC236}">
                  <a16:creationId xmlns:a16="http://schemas.microsoft.com/office/drawing/2014/main" id="{5DC90631-9783-47FA-8774-1F7F7C6F4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399" name="Oval 23">
              <a:extLst>
                <a:ext uri="{FF2B5EF4-FFF2-40B4-BE49-F238E27FC236}">
                  <a16:creationId xmlns:a16="http://schemas.microsoft.com/office/drawing/2014/main" id="{160C6034-2CCE-48AF-B5DA-FBCB402E4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400" name="Group 24">
            <a:extLst>
              <a:ext uri="{FF2B5EF4-FFF2-40B4-BE49-F238E27FC236}">
                <a16:creationId xmlns:a16="http://schemas.microsoft.com/office/drawing/2014/main" id="{00A734E7-B848-490D-A187-E9181DABCFE3}"/>
              </a:ext>
            </a:extLst>
          </p:cNvPr>
          <p:cNvGrpSpPr>
            <a:grpSpLocks/>
          </p:cNvGrpSpPr>
          <p:nvPr/>
        </p:nvGrpSpPr>
        <p:grpSpPr bwMode="auto">
          <a:xfrm>
            <a:off x="3312319" y="1919288"/>
            <a:ext cx="1059656" cy="1059656"/>
            <a:chOff x="2321" y="1832"/>
            <a:chExt cx="890" cy="890"/>
          </a:xfrm>
        </p:grpSpPr>
        <p:sp>
          <p:nvSpPr>
            <p:cNvPr id="485401" name="Oval 25">
              <a:extLst>
                <a:ext uri="{FF2B5EF4-FFF2-40B4-BE49-F238E27FC236}">
                  <a16:creationId xmlns:a16="http://schemas.microsoft.com/office/drawing/2014/main" id="{F915EDF0-C3F9-4712-9493-3BCB0EC3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02" name="Oval 26">
              <a:extLst>
                <a:ext uri="{FF2B5EF4-FFF2-40B4-BE49-F238E27FC236}">
                  <a16:creationId xmlns:a16="http://schemas.microsoft.com/office/drawing/2014/main" id="{2B15E495-5119-42B1-A467-D33585445B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403" name="Group 27">
            <a:extLst>
              <a:ext uri="{FF2B5EF4-FFF2-40B4-BE49-F238E27FC236}">
                <a16:creationId xmlns:a16="http://schemas.microsoft.com/office/drawing/2014/main" id="{511F2B53-DCDB-4561-90AA-D394A680BE2E}"/>
              </a:ext>
            </a:extLst>
          </p:cNvPr>
          <p:cNvGrpSpPr>
            <a:grpSpLocks/>
          </p:cNvGrpSpPr>
          <p:nvPr/>
        </p:nvGrpSpPr>
        <p:grpSpPr bwMode="auto">
          <a:xfrm>
            <a:off x="4651773" y="1015604"/>
            <a:ext cx="1059656" cy="1059656"/>
            <a:chOff x="2321" y="1832"/>
            <a:chExt cx="890" cy="890"/>
          </a:xfrm>
        </p:grpSpPr>
        <p:sp>
          <p:nvSpPr>
            <p:cNvPr id="485404" name="Oval 28">
              <a:extLst>
                <a:ext uri="{FF2B5EF4-FFF2-40B4-BE49-F238E27FC236}">
                  <a16:creationId xmlns:a16="http://schemas.microsoft.com/office/drawing/2014/main" id="{43D854E1-B478-4070-BADC-6CE1AAA15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05" name="Oval 29">
              <a:extLst>
                <a:ext uri="{FF2B5EF4-FFF2-40B4-BE49-F238E27FC236}">
                  <a16:creationId xmlns:a16="http://schemas.microsoft.com/office/drawing/2014/main" id="{8E04053B-27EE-415B-9B43-CE65C143A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406" name="Group 30">
            <a:extLst>
              <a:ext uri="{FF2B5EF4-FFF2-40B4-BE49-F238E27FC236}">
                <a16:creationId xmlns:a16="http://schemas.microsoft.com/office/drawing/2014/main" id="{B9FCE2CA-79E5-44A9-86B1-5933EB695C13}"/>
              </a:ext>
            </a:extLst>
          </p:cNvPr>
          <p:cNvGrpSpPr>
            <a:grpSpLocks/>
          </p:cNvGrpSpPr>
          <p:nvPr/>
        </p:nvGrpSpPr>
        <p:grpSpPr bwMode="auto">
          <a:xfrm>
            <a:off x="4697017" y="1697832"/>
            <a:ext cx="1059656" cy="1059656"/>
            <a:chOff x="2321" y="1832"/>
            <a:chExt cx="890" cy="890"/>
          </a:xfrm>
        </p:grpSpPr>
        <p:sp>
          <p:nvSpPr>
            <p:cNvPr id="485407" name="Oval 31">
              <a:extLst>
                <a:ext uri="{FF2B5EF4-FFF2-40B4-BE49-F238E27FC236}">
                  <a16:creationId xmlns:a16="http://schemas.microsoft.com/office/drawing/2014/main" id="{013D59B6-9F93-43FE-A2B3-E31E49764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08" name="Oval 32">
              <a:extLst>
                <a:ext uri="{FF2B5EF4-FFF2-40B4-BE49-F238E27FC236}">
                  <a16:creationId xmlns:a16="http://schemas.microsoft.com/office/drawing/2014/main" id="{21C64811-900E-431F-933C-3055E6610E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409" name="Group 33">
            <a:extLst>
              <a:ext uri="{FF2B5EF4-FFF2-40B4-BE49-F238E27FC236}">
                <a16:creationId xmlns:a16="http://schemas.microsoft.com/office/drawing/2014/main" id="{B89C4D41-BF78-4A0F-ACDC-F9989339B4C7}"/>
              </a:ext>
            </a:extLst>
          </p:cNvPr>
          <p:cNvGrpSpPr>
            <a:grpSpLocks/>
          </p:cNvGrpSpPr>
          <p:nvPr/>
        </p:nvGrpSpPr>
        <p:grpSpPr bwMode="auto">
          <a:xfrm>
            <a:off x="3980260" y="891779"/>
            <a:ext cx="1059656" cy="1059656"/>
            <a:chOff x="2321" y="1832"/>
            <a:chExt cx="890" cy="890"/>
          </a:xfrm>
        </p:grpSpPr>
        <p:sp>
          <p:nvSpPr>
            <p:cNvPr id="485410" name="Oval 34">
              <a:extLst>
                <a:ext uri="{FF2B5EF4-FFF2-40B4-BE49-F238E27FC236}">
                  <a16:creationId xmlns:a16="http://schemas.microsoft.com/office/drawing/2014/main" id="{B5286927-3DD6-459E-A2CC-52FE2CB68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11" name="Oval 35">
              <a:extLst>
                <a:ext uri="{FF2B5EF4-FFF2-40B4-BE49-F238E27FC236}">
                  <a16:creationId xmlns:a16="http://schemas.microsoft.com/office/drawing/2014/main" id="{86A2A301-1FEE-4884-B708-08B737841E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412" name="Group 36">
            <a:extLst>
              <a:ext uri="{FF2B5EF4-FFF2-40B4-BE49-F238E27FC236}">
                <a16:creationId xmlns:a16="http://schemas.microsoft.com/office/drawing/2014/main" id="{4C7996AF-BB42-4E94-8501-75FB710EF7A2}"/>
              </a:ext>
            </a:extLst>
          </p:cNvPr>
          <p:cNvGrpSpPr>
            <a:grpSpLocks/>
          </p:cNvGrpSpPr>
          <p:nvPr/>
        </p:nvGrpSpPr>
        <p:grpSpPr bwMode="auto">
          <a:xfrm>
            <a:off x="3406379" y="2817019"/>
            <a:ext cx="1059656" cy="1059656"/>
            <a:chOff x="2321" y="1832"/>
            <a:chExt cx="890" cy="890"/>
          </a:xfrm>
        </p:grpSpPr>
        <p:sp>
          <p:nvSpPr>
            <p:cNvPr id="485413" name="Oval 37">
              <a:extLst>
                <a:ext uri="{FF2B5EF4-FFF2-40B4-BE49-F238E27FC236}">
                  <a16:creationId xmlns:a16="http://schemas.microsoft.com/office/drawing/2014/main" id="{9B704B6C-E5EB-46EE-A122-34356721B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14" name="Oval 38">
              <a:extLst>
                <a:ext uri="{FF2B5EF4-FFF2-40B4-BE49-F238E27FC236}">
                  <a16:creationId xmlns:a16="http://schemas.microsoft.com/office/drawing/2014/main" id="{BF486D64-DC07-4ADC-A72E-C5C0DF0C0C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5415" name="Oval 39">
            <a:extLst>
              <a:ext uri="{FF2B5EF4-FFF2-40B4-BE49-F238E27FC236}">
                <a16:creationId xmlns:a16="http://schemas.microsoft.com/office/drawing/2014/main" id="{8BC614B4-96E7-4700-A085-41D065A9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4" y="1878806"/>
            <a:ext cx="57150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16" name="Oval 40">
            <a:extLst>
              <a:ext uri="{FF2B5EF4-FFF2-40B4-BE49-F238E27FC236}">
                <a16:creationId xmlns:a16="http://schemas.microsoft.com/office/drawing/2014/main" id="{76A0D330-4ABF-49F6-9F6C-E1865D7BA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9735" y="1373982"/>
            <a:ext cx="1059656" cy="105965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85417" name="Group 41">
            <a:extLst>
              <a:ext uri="{FF2B5EF4-FFF2-40B4-BE49-F238E27FC236}">
                <a16:creationId xmlns:a16="http://schemas.microsoft.com/office/drawing/2014/main" id="{44FDC6E7-67F3-4F82-BC99-11C2BBB18D5E}"/>
              </a:ext>
            </a:extLst>
          </p:cNvPr>
          <p:cNvGrpSpPr>
            <a:grpSpLocks/>
          </p:cNvGrpSpPr>
          <p:nvPr/>
        </p:nvGrpSpPr>
        <p:grpSpPr bwMode="auto">
          <a:xfrm>
            <a:off x="5201842" y="2096692"/>
            <a:ext cx="1059656" cy="1059656"/>
            <a:chOff x="2321" y="1832"/>
            <a:chExt cx="890" cy="890"/>
          </a:xfrm>
        </p:grpSpPr>
        <p:sp>
          <p:nvSpPr>
            <p:cNvPr id="485418" name="Oval 42">
              <a:extLst>
                <a:ext uri="{FF2B5EF4-FFF2-40B4-BE49-F238E27FC236}">
                  <a16:creationId xmlns:a16="http://schemas.microsoft.com/office/drawing/2014/main" id="{8DA5900F-E018-464E-B4EE-0C6DADDA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19" name="Oval 43">
              <a:extLst>
                <a:ext uri="{FF2B5EF4-FFF2-40B4-BE49-F238E27FC236}">
                  <a16:creationId xmlns:a16="http://schemas.microsoft.com/office/drawing/2014/main" id="{42754D9E-355F-45C1-AE9A-B4BE0BC8CB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5420" name="Group 44">
            <a:extLst>
              <a:ext uri="{FF2B5EF4-FFF2-40B4-BE49-F238E27FC236}">
                <a16:creationId xmlns:a16="http://schemas.microsoft.com/office/drawing/2014/main" id="{588C4737-B921-4098-A3F0-F85C7A8E737A}"/>
              </a:ext>
            </a:extLst>
          </p:cNvPr>
          <p:cNvGrpSpPr>
            <a:grpSpLocks/>
          </p:cNvGrpSpPr>
          <p:nvPr/>
        </p:nvGrpSpPr>
        <p:grpSpPr bwMode="auto">
          <a:xfrm>
            <a:off x="5141119" y="1083469"/>
            <a:ext cx="1059656" cy="1059656"/>
            <a:chOff x="2321" y="1832"/>
            <a:chExt cx="890" cy="890"/>
          </a:xfrm>
        </p:grpSpPr>
        <p:sp>
          <p:nvSpPr>
            <p:cNvPr id="485421" name="Oval 45">
              <a:extLst>
                <a:ext uri="{FF2B5EF4-FFF2-40B4-BE49-F238E27FC236}">
                  <a16:creationId xmlns:a16="http://schemas.microsoft.com/office/drawing/2014/main" id="{F96863EE-F134-49A7-86F3-D5FEDA0B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422" name="Oval 46">
              <a:extLst>
                <a:ext uri="{FF2B5EF4-FFF2-40B4-BE49-F238E27FC236}">
                  <a16:creationId xmlns:a16="http://schemas.microsoft.com/office/drawing/2014/main" id="{C24F6EEB-F03A-4345-8372-D3755C075E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5423" name="Text Box 47">
            <a:extLst>
              <a:ext uri="{FF2B5EF4-FFF2-40B4-BE49-F238E27FC236}">
                <a16:creationId xmlns:a16="http://schemas.microsoft.com/office/drawing/2014/main" id="{B4B26848-10DB-4F56-B60D-AE05F624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390650"/>
            <a:ext cx="161686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Center</a:t>
            </a:r>
          </a:p>
        </p:txBody>
      </p:sp>
      <p:sp>
        <p:nvSpPr>
          <p:cNvPr id="485424" name="Text Box 48">
            <a:extLst>
              <a:ext uri="{FF2B5EF4-FFF2-40B4-BE49-F238E27FC236}">
                <a16:creationId xmlns:a16="http://schemas.microsoft.com/office/drawing/2014/main" id="{84FA1E0D-F442-417D-AC3C-C0F7B991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266" y="3037285"/>
            <a:ext cx="154781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CC00"/>
                </a:solidFill>
              </a:rPr>
              <a:t>Sphere of significant influence of center</a:t>
            </a:r>
          </a:p>
        </p:txBody>
      </p:sp>
      <p:sp>
        <p:nvSpPr>
          <p:cNvPr id="485425" name="Freeform 49">
            <a:extLst>
              <a:ext uri="{FF2B5EF4-FFF2-40B4-BE49-F238E27FC236}">
                <a16:creationId xmlns:a16="http://schemas.microsoft.com/office/drawing/2014/main" id="{94859861-9065-4AA4-80C9-0D72505C8F70}"/>
              </a:ext>
            </a:extLst>
          </p:cNvPr>
          <p:cNvSpPr>
            <a:spLocks/>
          </p:cNvSpPr>
          <p:nvPr/>
        </p:nvSpPr>
        <p:spPr bwMode="auto">
          <a:xfrm>
            <a:off x="6698457" y="2478882"/>
            <a:ext cx="607219" cy="597694"/>
          </a:xfrm>
          <a:custGeom>
            <a:avLst/>
            <a:gdLst>
              <a:gd name="T0" fmla="*/ 493 w 510"/>
              <a:gd name="T1" fmla="*/ 502 h 502"/>
              <a:gd name="T2" fmla="*/ 485 w 510"/>
              <a:gd name="T3" fmla="*/ 321 h 502"/>
              <a:gd name="T4" fmla="*/ 452 w 510"/>
              <a:gd name="T5" fmla="*/ 181 h 502"/>
              <a:gd name="T6" fmla="*/ 98 w 510"/>
              <a:gd name="T7" fmla="*/ 25 h 502"/>
              <a:gd name="T8" fmla="*/ 0 w 510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02">
                <a:moveTo>
                  <a:pt x="493" y="502"/>
                </a:moveTo>
                <a:cubicBezTo>
                  <a:pt x="510" y="441"/>
                  <a:pt x="498" y="382"/>
                  <a:pt x="485" y="321"/>
                </a:cubicBezTo>
                <a:cubicBezTo>
                  <a:pt x="476" y="281"/>
                  <a:pt x="478" y="215"/>
                  <a:pt x="452" y="181"/>
                </a:cubicBezTo>
                <a:cubicBezTo>
                  <a:pt x="365" y="68"/>
                  <a:pt x="229" y="50"/>
                  <a:pt x="98" y="25"/>
                </a:cubicBezTo>
                <a:cubicBezTo>
                  <a:pt x="59" y="18"/>
                  <a:pt x="39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5426" name="Freeform 50">
            <a:extLst>
              <a:ext uri="{FF2B5EF4-FFF2-40B4-BE49-F238E27FC236}">
                <a16:creationId xmlns:a16="http://schemas.microsoft.com/office/drawing/2014/main" id="{8F73FE6A-973C-4943-B4D1-A585875F7D77}"/>
              </a:ext>
            </a:extLst>
          </p:cNvPr>
          <p:cNvSpPr>
            <a:spLocks/>
          </p:cNvSpPr>
          <p:nvPr/>
        </p:nvSpPr>
        <p:spPr bwMode="auto">
          <a:xfrm>
            <a:off x="6198394" y="1675210"/>
            <a:ext cx="361950" cy="597694"/>
          </a:xfrm>
          <a:custGeom>
            <a:avLst/>
            <a:gdLst>
              <a:gd name="T0" fmla="*/ 280 w 304"/>
              <a:gd name="T1" fmla="*/ 0 h 502"/>
              <a:gd name="T2" fmla="*/ 271 w 304"/>
              <a:gd name="T3" fmla="*/ 25 h 502"/>
              <a:gd name="T4" fmla="*/ 288 w 304"/>
              <a:gd name="T5" fmla="*/ 74 h 502"/>
              <a:gd name="T6" fmla="*/ 304 w 304"/>
              <a:gd name="T7" fmla="*/ 148 h 502"/>
              <a:gd name="T8" fmla="*/ 296 w 304"/>
              <a:gd name="T9" fmla="*/ 222 h 502"/>
              <a:gd name="T10" fmla="*/ 280 w 304"/>
              <a:gd name="T11" fmla="*/ 247 h 502"/>
              <a:gd name="T12" fmla="*/ 173 w 304"/>
              <a:gd name="T13" fmla="*/ 362 h 502"/>
              <a:gd name="T14" fmla="*/ 0 w 304"/>
              <a:gd name="T15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2">
                <a:moveTo>
                  <a:pt x="280" y="0"/>
                </a:moveTo>
                <a:cubicBezTo>
                  <a:pt x="277" y="8"/>
                  <a:pt x="271" y="16"/>
                  <a:pt x="271" y="25"/>
                </a:cubicBezTo>
                <a:cubicBezTo>
                  <a:pt x="271" y="42"/>
                  <a:pt x="283" y="57"/>
                  <a:pt x="288" y="74"/>
                </a:cubicBezTo>
                <a:cubicBezTo>
                  <a:pt x="296" y="101"/>
                  <a:pt x="298" y="120"/>
                  <a:pt x="304" y="148"/>
                </a:cubicBezTo>
                <a:cubicBezTo>
                  <a:pt x="301" y="173"/>
                  <a:pt x="302" y="198"/>
                  <a:pt x="296" y="222"/>
                </a:cubicBezTo>
                <a:cubicBezTo>
                  <a:pt x="294" y="232"/>
                  <a:pt x="284" y="238"/>
                  <a:pt x="280" y="247"/>
                </a:cubicBezTo>
                <a:cubicBezTo>
                  <a:pt x="255" y="297"/>
                  <a:pt x="230" y="343"/>
                  <a:pt x="173" y="362"/>
                </a:cubicBezTo>
                <a:cubicBezTo>
                  <a:pt x="113" y="402"/>
                  <a:pt x="51" y="451"/>
                  <a:pt x="0" y="5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5427" name="Oval 51">
            <a:extLst>
              <a:ext uri="{FF2B5EF4-FFF2-40B4-BE49-F238E27FC236}">
                <a16:creationId xmlns:a16="http://schemas.microsoft.com/office/drawing/2014/main" id="{274F64A8-7FA0-4B31-BFA5-DE39F6FD5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0156" y="2168129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28" name="Oval 52">
            <a:extLst>
              <a:ext uri="{FF2B5EF4-FFF2-40B4-BE49-F238E27FC236}">
                <a16:creationId xmlns:a16="http://schemas.microsoft.com/office/drawing/2014/main" id="{CEAEC44A-E3BE-45D2-B3AB-BA6C0137E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3862" y="2636044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29" name="Oval 53">
            <a:extLst>
              <a:ext uri="{FF2B5EF4-FFF2-40B4-BE49-F238E27FC236}">
                <a16:creationId xmlns:a16="http://schemas.microsoft.com/office/drawing/2014/main" id="{1D9E546F-61F2-468C-9D34-EA902BAF9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579" y="141803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0" name="Oval 54">
            <a:extLst>
              <a:ext uri="{FF2B5EF4-FFF2-40B4-BE49-F238E27FC236}">
                <a16:creationId xmlns:a16="http://schemas.microsoft.com/office/drawing/2014/main" id="{E6EB877F-8C49-49B7-9330-3220DE258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5237" y="1689498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1" name="Oval 55">
            <a:extLst>
              <a:ext uri="{FF2B5EF4-FFF2-40B4-BE49-F238E27FC236}">
                <a16:creationId xmlns:a16="http://schemas.microsoft.com/office/drawing/2014/main" id="{73EBE95E-2611-4F50-8562-1FE4C7548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4331" y="15680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2" name="Oval 56">
            <a:extLst>
              <a:ext uri="{FF2B5EF4-FFF2-40B4-BE49-F238E27FC236}">
                <a16:creationId xmlns:a16="http://schemas.microsoft.com/office/drawing/2014/main" id="{6E6FFBF5-74E0-40BF-B345-961171C06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8406" y="20633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3" name="Oval 57">
            <a:extLst>
              <a:ext uri="{FF2B5EF4-FFF2-40B4-BE49-F238E27FC236}">
                <a16:creationId xmlns:a16="http://schemas.microsoft.com/office/drawing/2014/main" id="{B11EEE93-7131-4903-8E32-473E40541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3112" y="2001441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4" name="Oval 58">
            <a:extLst>
              <a:ext uri="{FF2B5EF4-FFF2-40B4-BE49-F238E27FC236}">
                <a16:creationId xmlns:a16="http://schemas.microsoft.com/office/drawing/2014/main" id="{F3CFCCDF-392F-49A6-A5B5-4C21002CF3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9016" y="1528762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5" name="Oval 59">
            <a:extLst>
              <a:ext uri="{FF2B5EF4-FFF2-40B4-BE49-F238E27FC236}">
                <a16:creationId xmlns:a16="http://schemas.microsoft.com/office/drawing/2014/main" id="{5EBC7E07-9A1B-4F8F-A4D6-FF57F40232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8700" y="1554956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6" name="Oval 60">
            <a:extLst>
              <a:ext uri="{FF2B5EF4-FFF2-40B4-BE49-F238E27FC236}">
                <a16:creationId xmlns:a16="http://schemas.microsoft.com/office/drawing/2014/main" id="{BB3DE8CA-7243-49AA-B857-20FAE281C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5066" y="23252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7" name="Oval 61">
            <a:extLst>
              <a:ext uri="{FF2B5EF4-FFF2-40B4-BE49-F238E27FC236}">
                <a16:creationId xmlns:a16="http://schemas.microsoft.com/office/drawing/2014/main" id="{43B91AB0-28ED-4D41-ABCE-8C82419EF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4991" y="269438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8" name="Oval 62">
            <a:extLst>
              <a:ext uri="{FF2B5EF4-FFF2-40B4-BE49-F238E27FC236}">
                <a16:creationId xmlns:a16="http://schemas.microsoft.com/office/drawing/2014/main" id="{4949502B-BEBB-40B8-B6C1-D5774C882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5091" y="1731169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39" name="Oval 63">
            <a:extLst>
              <a:ext uri="{FF2B5EF4-FFF2-40B4-BE49-F238E27FC236}">
                <a16:creationId xmlns:a16="http://schemas.microsoft.com/office/drawing/2014/main" id="{52083A97-F100-4F29-898B-39F2B5194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3235" y="225623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0" name="Oval 64">
            <a:extLst>
              <a:ext uri="{FF2B5EF4-FFF2-40B4-BE49-F238E27FC236}">
                <a16:creationId xmlns:a16="http://schemas.microsoft.com/office/drawing/2014/main" id="{45EF7D54-A357-478D-BF60-157D9EFF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37535" y="2430066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1" name="Oval 65">
            <a:extLst>
              <a:ext uri="{FF2B5EF4-FFF2-40B4-BE49-F238E27FC236}">
                <a16:creationId xmlns:a16="http://schemas.microsoft.com/office/drawing/2014/main" id="{6454E668-BD18-4F5C-B04B-BEA42F363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566" y="28967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2" name="Oval 66">
            <a:extLst>
              <a:ext uri="{FF2B5EF4-FFF2-40B4-BE49-F238E27FC236}">
                <a16:creationId xmlns:a16="http://schemas.microsoft.com/office/drawing/2014/main" id="{E38D62DC-3F0E-464D-B0A1-F57556461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2581" y="284440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3" name="Oval 67">
            <a:extLst>
              <a:ext uri="{FF2B5EF4-FFF2-40B4-BE49-F238E27FC236}">
                <a16:creationId xmlns:a16="http://schemas.microsoft.com/office/drawing/2014/main" id="{99D92650-F722-4D10-B92B-89264F260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6169" y="3380185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4" name="Oval 68">
            <a:extLst>
              <a:ext uri="{FF2B5EF4-FFF2-40B4-BE49-F238E27FC236}">
                <a16:creationId xmlns:a16="http://schemas.microsoft.com/office/drawing/2014/main" id="{94A3423F-57F9-42FF-8CE4-0B1125EAF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1304" y="35825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5" name="Oval 69">
            <a:extLst>
              <a:ext uri="{FF2B5EF4-FFF2-40B4-BE49-F238E27FC236}">
                <a16:creationId xmlns:a16="http://schemas.microsoft.com/office/drawing/2014/main" id="{0E601A08-BA44-44FC-994B-0965C57CDF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3766" y="33539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6" name="Oval 70">
            <a:extLst>
              <a:ext uri="{FF2B5EF4-FFF2-40B4-BE49-F238E27FC236}">
                <a16:creationId xmlns:a16="http://schemas.microsoft.com/office/drawing/2014/main" id="{DEEBE128-4343-4406-90F0-5343FC956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7598" y="2430066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7" name="Oval 71">
            <a:extLst>
              <a:ext uri="{FF2B5EF4-FFF2-40B4-BE49-F238E27FC236}">
                <a16:creationId xmlns:a16="http://schemas.microsoft.com/office/drawing/2014/main" id="{8A22145C-3FA5-467B-9B1C-07CF32FFF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0473" y="3209925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8" name="Oval 72">
            <a:extLst>
              <a:ext uri="{FF2B5EF4-FFF2-40B4-BE49-F238E27FC236}">
                <a16:creationId xmlns:a16="http://schemas.microsoft.com/office/drawing/2014/main" id="{49209EEB-88E9-41B2-9FBD-ABFB017CE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9325" y="2638425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49" name="Oval 73">
            <a:extLst>
              <a:ext uri="{FF2B5EF4-FFF2-40B4-BE49-F238E27FC236}">
                <a16:creationId xmlns:a16="http://schemas.microsoft.com/office/drawing/2014/main" id="{CC23EB14-D884-49C8-843B-D8B4F5DD3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9723" y="235148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0" name="Oval 74">
            <a:extLst>
              <a:ext uri="{FF2B5EF4-FFF2-40B4-BE49-F238E27FC236}">
                <a16:creationId xmlns:a16="http://schemas.microsoft.com/office/drawing/2014/main" id="{0CB36F80-F853-4E9E-87D5-ED0FECFA8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6035" y="2456260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1" name="Oval 75">
            <a:extLst>
              <a:ext uri="{FF2B5EF4-FFF2-40B4-BE49-F238E27FC236}">
                <a16:creationId xmlns:a16="http://schemas.microsoft.com/office/drawing/2014/main" id="{C23348DD-87C8-4630-A280-D3A0738649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0669" y="1928812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2" name="Oval 76">
            <a:extLst>
              <a:ext uri="{FF2B5EF4-FFF2-40B4-BE49-F238E27FC236}">
                <a16:creationId xmlns:a16="http://schemas.microsoft.com/office/drawing/2014/main" id="{6F53420F-3623-42AB-815D-39BA01619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2481" y="2160985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3" name="Oval 77">
            <a:extLst>
              <a:ext uri="{FF2B5EF4-FFF2-40B4-BE49-F238E27FC236}">
                <a16:creationId xmlns:a16="http://schemas.microsoft.com/office/drawing/2014/main" id="{A2E103E9-38A2-4714-8532-7CAE3B007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0273" y="1727598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4" name="Oval 78">
            <a:extLst>
              <a:ext uri="{FF2B5EF4-FFF2-40B4-BE49-F238E27FC236}">
                <a16:creationId xmlns:a16="http://schemas.microsoft.com/office/drawing/2014/main" id="{61FF4257-9A68-4549-8BBA-ADBA0F0D0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5573" y="1527573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5" name="Oval 79">
            <a:extLst>
              <a:ext uri="{FF2B5EF4-FFF2-40B4-BE49-F238E27FC236}">
                <a16:creationId xmlns:a16="http://schemas.microsoft.com/office/drawing/2014/main" id="{0A883EBC-F25F-49DE-8A44-77D5F42CFB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644" y="1278731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6" name="Oval 80">
            <a:extLst>
              <a:ext uri="{FF2B5EF4-FFF2-40B4-BE49-F238E27FC236}">
                <a16:creationId xmlns:a16="http://schemas.microsoft.com/office/drawing/2014/main" id="{63170497-A079-4FC4-957C-72796D9A4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4116" y="1218010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7" name="Oval 81">
            <a:extLst>
              <a:ext uri="{FF2B5EF4-FFF2-40B4-BE49-F238E27FC236}">
                <a16:creationId xmlns:a16="http://schemas.microsoft.com/office/drawing/2014/main" id="{A2E58F91-A638-4FBA-9EDE-26DDC9CF50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500" y="2889648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8" name="Oval 82">
            <a:extLst>
              <a:ext uri="{FF2B5EF4-FFF2-40B4-BE49-F238E27FC236}">
                <a16:creationId xmlns:a16="http://schemas.microsoft.com/office/drawing/2014/main" id="{C6C46D7F-978D-414C-8BFF-50328178F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6744" y="3131344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59" name="Oval 83">
            <a:extLst>
              <a:ext uri="{FF2B5EF4-FFF2-40B4-BE49-F238E27FC236}">
                <a16:creationId xmlns:a16="http://schemas.microsoft.com/office/drawing/2014/main" id="{9A3EAB85-4DD4-467F-8F28-D6B56DAF6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9798" y="3128962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60" name="Oval 84">
            <a:extLst>
              <a:ext uri="{FF2B5EF4-FFF2-40B4-BE49-F238E27FC236}">
                <a16:creationId xmlns:a16="http://schemas.microsoft.com/office/drawing/2014/main" id="{44DB7A58-76C8-4F61-8D71-A7884F1B7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466" y="3644504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61" name="Oval 85">
            <a:extLst>
              <a:ext uri="{FF2B5EF4-FFF2-40B4-BE49-F238E27FC236}">
                <a16:creationId xmlns:a16="http://schemas.microsoft.com/office/drawing/2014/main" id="{D5AC8C21-E1E4-4A52-9FA9-19F7555DD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4854" y="2661048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62" name="Oval 86">
            <a:extLst>
              <a:ext uri="{FF2B5EF4-FFF2-40B4-BE49-F238E27FC236}">
                <a16:creationId xmlns:a16="http://schemas.microsoft.com/office/drawing/2014/main" id="{DC4CA595-290B-4DA8-8B6F-2483F43BE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0625" y="3363516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5463" name="Text Box 87">
            <a:extLst>
              <a:ext uri="{FF2B5EF4-FFF2-40B4-BE49-F238E27FC236}">
                <a16:creationId xmlns:a16="http://schemas.microsoft.com/office/drawing/2014/main" id="{0DEECF03-DE67-4FA9-8182-4374B497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832248"/>
            <a:ext cx="14692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chemeClr val="folHlink"/>
                </a:solidFill>
                <a:latin typeface="Tahoma" panose="020B0604030504040204" pitchFamily="34" charset="0"/>
              </a:rPr>
              <a:t>Blue dots denote coordinates of input vectors</a:t>
            </a:r>
          </a:p>
        </p:txBody>
      </p:sp>
    </p:spTree>
    <p:extLst>
      <p:ext uri="{BB962C8B-B14F-4D97-AF65-F5344CB8AC3E}">
        <p14:creationId xmlns:p14="http://schemas.microsoft.com/office/powerpoint/2010/main" val="995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DBB2D20F-BF2F-4A25-8417-9642EAFA7A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414322EF-C3CB-4334-892A-48CEDD6C9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36097"/>
            <a:ext cx="4735116" cy="488156"/>
          </a:xfrm>
        </p:spPr>
        <p:txBody>
          <a:bodyPr/>
          <a:lstStyle/>
          <a:p>
            <a:r>
              <a:rPr lang="en-US" altLang="en-US" dirty="0"/>
              <a:t>Grumpy RBFs in 2-d</a:t>
            </a:r>
          </a:p>
        </p:txBody>
      </p:sp>
      <p:sp>
        <p:nvSpPr>
          <p:cNvPr id="486403" name="Line 3">
            <a:extLst>
              <a:ext uri="{FF2B5EF4-FFF2-40B4-BE49-F238E27FC236}">
                <a16:creationId xmlns:a16="http://schemas.microsoft.com/office/drawing/2014/main" id="{822FC0BE-FE5A-4A8A-99D5-DCF40DB1D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742950"/>
            <a:ext cx="0" cy="365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6404" name="Line 4">
            <a:extLst>
              <a:ext uri="{FF2B5EF4-FFF2-40B4-BE49-F238E27FC236}">
                <a16:creationId xmlns:a16="http://schemas.microsoft.com/office/drawing/2014/main" id="{91F49A0D-18A6-44B8-9770-E5B2FCDE7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29100"/>
            <a:ext cx="400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34115971-274F-4443-A3F3-0393A9FBB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1</a:t>
            </a:r>
          </a:p>
        </p:txBody>
      </p:sp>
      <p:sp>
        <p:nvSpPr>
          <p:cNvPr id="486406" name="Line 6">
            <a:extLst>
              <a:ext uri="{FF2B5EF4-FFF2-40B4-BE49-F238E27FC236}">
                <a16:creationId xmlns:a16="http://schemas.microsoft.com/office/drawing/2014/main" id="{09CC907F-76D9-40D3-96E7-D34FFD29B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14850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6407" name="Text Box 7">
            <a:extLst>
              <a:ext uri="{FF2B5EF4-FFF2-40B4-BE49-F238E27FC236}">
                <a16:creationId xmlns:a16="http://schemas.microsoft.com/office/drawing/2014/main" id="{8746ED78-85D4-403C-828A-A3C36F42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147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</a:p>
        </p:txBody>
      </p:sp>
      <p:sp>
        <p:nvSpPr>
          <p:cNvPr id="486408" name="Line 8">
            <a:extLst>
              <a:ext uri="{FF2B5EF4-FFF2-40B4-BE49-F238E27FC236}">
                <a16:creationId xmlns:a16="http://schemas.microsoft.com/office/drawing/2014/main" id="{10E106BF-4842-4924-8C77-CC80B0E801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11455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86409" name="Group 9">
            <a:extLst>
              <a:ext uri="{FF2B5EF4-FFF2-40B4-BE49-F238E27FC236}">
                <a16:creationId xmlns:a16="http://schemas.microsoft.com/office/drawing/2014/main" id="{BF4D44A4-F869-49A8-BC0F-47643C1CBFD5}"/>
              </a:ext>
            </a:extLst>
          </p:cNvPr>
          <p:cNvGrpSpPr>
            <a:grpSpLocks/>
          </p:cNvGrpSpPr>
          <p:nvPr/>
        </p:nvGrpSpPr>
        <p:grpSpPr bwMode="auto">
          <a:xfrm>
            <a:off x="3906442" y="2181226"/>
            <a:ext cx="1059656" cy="1059656"/>
            <a:chOff x="2321" y="1832"/>
            <a:chExt cx="890" cy="890"/>
          </a:xfrm>
        </p:grpSpPr>
        <p:sp>
          <p:nvSpPr>
            <p:cNvPr id="486410" name="Oval 10">
              <a:extLst>
                <a:ext uri="{FF2B5EF4-FFF2-40B4-BE49-F238E27FC236}">
                  <a16:creationId xmlns:a16="http://schemas.microsoft.com/office/drawing/2014/main" id="{DCFA5A08-1BFC-40AD-A69E-4FF1ECCC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11" name="Oval 11">
              <a:extLst>
                <a:ext uri="{FF2B5EF4-FFF2-40B4-BE49-F238E27FC236}">
                  <a16:creationId xmlns:a16="http://schemas.microsoft.com/office/drawing/2014/main" id="{4082F1B6-727C-4FC9-A8CE-B0CEE576C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12" name="Group 12">
            <a:extLst>
              <a:ext uri="{FF2B5EF4-FFF2-40B4-BE49-F238E27FC236}">
                <a16:creationId xmlns:a16="http://schemas.microsoft.com/office/drawing/2014/main" id="{9ECCF577-3F46-46EB-BABC-62C1E5A12A50}"/>
              </a:ext>
            </a:extLst>
          </p:cNvPr>
          <p:cNvGrpSpPr>
            <a:grpSpLocks/>
          </p:cNvGrpSpPr>
          <p:nvPr/>
        </p:nvGrpSpPr>
        <p:grpSpPr bwMode="auto">
          <a:xfrm>
            <a:off x="5676901" y="1718073"/>
            <a:ext cx="1059656" cy="1059656"/>
            <a:chOff x="2321" y="1832"/>
            <a:chExt cx="890" cy="890"/>
          </a:xfrm>
        </p:grpSpPr>
        <p:sp>
          <p:nvSpPr>
            <p:cNvPr id="486413" name="Oval 13">
              <a:extLst>
                <a:ext uri="{FF2B5EF4-FFF2-40B4-BE49-F238E27FC236}">
                  <a16:creationId xmlns:a16="http://schemas.microsoft.com/office/drawing/2014/main" id="{EC86F17E-FB33-4045-BC7A-D61B8FCE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14" name="Oval 14">
              <a:extLst>
                <a:ext uri="{FF2B5EF4-FFF2-40B4-BE49-F238E27FC236}">
                  <a16:creationId xmlns:a16="http://schemas.microsoft.com/office/drawing/2014/main" id="{3D147612-35D3-4A08-8862-21C2A6DAB3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15" name="Group 15">
            <a:extLst>
              <a:ext uri="{FF2B5EF4-FFF2-40B4-BE49-F238E27FC236}">
                <a16:creationId xmlns:a16="http://schemas.microsoft.com/office/drawing/2014/main" id="{97903A10-DD13-4334-8D6B-967D7E5CCA06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1901429"/>
            <a:ext cx="1059656" cy="1059656"/>
            <a:chOff x="2321" y="1832"/>
            <a:chExt cx="890" cy="890"/>
          </a:xfrm>
        </p:grpSpPr>
        <p:sp>
          <p:nvSpPr>
            <p:cNvPr id="486416" name="Oval 16">
              <a:extLst>
                <a:ext uri="{FF2B5EF4-FFF2-40B4-BE49-F238E27FC236}">
                  <a16:creationId xmlns:a16="http://schemas.microsoft.com/office/drawing/2014/main" id="{B81CDEC8-E38E-4FD2-8405-5AB9AFB51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17" name="Oval 17">
              <a:extLst>
                <a:ext uri="{FF2B5EF4-FFF2-40B4-BE49-F238E27FC236}">
                  <a16:creationId xmlns:a16="http://schemas.microsoft.com/office/drawing/2014/main" id="{D66DE41C-D253-4D5D-BEB3-C6E5A92678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18" name="Group 18">
            <a:extLst>
              <a:ext uri="{FF2B5EF4-FFF2-40B4-BE49-F238E27FC236}">
                <a16:creationId xmlns:a16="http://schemas.microsoft.com/office/drawing/2014/main" id="{A7D3B534-0389-4B65-8A9A-5A847264C4C9}"/>
              </a:ext>
            </a:extLst>
          </p:cNvPr>
          <p:cNvGrpSpPr>
            <a:grpSpLocks/>
          </p:cNvGrpSpPr>
          <p:nvPr/>
        </p:nvGrpSpPr>
        <p:grpSpPr bwMode="auto">
          <a:xfrm>
            <a:off x="4200526" y="2857501"/>
            <a:ext cx="1059656" cy="1059656"/>
            <a:chOff x="2321" y="1832"/>
            <a:chExt cx="890" cy="890"/>
          </a:xfrm>
        </p:grpSpPr>
        <p:sp>
          <p:nvSpPr>
            <p:cNvPr id="486419" name="Oval 19">
              <a:extLst>
                <a:ext uri="{FF2B5EF4-FFF2-40B4-BE49-F238E27FC236}">
                  <a16:creationId xmlns:a16="http://schemas.microsoft.com/office/drawing/2014/main" id="{77E6FE83-4559-4487-8B33-AD232A458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20" name="Oval 20">
              <a:extLst>
                <a:ext uri="{FF2B5EF4-FFF2-40B4-BE49-F238E27FC236}">
                  <a16:creationId xmlns:a16="http://schemas.microsoft.com/office/drawing/2014/main" id="{4313A812-265F-43AD-A2D8-5FB5C521A7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21" name="Group 21">
            <a:extLst>
              <a:ext uri="{FF2B5EF4-FFF2-40B4-BE49-F238E27FC236}">
                <a16:creationId xmlns:a16="http://schemas.microsoft.com/office/drawing/2014/main" id="{DF682834-F4EC-4EA3-ADCD-9AC10FD7BAD1}"/>
              </a:ext>
            </a:extLst>
          </p:cNvPr>
          <p:cNvGrpSpPr>
            <a:grpSpLocks/>
          </p:cNvGrpSpPr>
          <p:nvPr/>
        </p:nvGrpSpPr>
        <p:grpSpPr bwMode="auto">
          <a:xfrm>
            <a:off x="4844654" y="2589610"/>
            <a:ext cx="1059656" cy="1059656"/>
            <a:chOff x="2321" y="1832"/>
            <a:chExt cx="890" cy="890"/>
          </a:xfrm>
        </p:grpSpPr>
        <p:sp>
          <p:nvSpPr>
            <p:cNvPr id="486422" name="Oval 22">
              <a:extLst>
                <a:ext uri="{FF2B5EF4-FFF2-40B4-BE49-F238E27FC236}">
                  <a16:creationId xmlns:a16="http://schemas.microsoft.com/office/drawing/2014/main" id="{198778D2-F259-499E-8968-0DD6501C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23" name="Oval 23">
              <a:extLst>
                <a:ext uri="{FF2B5EF4-FFF2-40B4-BE49-F238E27FC236}">
                  <a16:creationId xmlns:a16="http://schemas.microsoft.com/office/drawing/2014/main" id="{0F4C934E-3ECA-4274-A538-617F2E4341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24" name="Group 24">
            <a:extLst>
              <a:ext uri="{FF2B5EF4-FFF2-40B4-BE49-F238E27FC236}">
                <a16:creationId xmlns:a16="http://schemas.microsoft.com/office/drawing/2014/main" id="{577A9449-68D1-49F9-9582-352FD9743A90}"/>
              </a:ext>
            </a:extLst>
          </p:cNvPr>
          <p:cNvGrpSpPr>
            <a:grpSpLocks/>
          </p:cNvGrpSpPr>
          <p:nvPr/>
        </p:nvGrpSpPr>
        <p:grpSpPr bwMode="auto">
          <a:xfrm>
            <a:off x="3312319" y="1919288"/>
            <a:ext cx="1059656" cy="1059656"/>
            <a:chOff x="2321" y="1832"/>
            <a:chExt cx="890" cy="890"/>
          </a:xfrm>
        </p:grpSpPr>
        <p:sp>
          <p:nvSpPr>
            <p:cNvPr id="486425" name="Oval 25">
              <a:extLst>
                <a:ext uri="{FF2B5EF4-FFF2-40B4-BE49-F238E27FC236}">
                  <a16:creationId xmlns:a16="http://schemas.microsoft.com/office/drawing/2014/main" id="{799D8F7D-24FA-4B31-BCDB-57947AAAA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26" name="Oval 26">
              <a:extLst>
                <a:ext uri="{FF2B5EF4-FFF2-40B4-BE49-F238E27FC236}">
                  <a16:creationId xmlns:a16="http://schemas.microsoft.com/office/drawing/2014/main" id="{13EB4094-6E7E-49C2-8119-D73047E6FF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27" name="Group 27">
            <a:extLst>
              <a:ext uri="{FF2B5EF4-FFF2-40B4-BE49-F238E27FC236}">
                <a16:creationId xmlns:a16="http://schemas.microsoft.com/office/drawing/2014/main" id="{C9C6292B-8B64-4AEF-913A-5980ADDE6A01}"/>
              </a:ext>
            </a:extLst>
          </p:cNvPr>
          <p:cNvGrpSpPr>
            <a:grpSpLocks/>
          </p:cNvGrpSpPr>
          <p:nvPr/>
        </p:nvGrpSpPr>
        <p:grpSpPr bwMode="auto">
          <a:xfrm>
            <a:off x="4651773" y="1015604"/>
            <a:ext cx="1059656" cy="1059656"/>
            <a:chOff x="2321" y="1832"/>
            <a:chExt cx="890" cy="890"/>
          </a:xfrm>
        </p:grpSpPr>
        <p:sp>
          <p:nvSpPr>
            <p:cNvPr id="486428" name="Oval 28">
              <a:extLst>
                <a:ext uri="{FF2B5EF4-FFF2-40B4-BE49-F238E27FC236}">
                  <a16:creationId xmlns:a16="http://schemas.microsoft.com/office/drawing/2014/main" id="{45D2A413-0DB6-4283-84F9-576E19C7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29" name="Oval 29">
              <a:extLst>
                <a:ext uri="{FF2B5EF4-FFF2-40B4-BE49-F238E27FC236}">
                  <a16:creationId xmlns:a16="http://schemas.microsoft.com/office/drawing/2014/main" id="{08D13477-273A-4FA8-BCF7-F2C5758749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30" name="Group 30">
            <a:extLst>
              <a:ext uri="{FF2B5EF4-FFF2-40B4-BE49-F238E27FC236}">
                <a16:creationId xmlns:a16="http://schemas.microsoft.com/office/drawing/2014/main" id="{8F791402-6FDB-490F-A285-B7B108BFD626}"/>
              </a:ext>
            </a:extLst>
          </p:cNvPr>
          <p:cNvGrpSpPr>
            <a:grpSpLocks/>
          </p:cNvGrpSpPr>
          <p:nvPr/>
        </p:nvGrpSpPr>
        <p:grpSpPr bwMode="auto">
          <a:xfrm>
            <a:off x="4697017" y="1697832"/>
            <a:ext cx="1059656" cy="1059656"/>
            <a:chOff x="2321" y="1832"/>
            <a:chExt cx="890" cy="890"/>
          </a:xfrm>
        </p:grpSpPr>
        <p:sp>
          <p:nvSpPr>
            <p:cNvPr id="486431" name="Oval 31">
              <a:extLst>
                <a:ext uri="{FF2B5EF4-FFF2-40B4-BE49-F238E27FC236}">
                  <a16:creationId xmlns:a16="http://schemas.microsoft.com/office/drawing/2014/main" id="{A9FF7E70-1BA2-4A48-9675-F4AD2E1E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32" name="Oval 32">
              <a:extLst>
                <a:ext uri="{FF2B5EF4-FFF2-40B4-BE49-F238E27FC236}">
                  <a16:creationId xmlns:a16="http://schemas.microsoft.com/office/drawing/2014/main" id="{95592D00-05FE-4577-A330-E11439703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33" name="Group 33">
            <a:extLst>
              <a:ext uri="{FF2B5EF4-FFF2-40B4-BE49-F238E27FC236}">
                <a16:creationId xmlns:a16="http://schemas.microsoft.com/office/drawing/2014/main" id="{C331B4A4-A0A9-493C-9362-D301A756CEE0}"/>
              </a:ext>
            </a:extLst>
          </p:cNvPr>
          <p:cNvGrpSpPr>
            <a:grpSpLocks/>
          </p:cNvGrpSpPr>
          <p:nvPr/>
        </p:nvGrpSpPr>
        <p:grpSpPr bwMode="auto">
          <a:xfrm>
            <a:off x="3980260" y="891779"/>
            <a:ext cx="1059656" cy="1059656"/>
            <a:chOff x="2321" y="1832"/>
            <a:chExt cx="890" cy="890"/>
          </a:xfrm>
        </p:grpSpPr>
        <p:sp>
          <p:nvSpPr>
            <p:cNvPr id="486434" name="Oval 34">
              <a:extLst>
                <a:ext uri="{FF2B5EF4-FFF2-40B4-BE49-F238E27FC236}">
                  <a16:creationId xmlns:a16="http://schemas.microsoft.com/office/drawing/2014/main" id="{E3A8273E-56A1-4E0E-8E66-8991215C0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35" name="Oval 35">
              <a:extLst>
                <a:ext uri="{FF2B5EF4-FFF2-40B4-BE49-F238E27FC236}">
                  <a16:creationId xmlns:a16="http://schemas.microsoft.com/office/drawing/2014/main" id="{72D79603-7767-4D1C-B98B-C9A098A73E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36" name="Group 36">
            <a:extLst>
              <a:ext uri="{FF2B5EF4-FFF2-40B4-BE49-F238E27FC236}">
                <a16:creationId xmlns:a16="http://schemas.microsoft.com/office/drawing/2014/main" id="{0F45DF66-0251-4524-997E-5CD4FC1BC8C3}"/>
              </a:ext>
            </a:extLst>
          </p:cNvPr>
          <p:cNvGrpSpPr>
            <a:grpSpLocks/>
          </p:cNvGrpSpPr>
          <p:nvPr/>
        </p:nvGrpSpPr>
        <p:grpSpPr bwMode="auto">
          <a:xfrm>
            <a:off x="3406379" y="2817019"/>
            <a:ext cx="1059656" cy="1059656"/>
            <a:chOff x="2321" y="1832"/>
            <a:chExt cx="890" cy="890"/>
          </a:xfrm>
        </p:grpSpPr>
        <p:sp>
          <p:nvSpPr>
            <p:cNvPr id="486437" name="Oval 37">
              <a:extLst>
                <a:ext uri="{FF2B5EF4-FFF2-40B4-BE49-F238E27FC236}">
                  <a16:creationId xmlns:a16="http://schemas.microsoft.com/office/drawing/2014/main" id="{8AD96ED0-91C3-4E44-BD46-A280F580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38" name="Oval 38">
              <a:extLst>
                <a:ext uri="{FF2B5EF4-FFF2-40B4-BE49-F238E27FC236}">
                  <a16:creationId xmlns:a16="http://schemas.microsoft.com/office/drawing/2014/main" id="{6B05F1CD-02B3-40D9-BE19-7F45994659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6439" name="Oval 39">
            <a:extLst>
              <a:ext uri="{FF2B5EF4-FFF2-40B4-BE49-F238E27FC236}">
                <a16:creationId xmlns:a16="http://schemas.microsoft.com/office/drawing/2014/main" id="{CB3DC826-927D-43FF-B7ED-C6377624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4" y="1878806"/>
            <a:ext cx="57150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40" name="Oval 40">
            <a:extLst>
              <a:ext uri="{FF2B5EF4-FFF2-40B4-BE49-F238E27FC236}">
                <a16:creationId xmlns:a16="http://schemas.microsoft.com/office/drawing/2014/main" id="{45EAF6CC-4875-49FB-8435-A0342DC3A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9735" y="1373982"/>
            <a:ext cx="1059656" cy="105965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86441" name="Group 41">
            <a:extLst>
              <a:ext uri="{FF2B5EF4-FFF2-40B4-BE49-F238E27FC236}">
                <a16:creationId xmlns:a16="http://schemas.microsoft.com/office/drawing/2014/main" id="{EE53CE4D-3389-44E3-84FA-4376D8694436}"/>
              </a:ext>
            </a:extLst>
          </p:cNvPr>
          <p:cNvGrpSpPr>
            <a:grpSpLocks/>
          </p:cNvGrpSpPr>
          <p:nvPr/>
        </p:nvGrpSpPr>
        <p:grpSpPr bwMode="auto">
          <a:xfrm>
            <a:off x="5201842" y="2096692"/>
            <a:ext cx="1059656" cy="1059656"/>
            <a:chOff x="2321" y="1832"/>
            <a:chExt cx="890" cy="890"/>
          </a:xfrm>
        </p:grpSpPr>
        <p:sp>
          <p:nvSpPr>
            <p:cNvPr id="486442" name="Oval 42">
              <a:extLst>
                <a:ext uri="{FF2B5EF4-FFF2-40B4-BE49-F238E27FC236}">
                  <a16:creationId xmlns:a16="http://schemas.microsoft.com/office/drawing/2014/main" id="{14C4DE01-BA14-4D2A-834C-D3DA5CC4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43" name="Oval 43">
              <a:extLst>
                <a:ext uri="{FF2B5EF4-FFF2-40B4-BE49-F238E27FC236}">
                  <a16:creationId xmlns:a16="http://schemas.microsoft.com/office/drawing/2014/main" id="{6ACB66E2-15F5-4298-BD59-C9ACFF4BC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6444" name="Group 44">
            <a:extLst>
              <a:ext uri="{FF2B5EF4-FFF2-40B4-BE49-F238E27FC236}">
                <a16:creationId xmlns:a16="http://schemas.microsoft.com/office/drawing/2014/main" id="{83D8F3A4-E507-42FB-A2F9-A7BCF3273ABD}"/>
              </a:ext>
            </a:extLst>
          </p:cNvPr>
          <p:cNvGrpSpPr>
            <a:grpSpLocks/>
          </p:cNvGrpSpPr>
          <p:nvPr/>
        </p:nvGrpSpPr>
        <p:grpSpPr bwMode="auto">
          <a:xfrm>
            <a:off x="5141119" y="1083469"/>
            <a:ext cx="1059656" cy="1059656"/>
            <a:chOff x="2321" y="1832"/>
            <a:chExt cx="890" cy="890"/>
          </a:xfrm>
        </p:grpSpPr>
        <p:sp>
          <p:nvSpPr>
            <p:cNvPr id="486445" name="Oval 45">
              <a:extLst>
                <a:ext uri="{FF2B5EF4-FFF2-40B4-BE49-F238E27FC236}">
                  <a16:creationId xmlns:a16="http://schemas.microsoft.com/office/drawing/2014/main" id="{E61A120B-6576-479A-98EF-ABCAE5800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446" name="Oval 46">
              <a:extLst>
                <a:ext uri="{FF2B5EF4-FFF2-40B4-BE49-F238E27FC236}">
                  <a16:creationId xmlns:a16="http://schemas.microsoft.com/office/drawing/2014/main" id="{39514095-14ED-402F-BF03-F897D8781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6447" name="Text Box 47">
            <a:extLst>
              <a:ext uri="{FF2B5EF4-FFF2-40B4-BE49-F238E27FC236}">
                <a16:creationId xmlns:a16="http://schemas.microsoft.com/office/drawing/2014/main" id="{8874EA37-EA58-4D51-9E67-22467CA0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390650"/>
            <a:ext cx="161686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Center</a:t>
            </a:r>
          </a:p>
        </p:txBody>
      </p:sp>
      <p:sp>
        <p:nvSpPr>
          <p:cNvPr id="486448" name="Text Box 48">
            <a:extLst>
              <a:ext uri="{FF2B5EF4-FFF2-40B4-BE49-F238E27FC236}">
                <a16:creationId xmlns:a16="http://schemas.microsoft.com/office/drawing/2014/main" id="{57E4CA0E-6DE4-4E86-90F6-5192B728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266" y="3037285"/>
            <a:ext cx="154781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CC00"/>
                </a:solidFill>
              </a:rPr>
              <a:t>Sphere of significant influence of center</a:t>
            </a:r>
          </a:p>
        </p:txBody>
      </p:sp>
      <p:sp>
        <p:nvSpPr>
          <p:cNvPr id="486449" name="Freeform 49">
            <a:extLst>
              <a:ext uri="{FF2B5EF4-FFF2-40B4-BE49-F238E27FC236}">
                <a16:creationId xmlns:a16="http://schemas.microsoft.com/office/drawing/2014/main" id="{D3290BDA-C8DE-420A-9C26-94BD90609F6E}"/>
              </a:ext>
            </a:extLst>
          </p:cNvPr>
          <p:cNvSpPr>
            <a:spLocks/>
          </p:cNvSpPr>
          <p:nvPr/>
        </p:nvSpPr>
        <p:spPr bwMode="auto">
          <a:xfrm>
            <a:off x="6698457" y="2478882"/>
            <a:ext cx="607219" cy="597694"/>
          </a:xfrm>
          <a:custGeom>
            <a:avLst/>
            <a:gdLst>
              <a:gd name="T0" fmla="*/ 493 w 510"/>
              <a:gd name="T1" fmla="*/ 502 h 502"/>
              <a:gd name="T2" fmla="*/ 485 w 510"/>
              <a:gd name="T3" fmla="*/ 321 h 502"/>
              <a:gd name="T4" fmla="*/ 452 w 510"/>
              <a:gd name="T5" fmla="*/ 181 h 502"/>
              <a:gd name="T6" fmla="*/ 98 w 510"/>
              <a:gd name="T7" fmla="*/ 25 h 502"/>
              <a:gd name="T8" fmla="*/ 0 w 510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02">
                <a:moveTo>
                  <a:pt x="493" y="502"/>
                </a:moveTo>
                <a:cubicBezTo>
                  <a:pt x="510" y="441"/>
                  <a:pt x="498" y="382"/>
                  <a:pt x="485" y="321"/>
                </a:cubicBezTo>
                <a:cubicBezTo>
                  <a:pt x="476" y="281"/>
                  <a:pt x="478" y="215"/>
                  <a:pt x="452" y="181"/>
                </a:cubicBezTo>
                <a:cubicBezTo>
                  <a:pt x="365" y="68"/>
                  <a:pt x="229" y="50"/>
                  <a:pt x="98" y="25"/>
                </a:cubicBezTo>
                <a:cubicBezTo>
                  <a:pt x="59" y="18"/>
                  <a:pt x="39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6450" name="Freeform 50">
            <a:extLst>
              <a:ext uri="{FF2B5EF4-FFF2-40B4-BE49-F238E27FC236}">
                <a16:creationId xmlns:a16="http://schemas.microsoft.com/office/drawing/2014/main" id="{9ACE7AFA-1E82-49A3-8DFE-D11FCC073561}"/>
              </a:ext>
            </a:extLst>
          </p:cNvPr>
          <p:cNvSpPr>
            <a:spLocks/>
          </p:cNvSpPr>
          <p:nvPr/>
        </p:nvSpPr>
        <p:spPr bwMode="auto">
          <a:xfrm>
            <a:off x="6198394" y="1675210"/>
            <a:ext cx="361950" cy="597694"/>
          </a:xfrm>
          <a:custGeom>
            <a:avLst/>
            <a:gdLst>
              <a:gd name="T0" fmla="*/ 280 w 304"/>
              <a:gd name="T1" fmla="*/ 0 h 502"/>
              <a:gd name="T2" fmla="*/ 271 w 304"/>
              <a:gd name="T3" fmla="*/ 25 h 502"/>
              <a:gd name="T4" fmla="*/ 288 w 304"/>
              <a:gd name="T5" fmla="*/ 74 h 502"/>
              <a:gd name="T6" fmla="*/ 304 w 304"/>
              <a:gd name="T7" fmla="*/ 148 h 502"/>
              <a:gd name="T8" fmla="*/ 296 w 304"/>
              <a:gd name="T9" fmla="*/ 222 h 502"/>
              <a:gd name="T10" fmla="*/ 280 w 304"/>
              <a:gd name="T11" fmla="*/ 247 h 502"/>
              <a:gd name="T12" fmla="*/ 173 w 304"/>
              <a:gd name="T13" fmla="*/ 362 h 502"/>
              <a:gd name="T14" fmla="*/ 0 w 304"/>
              <a:gd name="T15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2">
                <a:moveTo>
                  <a:pt x="280" y="0"/>
                </a:moveTo>
                <a:cubicBezTo>
                  <a:pt x="277" y="8"/>
                  <a:pt x="271" y="16"/>
                  <a:pt x="271" y="25"/>
                </a:cubicBezTo>
                <a:cubicBezTo>
                  <a:pt x="271" y="42"/>
                  <a:pt x="283" y="57"/>
                  <a:pt x="288" y="74"/>
                </a:cubicBezTo>
                <a:cubicBezTo>
                  <a:pt x="296" y="101"/>
                  <a:pt x="298" y="120"/>
                  <a:pt x="304" y="148"/>
                </a:cubicBezTo>
                <a:cubicBezTo>
                  <a:pt x="301" y="173"/>
                  <a:pt x="302" y="198"/>
                  <a:pt x="296" y="222"/>
                </a:cubicBezTo>
                <a:cubicBezTo>
                  <a:pt x="294" y="232"/>
                  <a:pt x="284" y="238"/>
                  <a:pt x="280" y="247"/>
                </a:cubicBezTo>
                <a:cubicBezTo>
                  <a:pt x="255" y="297"/>
                  <a:pt x="230" y="343"/>
                  <a:pt x="173" y="362"/>
                </a:cubicBezTo>
                <a:cubicBezTo>
                  <a:pt x="113" y="402"/>
                  <a:pt x="51" y="451"/>
                  <a:pt x="0" y="5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6451" name="Oval 51">
            <a:extLst>
              <a:ext uri="{FF2B5EF4-FFF2-40B4-BE49-F238E27FC236}">
                <a16:creationId xmlns:a16="http://schemas.microsoft.com/office/drawing/2014/main" id="{D5A3DDB7-DA95-41D3-8C27-E522379E7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0156" y="2168129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2" name="Oval 52">
            <a:extLst>
              <a:ext uri="{FF2B5EF4-FFF2-40B4-BE49-F238E27FC236}">
                <a16:creationId xmlns:a16="http://schemas.microsoft.com/office/drawing/2014/main" id="{CDD5B6BF-2507-4996-B10F-D51F46C39B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3862" y="2636044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3" name="Oval 53">
            <a:extLst>
              <a:ext uri="{FF2B5EF4-FFF2-40B4-BE49-F238E27FC236}">
                <a16:creationId xmlns:a16="http://schemas.microsoft.com/office/drawing/2014/main" id="{4FAA0FBC-FA0E-4281-889D-4C4269D8E5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579" y="141803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4" name="Oval 54">
            <a:extLst>
              <a:ext uri="{FF2B5EF4-FFF2-40B4-BE49-F238E27FC236}">
                <a16:creationId xmlns:a16="http://schemas.microsoft.com/office/drawing/2014/main" id="{9B6D09AD-940E-4140-B646-0CC5A0797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5237" y="1689498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5" name="Oval 55">
            <a:extLst>
              <a:ext uri="{FF2B5EF4-FFF2-40B4-BE49-F238E27FC236}">
                <a16:creationId xmlns:a16="http://schemas.microsoft.com/office/drawing/2014/main" id="{5A9F1831-7603-4F78-94C8-38E1B50163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4331" y="15680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6" name="Oval 56">
            <a:extLst>
              <a:ext uri="{FF2B5EF4-FFF2-40B4-BE49-F238E27FC236}">
                <a16:creationId xmlns:a16="http://schemas.microsoft.com/office/drawing/2014/main" id="{86CAEAB8-B01F-4013-B152-F8B852817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8406" y="20633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7" name="Oval 57">
            <a:extLst>
              <a:ext uri="{FF2B5EF4-FFF2-40B4-BE49-F238E27FC236}">
                <a16:creationId xmlns:a16="http://schemas.microsoft.com/office/drawing/2014/main" id="{26C727FD-AD0F-4AEE-80C6-C9F9309CC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3112" y="2001441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8" name="Oval 58">
            <a:extLst>
              <a:ext uri="{FF2B5EF4-FFF2-40B4-BE49-F238E27FC236}">
                <a16:creationId xmlns:a16="http://schemas.microsoft.com/office/drawing/2014/main" id="{30C0A15E-C976-4AAA-8545-FBA77AB26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9016" y="1528762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59" name="Oval 59">
            <a:extLst>
              <a:ext uri="{FF2B5EF4-FFF2-40B4-BE49-F238E27FC236}">
                <a16:creationId xmlns:a16="http://schemas.microsoft.com/office/drawing/2014/main" id="{05040A5C-DE8E-431F-8064-6C40FF413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8700" y="1554956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0" name="Oval 60">
            <a:extLst>
              <a:ext uri="{FF2B5EF4-FFF2-40B4-BE49-F238E27FC236}">
                <a16:creationId xmlns:a16="http://schemas.microsoft.com/office/drawing/2014/main" id="{7B879037-3D35-45E6-BBF2-050AF5FB1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5066" y="23252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1" name="Oval 61">
            <a:extLst>
              <a:ext uri="{FF2B5EF4-FFF2-40B4-BE49-F238E27FC236}">
                <a16:creationId xmlns:a16="http://schemas.microsoft.com/office/drawing/2014/main" id="{7DB58D08-4042-4268-881A-D0EDCBBEAC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4991" y="269438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2" name="Oval 62">
            <a:extLst>
              <a:ext uri="{FF2B5EF4-FFF2-40B4-BE49-F238E27FC236}">
                <a16:creationId xmlns:a16="http://schemas.microsoft.com/office/drawing/2014/main" id="{F9CFB267-0B03-4BBF-8DE3-00A4187F3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5091" y="1731169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3" name="Oval 63">
            <a:extLst>
              <a:ext uri="{FF2B5EF4-FFF2-40B4-BE49-F238E27FC236}">
                <a16:creationId xmlns:a16="http://schemas.microsoft.com/office/drawing/2014/main" id="{6F4AF5B8-ACE4-465C-9946-5BD7060CC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3235" y="225623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4" name="Oval 64">
            <a:extLst>
              <a:ext uri="{FF2B5EF4-FFF2-40B4-BE49-F238E27FC236}">
                <a16:creationId xmlns:a16="http://schemas.microsoft.com/office/drawing/2014/main" id="{3F8B7407-789A-4A4B-A894-1D2EFFE41D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37535" y="2430066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5" name="Oval 65">
            <a:extLst>
              <a:ext uri="{FF2B5EF4-FFF2-40B4-BE49-F238E27FC236}">
                <a16:creationId xmlns:a16="http://schemas.microsoft.com/office/drawing/2014/main" id="{BF01033A-B69C-4799-B7F2-32006EC78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566" y="28967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6" name="Oval 66">
            <a:extLst>
              <a:ext uri="{FF2B5EF4-FFF2-40B4-BE49-F238E27FC236}">
                <a16:creationId xmlns:a16="http://schemas.microsoft.com/office/drawing/2014/main" id="{1FBE64CD-49EC-430C-AFF5-F6754A412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6169" y="3380185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7" name="Oval 67">
            <a:extLst>
              <a:ext uri="{FF2B5EF4-FFF2-40B4-BE49-F238E27FC236}">
                <a16:creationId xmlns:a16="http://schemas.microsoft.com/office/drawing/2014/main" id="{403CC910-31C8-4A6A-8A1F-C097716C3E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1304" y="35825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8" name="Oval 68">
            <a:extLst>
              <a:ext uri="{FF2B5EF4-FFF2-40B4-BE49-F238E27FC236}">
                <a16:creationId xmlns:a16="http://schemas.microsoft.com/office/drawing/2014/main" id="{7FAA6639-55A5-45F9-9887-34E901147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3766" y="33539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69" name="Oval 69">
            <a:extLst>
              <a:ext uri="{FF2B5EF4-FFF2-40B4-BE49-F238E27FC236}">
                <a16:creationId xmlns:a16="http://schemas.microsoft.com/office/drawing/2014/main" id="{FD1E980A-F284-4E68-A110-4D0DB02C7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0473" y="3209925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0" name="Oval 70">
            <a:extLst>
              <a:ext uri="{FF2B5EF4-FFF2-40B4-BE49-F238E27FC236}">
                <a16:creationId xmlns:a16="http://schemas.microsoft.com/office/drawing/2014/main" id="{5C88AA88-5618-4AFD-9BAF-228486C5F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9723" y="235148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1" name="Oval 71">
            <a:extLst>
              <a:ext uri="{FF2B5EF4-FFF2-40B4-BE49-F238E27FC236}">
                <a16:creationId xmlns:a16="http://schemas.microsoft.com/office/drawing/2014/main" id="{70265B08-6792-44A6-9811-C3AEB22E8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6035" y="2456260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2" name="Oval 72">
            <a:extLst>
              <a:ext uri="{FF2B5EF4-FFF2-40B4-BE49-F238E27FC236}">
                <a16:creationId xmlns:a16="http://schemas.microsoft.com/office/drawing/2014/main" id="{B5DD1980-71D4-462D-B35B-522F76176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0669" y="1928812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3" name="Oval 73">
            <a:extLst>
              <a:ext uri="{FF2B5EF4-FFF2-40B4-BE49-F238E27FC236}">
                <a16:creationId xmlns:a16="http://schemas.microsoft.com/office/drawing/2014/main" id="{3C7FC9B6-EDD9-4A44-9CBC-A1DBB1E127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2481" y="2160985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4" name="Oval 74">
            <a:extLst>
              <a:ext uri="{FF2B5EF4-FFF2-40B4-BE49-F238E27FC236}">
                <a16:creationId xmlns:a16="http://schemas.microsoft.com/office/drawing/2014/main" id="{CC6102CD-B786-4CE1-8F8B-955333EB5A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0273" y="1727598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5" name="Oval 75">
            <a:extLst>
              <a:ext uri="{FF2B5EF4-FFF2-40B4-BE49-F238E27FC236}">
                <a16:creationId xmlns:a16="http://schemas.microsoft.com/office/drawing/2014/main" id="{F40F881B-F1AA-416B-BFFD-B8157C697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5573" y="1527573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6" name="Oval 76">
            <a:extLst>
              <a:ext uri="{FF2B5EF4-FFF2-40B4-BE49-F238E27FC236}">
                <a16:creationId xmlns:a16="http://schemas.microsoft.com/office/drawing/2014/main" id="{9CE2D488-5FC2-4D90-81EB-84EE925E3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644" y="1278731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7" name="Oval 77">
            <a:extLst>
              <a:ext uri="{FF2B5EF4-FFF2-40B4-BE49-F238E27FC236}">
                <a16:creationId xmlns:a16="http://schemas.microsoft.com/office/drawing/2014/main" id="{DD8CEA5F-F83F-4AC9-91F3-95CFA2B48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4116" y="1218010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8" name="Oval 78">
            <a:extLst>
              <a:ext uri="{FF2B5EF4-FFF2-40B4-BE49-F238E27FC236}">
                <a16:creationId xmlns:a16="http://schemas.microsoft.com/office/drawing/2014/main" id="{E9DD624D-4ED3-4E1E-A107-6DEE23A4A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500" y="2889648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79" name="Oval 79">
            <a:extLst>
              <a:ext uri="{FF2B5EF4-FFF2-40B4-BE49-F238E27FC236}">
                <a16:creationId xmlns:a16="http://schemas.microsoft.com/office/drawing/2014/main" id="{36B37731-7601-44F7-9CF9-8264D47C5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6744" y="3131344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80" name="Oval 80">
            <a:extLst>
              <a:ext uri="{FF2B5EF4-FFF2-40B4-BE49-F238E27FC236}">
                <a16:creationId xmlns:a16="http://schemas.microsoft.com/office/drawing/2014/main" id="{7D6FAFE8-B2B3-4A1E-9084-053442429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9798" y="3128962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81" name="Oval 81">
            <a:extLst>
              <a:ext uri="{FF2B5EF4-FFF2-40B4-BE49-F238E27FC236}">
                <a16:creationId xmlns:a16="http://schemas.microsoft.com/office/drawing/2014/main" id="{66861643-7EBC-4C31-98D5-3FC1E6BCD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466" y="3644504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82" name="Oval 82">
            <a:extLst>
              <a:ext uri="{FF2B5EF4-FFF2-40B4-BE49-F238E27FC236}">
                <a16:creationId xmlns:a16="http://schemas.microsoft.com/office/drawing/2014/main" id="{5819A9E1-64E9-4735-95E2-21D6CF86B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4854" y="2661048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83" name="Oval 83">
            <a:extLst>
              <a:ext uri="{FF2B5EF4-FFF2-40B4-BE49-F238E27FC236}">
                <a16:creationId xmlns:a16="http://schemas.microsoft.com/office/drawing/2014/main" id="{5E5AEBB6-D652-463C-B6E0-33A5B78F7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0625" y="3363516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6484" name="Text Box 84">
            <a:extLst>
              <a:ext uri="{FF2B5EF4-FFF2-40B4-BE49-F238E27FC236}">
                <a16:creationId xmlns:a16="http://schemas.microsoft.com/office/drawing/2014/main" id="{F8B48FE9-01E4-4A26-9781-18928251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832248"/>
            <a:ext cx="14692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chemeClr val="folHlink"/>
                </a:solidFill>
                <a:latin typeface="Tahoma" panose="020B0604030504040204" pitchFamily="34" charset="0"/>
              </a:rPr>
              <a:t>Blue dots denote coordinates of input vectors</a:t>
            </a:r>
          </a:p>
        </p:txBody>
      </p:sp>
      <p:sp>
        <p:nvSpPr>
          <p:cNvPr id="486485" name="Text Box 85">
            <a:extLst>
              <a:ext uri="{FF2B5EF4-FFF2-40B4-BE49-F238E27FC236}">
                <a16:creationId xmlns:a16="http://schemas.microsoft.com/office/drawing/2014/main" id="{4D2AE62D-5F1A-41F5-883C-FF0E8F163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806" y="1065967"/>
            <a:ext cx="23121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00" dirty="0">
                <a:solidFill>
                  <a:schemeClr val="hlink"/>
                </a:solidFill>
              </a:rPr>
              <a:t>What’s the problem in this example?</a:t>
            </a:r>
          </a:p>
        </p:txBody>
      </p:sp>
    </p:spTree>
    <p:extLst>
      <p:ext uri="{BB962C8B-B14F-4D97-AF65-F5344CB8AC3E}">
        <p14:creationId xmlns:p14="http://schemas.microsoft.com/office/powerpoint/2010/main" val="1228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ooter Placeholder 2">
            <a:extLst>
              <a:ext uri="{FF2B5EF4-FFF2-40B4-BE49-F238E27FC236}">
                <a16:creationId xmlns:a16="http://schemas.microsoft.com/office/drawing/2014/main" id="{7F57795D-D192-4155-ADA5-16849A4C25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87426" name="Line 2">
            <a:extLst>
              <a:ext uri="{FF2B5EF4-FFF2-40B4-BE49-F238E27FC236}">
                <a16:creationId xmlns:a16="http://schemas.microsoft.com/office/drawing/2014/main" id="{C0FF5CBE-A162-443D-9D6E-F21D5998D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742950"/>
            <a:ext cx="0" cy="365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7427" name="Line 3">
            <a:extLst>
              <a:ext uri="{FF2B5EF4-FFF2-40B4-BE49-F238E27FC236}">
                <a16:creationId xmlns:a16="http://schemas.microsoft.com/office/drawing/2014/main" id="{1E779D76-56AD-4D38-BF65-3433CC2EE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29100"/>
            <a:ext cx="400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859533AD-5642-4986-8F5B-AD7F0979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1</a:t>
            </a:r>
          </a:p>
        </p:txBody>
      </p:sp>
      <p:sp>
        <p:nvSpPr>
          <p:cNvPr id="487429" name="Line 5">
            <a:extLst>
              <a:ext uri="{FF2B5EF4-FFF2-40B4-BE49-F238E27FC236}">
                <a16:creationId xmlns:a16="http://schemas.microsoft.com/office/drawing/2014/main" id="{5D9CEC34-8689-428A-988F-8131139F0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14850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7430" name="Text Box 6">
            <a:extLst>
              <a:ext uri="{FF2B5EF4-FFF2-40B4-BE49-F238E27FC236}">
                <a16:creationId xmlns:a16="http://schemas.microsoft.com/office/drawing/2014/main" id="{9C3A7A77-FE85-4A0B-A358-82C1F19CE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147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</a:p>
        </p:txBody>
      </p:sp>
      <p:sp>
        <p:nvSpPr>
          <p:cNvPr id="487431" name="Line 7">
            <a:extLst>
              <a:ext uri="{FF2B5EF4-FFF2-40B4-BE49-F238E27FC236}">
                <a16:creationId xmlns:a16="http://schemas.microsoft.com/office/drawing/2014/main" id="{BF22452E-4F88-4D80-9283-CEFDDC0EC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11455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87432" name="Group 8">
            <a:extLst>
              <a:ext uri="{FF2B5EF4-FFF2-40B4-BE49-F238E27FC236}">
                <a16:creationId xmlns:a16="http://schemas.microsoft.com/office/drawing/2014/main" id="{3DBD299C-63F0-441B-977B-75BAB74C8B82}"/>
              </a:ext>
            </a:extLst>
          </p:cNvPr>
          <p:cNvGrpSpPr>
            <a:grpSpLocks/>
          </p:cNvGrpSpPr>
          <p:nvPr/>
        </p:nvGrpSpPr>
        <p:grpSpPr bwMode="auto">
          <a:xfrm>
            <a:off x="3906442" y="2181226"/>
            <a:ext cx="1059656" cy="1059656"/>
            <a:chOff x="2321" y="1832"/>
            <a:chExt cx="890" cy="890"/>
          </a:xfrm>
        </p:grpSpPr>
        <p:sp>
          <p:nvSpPr>
            <p:cNvPr id="487433" name="Oval 9">
              <a:extLst>
                <a:ext uri="{FF2B5EF4-FFF2-40B4-BE49-F238E27FC236}">
                  <a16:creationId xmlns:a16="http://schemas.microsoft.com/office/drawing/2014/main" id="{3D0E37D7-BD58-47DE-9DE1-A9FE15CC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34" name="Oval 10">
              <a:extLst>
                <a:ext uri="{FF2B5EF4-FFF2-40B4-BE49-F238E27FC236}">
                  <a16:creationId xmlns:a16="http://schemas.microsoft.com/office/drawing/2014/main" id="{3D2E0A1C-792F-4C58-9603-9D32CDC3DB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35" name="Group 11">
            <a:extLst>
              <a:ext uri="{FF2B5EF4-FFF2-40B4-BE49-F238E27FC236}">
                <a16:creationId xmlns:a16="http://schemas.microsoft.com/office/drawing/2014/main" id="{E1C2DEFD-7E55-4793-BB58-B0810BA21130}"/>
              </a:ext>
            </a:extLst>
          </p:cNvPr>
          <p:cNvGrpSpPr>
            <a:grpSpLocks/>
          </p:cNvGrpSpPr>
          <p:nvPr/>
        </p:nvGrpSpPr>
        <p:grpSpPr bwMode="auto">
          <a:xfrm>
            <a:off x="5676901" y="1718073"/>
            <a:ext cx="1059656" cy="1059656"/>
            <a:chOff x="2321" y="1832"/>
            <a:chExt cx="890" cy="890"/>
          </a:xfrm>
        </p:grpSpPr>
        <p:sp>
          <p:nvSpPr>
            <p:cNvPr id="487436" name="Oval 12">
              <a:extLst>
                <a:ext uri="{FF2B5EF4-FFF2-40B4-BE49-F238E27FC236}">
                  <a16:creationId xmlns:a16="http://schemas.microsoft.com/office/drawing/2014/main" id="{382D7B0A-24B9-48FD-A887-C3E34BD70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37" name="Oval 13">
              <a:extLst>
                <a:ext uri="{FF2B5EF4-FFF2-40B4-BE49-F238E27FC236}">
                  <a16:creationId xmlns:a16="http://schemas.microsoft.com/office/drawing/2014/main" id="{5428A666-6865-4299-924E-B5B172B0FD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38" name="Group 14">
            <a:extLst>
              <a:ext uri="{FF2B5EF4-FFF2-40B4-BE49-F238E27FC236}">
                <a16:creationId xmlns:a16="http://schemas.microsoft.com/office/drawing/2014/main" id="{3F4E02F3-1116-4323-8923-4D530A80C1EA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1901429"/>
            <a:ext cx="1059656" cy="1059656"/>
            <a:chOff x="2321" y="1832"/>
            <a:chExt cx="890" cy="890"/>
          </a:xfrm>
        </p:grpSpPr>
        <p:sp>
          <p:nvSpPr>
            <p:cNvPr id="487439" name="Oval 15">
              <a:extLst>
                <a:ext uri="{FF2B5EF4-FFF2-40B4-BE49-F238E27FC236}">
                  <a16:creationId xmlns:a16="http://schemas.microsoft.com/office/drawing/2014/main" id="{AC804200-5EB0-42A5-AA1B-E156AE597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40" name="Oval 16">
              <a:extLst>
                <a:ext uri="{FF2B5EF4-FFF2-40B4-BE49-F238E27FC236}">
                  <a16:creationId xmlns:a16="http://schemas.microsoft.com/office/drawing/2014/main" id="{959BA7A8-095F-49E0-8B1D-C41B31FBA2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41" name="Group 17">
            <a:extLst>
              <a:ext uri="{FF2B5EF4-FFF2-40B4-BE49-F238E27FC236}">
                <a16:creationId xmlns:a16="http://schemas.microsoft.com/office/drawing/2014/main" id="{9D27B9DD-17CC-4136-8172-992CFBC4E45C}"/>
              </a:ext>
            </a:extLst>
          </p:cNvPr>
          <p:cNvGrpSpPr>
            <a:grpSpLocks/>
          </p:cNvGrpSpPr>
          <p:nvPr/>
        </p:nvGrpSpPr>
        <p:grpSpPr bwMode="auto">
          <a:xfrm>
            <a:off x="4200526" y="2857501"/>
            <a:ext cx="1059656" cy="1059656"/>
            <a:chOff x="2321" y="1832"/>
            <a:chExt cx="890" cy="890"/>
          </a:xfrm>
        </p:grpSpPr>
        <p:sp>
          <p:nvSpPr>
            <p:cNvPr id="487442" name="Oval 18">
              <a:extLst>
                <a:ext uri="{FF2B5EF4-FFF2-40B4-BE49-F238E27FC236}">
                  <a16:creationId xmlns:a16="http://schemas.microsoft.com/office/drawing/2014/main" id="{1BB69198-028F-4A8F-916D-9FD0F63E8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43" name="Oval 19">
              <a:extLst>
                <a:ext uri="{FF2B5EF4-FFF2-40B4-BE49-F238E27FC236}">
                  <a16:creationId xmlns:a16="http://schemas.microsoft.com/office/drawing/2014/main" id="{F0E7D81F-C0F5-4D49-96B1-D96C01435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44" name="Group 20">
            <a:extLst>
              <a:ext uri="{FF2B5EF4-FFF2-40B4-BE49-F238E27FC236}">
                <a16:creationId xmlns:a16="http://schemas.microsoft.com/office/drawing/2014/main" id="{C3F49555-6E26-41A6-B116-68BB9692A7B6}"/>
              </a:ext>
            </a:extLst>
          </p:cNvPr>
          <p:cNvGrpSpPr>
            <a:grpSpLocks/>
          </p:cNvGrpSpPr>
          <p:nvPr/>
        </p:nvGrpSpPr>
        <p:grpSpPr bwMode="auto">
          <a:xfrm>
            <a:off x="4844654" y="2589610"/>
            <a:ext cx="1059656" cy="1059656"/>
            <a:chOff x="2321" y="1832"/>
            <a:chExt cx="890" cy="890"/>
          </a:xfrm>
        </p:grpSpPr>
        <p:sp>
          <p:nvSpPr>
            <p:cNvPr id="487445" name="Oval 21">
              <a:extLst>
                <a:ext uri="{FF2B5EF4-FFF2-40B4-BE49-F238E27FC236}">
                  <a16:creationId xmlns:a16="http://schemas.microsoft.com/office/drawing/2014/main" id="{6CC5F43A-1BD1-4502-B3DF-0439224B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46" name="Oval 22">
              <a:extLst>
                <a:ext uri="{FF2B5EF4-FFF2-40B4-BE49-F238E27FC236}">
                  <a16:creationId xmlns:a16="http://schemas.microsoft.com/office/drawing/2014/main" id="{D02E620A-D92B-4D43-AE95-1F6235C5EA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47" name="Group 23">
            <a:extLst>
              <a:ext uri="{FF2B5EF4-FFF2-40B4-BE49-F238E27FC236}">
                <a16:creationId xmlns:a16="http://schemas.microsoft.com/office/drawing/2014/main" id="{6F0461F3-272B-481F-A2C3-42E5E17863DC}"/>
              </a:ext>
            </a:extLst>
          </p:cNvPr>
          <p:cNvGrpSpPr>
            <a:grpSpLocks/>
          </p:cNvGrpSpPr>
          <p:nvPr/>
        </p:nvGrpSpPr>
        <p:grpSpPr bwMode="auto">
          <a:xfrm>
            <a:off x="3312319" y="1919288"/>
            <a:ext cx="1059656" cy="1059656"/>
            <a:chOff x="2321" y="1832"/>
            <a:chExt cx="890" cy="890"/>
          </a:xfrm>
        </p:grpSpPr>
        <p:sp>
          <p:nvSpPr>
            <p:cNvPr id="487448" name="Oval 24">
              <a:extLst>
                <a:ext uri="{FF2B5EF4-FFF2-40B4-BE49-F238E27FC236}">
                  <a16:creationId xmlns:a16="http://schemas.microsoft.com/office/drawing/2014/main" id="{BD675C51-7764-4C3B-869E-F833FE1B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49" name="Oval 25">
              <a:extLst>
                <a:ext uri="{FF2B5EF4-FFF2-40B4-BE49-F238E27FC236}">
                  <a16:creationId xmlns:a16="http://schemas.microsoft.com/office/drawing/2014/main" id="{238B6A56-A388-48EF-9C9E-E6D9948941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50" name="Group 26">
            <a:extLst>
              <a:ext uri="{FF2B5EF4-FFF2-40B4-BE49-F238E27FC236}">
                <a16:creationId xmlns:a16="http://schemas.microsoft.com/office/drawing/2014/main" id="{2E97DC1E-F94D-4155-A39E-B6212B3D3763}"/>
              </a:ext>
            </a:extLst>
          </p:cNvPr>
          <p:cNvGrpSpPr>
            <a:grpSpLocks/>
          </p:cNvGrpSpPr>
          <p:nvPr/>
        </p:nvGrpSpPr>
        <p:grpSpPr bwMode="auto">
          <a:xfrm>
            <a:off x="4651773" y="1015604"/>
            <a:ext cx="1059656" cy="1059656"/>
            <a:chOff x="2321" y="1832"/>
            <a:chExt cx="890" cy="890"/>
          </a:xfrm>
        </p:grpSpPr>
        <p:sp>
          <p:nvSpPr>
            <p:cNvPr id="487451" name="Oval 27">
              <a:extLst>
                <a:ext uri="{FF2B5EF4-FFF2-40B4-BE49-F238E27FC236}">
                  <a16:creationId xmlns:a16="http://schemas.microsoft.com/office/drawing/2014/main" id="{1517F953-2269-4493-9DA6-4A961F21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52" name="Oval 28">
              <a:extLst>
                <a:ext uri="{FF2B5EF4-FFF2-40B4-BE49-F238E27FC236}">
                  <a16:creationId xmlns:a16="http://schemas.microsoft.com/office/drawing/2014/main" id="{E8982F36-0C92-46F9-83CC-340ADDE237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53" name="Group 29">
            <a:extLst>
              <a:ext uri="{FF2B5EF4-FFF2-40B4-BE49-F238E27FC236}">
                <a16:creationId xmlns:a16="http://schemas.microsoft.com/office/drawing/2014/main" id="{4A9741E1-0407-448B-BDBC-2623BA8E9BA9}"/>
              </a:ext>
            </a:extLst>
          </p:cNvPr>
          <p:cNvGrpSpPr>
            <a:grpSpLocks/>
          </p:cNvGrpSpPr>
          <p:nvPr/>
        </p:nvGrpSpPr>
        <p:grpSpPr bwMode="auto">
          <a:xfrm>
            <a:off x="4697017" y="1697832"/>
            <a:ext cx="1059656" cy="1059656"/>
            <a:chOff x="2321" y="1832"/>
            <a:chExt cx="890" cy="890"/>
          </a:xfrm>
        </p:grpSpPr>
        <p:sp>
          <p:nvSpPr>
            <p:cNvPr id="487454" name="Oval 30">
              <a:extLst>
                <a:ext uri="{FF2B5EF4-FFF2-40B4-BE49-F238E27FC236}">
                  <a16:creationId xmlns:a16="http://schemas.microsoft.com/office/drawing/2014/main" id="{9EEBB2B7-15F4-44B5-AF78-0A484180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55" name="Oval 31">
              <a:extLst>
                <a:ext uri="{FF2B5EF4-FFF2-40B4-BE49-F238E27FC236}">
                  <a16:creationId xmlns:a16="http://schemas.microsoft.com/office/drawing/2014/main" id="{8AB6B9BD-8C7C-4EE8-9DB7-D30F06EEEB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56" name="Group 32">
            <a:extLst>
              <a:ext uri="{FF2B5EF4-FFF2-40B4-BE49-F238E27FC236}">
                <a16:creationId xmlns:a16="http://schemas.microsoft.com/office/drawing/2014/main" id="{BD08F43D-C95F-4059-A804-BE9EE3279FCA}"/>
              </a:ext>
            </a:extLst>
          </p:cNvPr>
          <p:cNvGrpSpPr>
            <a:grpSpLocks/>
          </p:cNvGrpSpPr>
          <p:nvPr/>
        </p:nvGrpSpPr>
        <p:grpSpPr bwMode="auto">
          <a:xfrm>
            <a:off x="3980260" y="891779"/>
            <a:ext cx="1059656" cy="1059656"/>
            <a:chOff x="2321" y="1832"/>
            <a:chExt cx="890" cy="890"/>
          </a:xfrm>
        </p:grpSpPr>
        <p:sp>
          <p:nvSpPr>
            <p:cNvPr id="487457" name="Oval 33">
              <a:extLst>
                <a:ext uri="{FF2B5EF4-FFF2-40B4-BE49-F238E27FC236}">
                  <a16:creationId xmlns:a16="http://schemas.microsoft.com/office/drawing/2014/main" id="{4CB2ABF3-6BDC-42D5-B68F-517000EBB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58" name="Oval 34">
              <a:extLst>
                <a:ext uri="{FF2B5EF4-FFF2-40B4-BE49-F238E27FC236}">
                  <a16:creationId xmlns:a16="http://schemas.microsoft.com/office/drawing/2014/main" id="{69EEA379-8C70-4387-9BA2-25ACA764DC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59" name="Group 35">
            <a:extLst>
              <a:ext uri="{FF2B5EF4-FFF2-40B4-BE49-F238E27FC236}">
                <a16:creationId xmlns:a16="http://schemas.microsoft.com/office/drawing/2014/main" id="{78E45D1A-EC16-4A11-BF91-4A0DF5EFEE2D}"/>
              </a:ext>
            </a:extLst>
          </p:cNvPr>
          <p:cNvGrpSpPr>
            <a:grpSpLocks/>
          </p:cNvGrpSpPr>
          <p:nvPr/>
        </p:nvGrpSpPr>
        <p:grpSpPr bwMode="auto">
          <a:xfrm>
            <a:off x="3406379" y="2817019"/>
            <a:ext cx="1059656" cy="1059656"/>
            <a:chOff x="2321" y="1832"/>
            <a:chExt cx="890" cy="890"/>
          </a:xfrm>
        </p:grpSpPr>
        <p:sp>
          <p:nvSpPr>
            <p:cNvPr id="487460" name="Oval 36">
              <a:extLst>
                <a:ext uri="{FF2B5EF4-FFF2-40B4-BE49-F238E27FC236}">
                  <a16:creationId xmlns:a16="http://schemas.microsoft.com/office/drawing/2014/main" id="{A352A2A1-E143-4484-8EE7-0226F1B1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61" name="Oval 37">
              <a:extLst>
                <a:ext uri="{FF2B5EF4-FFF2-40B4-BE49-F238E27FC236}">
                  <a16:creationId xmlns:a16="http://schemas.microsoft.com/office/drawing/2014/main" id="{0486A2F3-2204-45B3-A8EC-602B19A2E9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7462" name="Oval 38">
            <a:extLst>
              <a:ext uri="{FF2B5EF4-FFF2-40B4-BE49-F238E27FC236}">
                <a16:creationId xmlns:a16="http://schemas.microsoft.com/office/drawing/2014/main" id="{E415991D-EC73-4BCB-BDEC-8C780AF7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4" y="1878806"/>
            <a:ext cx="57150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63" name="Oval 39">
            <a:extLst>
              <a:ext uri="{FF2B5EF4-FFF2-40B4-BE49-F238E27FC236}">
                <a16:creationId xmlns:a16="http://schemas.microsoft.com/office/drawing/2014/main" id="{93DD99E0-9818-4374-AECB-897377BE2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9735" y="1373982"/>
            <a:ext cx="1059656" cy="105965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87464" name="Group 40">
            <a:extLst>
              <a:ext uri="{FF2B5EF4-FFF2-40B4-BE49-F238E27FC236}">
                <a16:creationId xmlns:a16="http://schemas.microsoft.com/office/drawing/2014/main" id="{CCDC6993-079A-4074-8132-B76FED7E3321}"/>
              </a:ext>
            </a:extLst>
          </p:cNvPr>
          <p:cNvGrpSpPr>
            <a:grpSpLocks/>
          </p:cNvGrpSpPr>
          <p:nvPr/>
        </p:nvGrpSpPr>
        <p:grpSpPr bwMode="auto">
          <a:xfrm>
            <a:off x="5201842" y="2096692"/>
            <a:ext cx="1059656" cy="1059656"/>
            <a:chOff x="2321" y="1832"/>
            <a:chExt cx="890" cy="890"/>
          </a:xfrm>
        </p:grpSpPr>
        <p:sp>
          <p:nvSpPr>
            <p:cNvPr id="487465" name="Oval 41">
              <a:extLst>
                <a:ext uri="{FF2B5EF4-FFF2-40B4-BE49-F238E27FC236}">
                  <a16:creationId xmlns:a16="http://schemas.microsoft.com/office/drawing/2014/main" id="{C92D84B6-16F8-4168-8733-03474BB3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66" name="Oval 42">
              <a:extLst>
                <a:ext uri="{FF2B5EF4-FFF2-40B4-BE49-F238E27FC236}">
                  <a16:creationId xmlns:a16="http://schemas.microsoft.com/office/drawing/2014/main" id="{EF22693C-B144-4108-9515-805BF0FA5C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7467" name="Group 43">
            <a:extLst>
              <a:ext uri="{FF2B5EF4-FFF2-40B4-BE49-F238E27FC236}">
                <a16:creationId xmlns:a16="http://schemas.microsoft.com/office/drawing/2014/main" id="{30A52826-9704-4A9D-A0CD-1AFD05BF8DB1}"/>
              </a:ext>
            </a:extLst>
          </p:cNvPr>
          <p:cNvGrpSpPr>
            <a:grpSpLocks/>
          </p:cNvGrpSpPr>
          <p:nvPr/>
        </p:nvGrpSpPr>
        <p:grpSpPr bwMode="auto">
          <a:xfrm>
            <a:off x="5141119" y="1083469"/>
            <a:ext cx="1059656" cy="1059656"/>
            <a:chOff x="2321" y="1832"/>
            <a:chExt cx="890" cy="890"/>
          </a:xfrm>
        </p:grpSpPr>
        <p:sp>
          <p:nvSpPr>
            <p:cNvPr id="487468" name="Oval 44">
              <a:extLst>
                <a:ext uri="{FF2B5EF4-FFF2-40B4-BE49-F238E27FC236}">
                  <a16:creationId xmlns:a16="http://schemas.microsoft.com/office/drawing/2014/main" id="{F8EC9AF4-E438-4E8D-BA14-A353CC5B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469" name="Oval 45">
              <a:extLst>
                <a:ext uri="{FF2B5EF4-FFF2-40B4-BE49-F238E27FC236}">
                  <a16:creationId xmlns:a16="http://schemas.microsoft.com/office/drawing/2014/main" id="{D4EFD49A-C14E-412D-98D9-EF192DFBAF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7470" name="Text Box 46">
            <a:extLst>
              <a:ext uri="{FF2B5EF4-FFF2-40B4-BE49-F238E27FC236}">
                <a16:creationId xmlns:a16="http://schemas.microsoft.com/office/drawing/2014/main" id="{B08863A7-0685-4B5C-A128-EB04D836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390650"/>
            <a:ext cx="161686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Center</a:t>
            </a:r>
          </a:p>
        </p:txBody>
      </p:sp>
      <p:sp>
        <p:nvSpPr>
          <p:cNvPr id="487471" name="Text Box 47">
            <a:extLst>
              <a:ext uri="{FF2B5EF4-FFF2-40B4-BE49-F238E27FC236}">
                <a16:creationId xmlns:a16="http://schemas.microsoft.com/office/drawing/2014/main" id="{3B92AB0F-A687-47F4-896A-69323BC9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7" y="2971801"/>
            <a:ext cx="154781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CC00"/>
                </a:solidFill>
              </a:rPr>
              <a:t>Sphere of significant influence of center</a:t>
            </a:r>
          </a:p>
        </p:txBody>
      </p:sp>
      <p:sp>
        <p:nvSpPr>
          <p:cNvPr id="487472" name="Freeform 48">
            <a:extLst>
              <a:ext uri="{FF2B5EF4-FFF2-40B4-BE49-F238E27FC236}">
                <a16:creationId xmlns:a16="http://schemas.microsoft.com/office/drawing/2014/main" id="{59DD3823-1404-44CA-A73B-A1462CE2C711}"/>
              </a:ext>
            </a:extLst>
          </p:cNvPr>
          <p:cNvSpPr>
            <a:spLocks/>
          </p:cNvSpPr>
          <p:nvPr/>
        </p:nvSpPr>
        <p:spPr bwMode="auto">
          <a:xfrm>
            <a:off x="6698457" y="2478882"/>
            <a:ext cx="607219" cy="597694"/>
          </a:xfrm>
          <a:custGeom>
            <a:avLst/>
            <a:gdLst>
              <a:gd name="T0" fmla="*/ 493 w 510"/>
              <a:gd name="T1" fmla="*/ 502 h 502"/>
              <a:gd name="T2" fmla="*/ 485 w 510"/>
              <a:gd name="T3" fmla="*/ 321 h 502"/>
              <a:gd name="T4" fmla="*/ 452 w 510"/>
              <a:gd name="T5" fmla="*/ 181 h 502"/>
              <a:gd name="T6" fmla="*/ 98 w 510"/>
              <a:gd name="T7" fmla="*/ 25 h 502"/>
              <a:gd name="T8" fmla="*/ 0 w 510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02">
                <a:moveTo>
                  <a:pt x="493" y="502"/>
                </a:moveTo>
                <a:cubicBezTo>
                  <a:pt x="510" y="441"/>
                  <a:pt x="498" y="382"/>
                  <a:pt x="485" y="321"/>
                </a:cubicBezTo>
                <a:cubicBezTo>
                  <a:pt x="476" y="281"/>
                  <a:pt x="478" y="215"/>
                  <a:pt x="452" y="181"/>
                </a:cubicBezTo>
                <a:cubicBezTo>
                  <a:pt x="365" y="68"/>
                  <a:pt x="229" y="50"/>
                  <a:pt x="98" y="25"/>
                </a:cubicBezTo>
                <a:cubicBezTo>
                  <a:pt x="59" y="18"/>
                  <a:pt x="39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7473" name="Freeform 49">
            <a:extLst>
              <a:ext uri="{FF2B5EF4-FFF2-40B4-BE49-F238E27FC236}">
                <a16:creationId xmlns:a16="http://schemas.microsoft.com/office/drawing/2014/main" id="{75757A4E-8879-455F-BD7C-0E0695355C1B}"/>
              </a:ext>
            </a:extLst>
          </p:cNvPr>
          <p:cNvSpPr>
            <a:spLocks/>
          </p:cNvSpPr>
          <p:nvPr/>
        </p:nvSpPr>
        <p:spPr bwMode="auto">
          <a:xfrm>
            <a:off x="6198394" y="1675210"/>
            <a:ext cx="361950" cy="597694"/>
          </a:xfrm>
          <a:custGeom>
            <a:avLst/>
            <a:gdLst>
              <a:gd name="T0" fmla="*/ 280 w 304"/>
              <a:gd name="T1" fmla="*/ 0 h 502"/>
              <a:gd name="T2" fmla="*/ 271 w 304"/>
              <a:gd name="T3" fmla="*/ 25 h 502"/>
              <a:gd name="T4" fmla="*/ 288 w 304"/>
              <a:gd name="T5" fmla="*/ 74 h 502"/>
              <a:gd name="T6" fmla="*/ 304 w 304"/>
              <a:gd name="T7" fmla="*/ 148 h 502"/>
              <a:gd name="T8" fmla="*/ 296 w 304"/>
              <a:gd name="T9" fmla="*/ 222 h 502"/>
              <a:gd name="T10" fmla="*/ 280 w 304"/>
              <a:gd name="T11" fmla="*/ 247 h 502"/>
              <a:gd name="T12" fmla="*/ 173 w 304"/>
              <a:gd name="T13" fmla="*/ 362 h 502"/>
              <a:gd name="T14" fmla="*/ 0 w 304"/>
              <a:gd name="T15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2">
                <a:moveTo>
                  <a:pt x="280" y="0"/>
                </a:moveTo>
                <a:cubicBezTo>
                  <a:pt x="277" y="8"/>
                  <a:pt x="271" y="16"/>
                  <a:pt x="271" y="25"/>
                </a:cubicBezTo>
                <a:cubicBezTo>
                  <a:pt x="271" y="42"/>
                  <a:pt x="283" y="57"/>
                  <a:pt x="288" y="74"/>
                </a:cubicBezTo>
                <a:cubicBezTo>
                  <a:pt x="296" y="101"/>
                  <a:pt x="298" y="120"/>
                  <a:pt x="304" y="148"/>
                </a:cubicBezTo>
                <a:cubicBezTo>
                  <a:pt x="301" y="173"/>
                  <a:pt x="302" y="198"/>
                  <a:pt x="296" y="222"/>
                </a:cubicBezTo>
                <a:cubicBezTo>
                  <a:pt x="294" y="232"/>
                  <a:pt x="284" y="238"/>
                  <a:pt x="280" y="247"/>
                </a:cubicBezTo>
                <a:cubicBezTo>
                  <a:pt x="255" y="297"/>
                  <a:pt x="230" y="343"/>
                  <a:pt x="173" y="362"/>
                </a:cubicBezTo>
                <a:cubicBezTo>
                  <a:pt x="113" y="402"/>
                  <a:pt x="51" y="451"/>
                  <a:pt x="0" y="5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7474" name="Oval 50">
            <a:extLst>
              <a:ext uri="{FF2B5EF4-FFF2-40B4-BE49-F238E27FC236}">
                <a16:creationId xmlns:a16="http://schemas.microsoft.com/office/drawing/2014/main" id="{92C12C32-39B7-4546-8930-8048E4B73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0156" y="2168129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75" name="Oval 51">
            <a:extLst>
              <a:ext uri="{FF2B5EF4-FFF2-40B4-BE49-F238E27FC236}">
                <a16:creationId xmlns:a16="http://schemas.microsoft.com/office/drawing/2014/main" id="{005DF4A0-84D0-4EEF-96A0-09BE1B256C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3862" y="2636044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76" name="Oval 52">
            <a:extLst>
              <a:ext uri="{FF2B5EF4-FFF2-40B4-BE49-F238E27FC236}">
                <a16:creationId xmlns:a16="http://schemas.microsoft.com/office/drawing/2014/main" id="{12F916D5-E143-49B6-8AB0-EEE971291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579" y="141803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77" name="Oval 53">
            <a:extLst>
              <a:ext uri="{FF2B5EF4-FFF2-40B4-BE49-F238E27FC236}">
                <a16:creationId xmlns:a16="http://schemas.microsoft.com/office/drawing/2014/main" id="{5D2F0C8B-0FB8-43D5-89AD-B0818D113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5237" y="1689498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78" name="Oval 54">
            <a:extLst>
              <a:ext uri="{FF2B5EF4-FFF2-40B4-BE49-F238E27FC236}">
                <a16:creationId xmlns:a16="http://schemas.microsoft.com/office/drawing/2014/main" id="{EDB36FCB-BD1A-4AC2-A938-0FCADF5F3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4331" y="15680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79" name="Oval 55">
            <a:extLst>
              <a:ext uri="{FF2B5EF4-FFF2-40B4-BE49-F238E27FC236}">
                <a16:creationId xmlns:a16="http://schemas.microsoft.com/office/drawing/2014/main" id="{17427E46-D505-482F-815D-AAF0B5CA4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8406" y="20633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0" name="Oval 56">
            <a:extLst>
              <a:ext uri="{FF2B5EF4-FFF2-40B4-BE49-F238E27FC236}">
                <a16:creationId xmlns:a16="http://schemas.microsoft.com/office/drawing/2014/main" id="{0F29C0EA-FED8-4DAD-8EA1-28881A835A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3112" y="2001441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1" name="Oval 57">
            <a:extLst>
              <a:ext uri="{FF2B5EF4-FFF2-40B4-BE49-F238E27FC236}">
                <a16:creationId xmlns:a16="http://schemas.microsoft.com/office/drawing/2014/main" id="{B97EE38A-9D88-43BF-8404-B2700BAAFE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9016" y="1528762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2" name="Oval 58">
            <a:extLst>
              <a:ext uri="{FF2B5EF4-FFF2-40B4-BE49-F238E27FC236}">
                <a16:creationId xmlns:a16="http://schemas.microsoft.com/office/drawing/2014/main" id="{281AB26F-0B1B-41EF-9156-261BF0D29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8700" y="1554956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3" name="Oval 59">
            <a:extLst>
              <a:ext uri="{FF2B5EF4-FFF2-40B4-BE49-F238E27FC236}">
                <a16:creationId xmlns:a16="http://schemas.microsoft.com/office/drawing/2014/main" id="{B71BC85C-3492-4517-8388-18C1582B7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5066" y="23252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4" name="Oval 60">
            <a:extLst>
              <a:ext uri="{FF2B5EF4-FFF2-40B4-BE49-F238E27FC236}">
                <a16:creationId xmlns:a16="http://schemas.microsoft.com/office/drawing/2014/main" id="{518008BE-E042-41FA-8AF5-E4997A51F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4991" y="269438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5" name="Oval 61">
            <a:extLst>
              <a:ext uri="{FF2B5EF4-FFF2-40B4-BE49-F238E27FC236}">
                <a16:creationId xmlns:a16="http://schemas.microsoft.com/office/drawing/2014/main" id="{551FE37E-EBA1-47C5-9BEF-B1540BBDE0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5091" y="1731169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6" name="Oval 62">
            <a:extLst>
              <a:ext uri="{FF2B5EF4-FFF2-40B4-BE49-F238E27FC236}">
                <a16:creationId xmlns:a16="http://schemas.microsoft.com/office/drawing/2014/main" id="{6EBBAB6E-0581-4E99-B972-46CF7F2880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3235" y="225623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7" name="Oval 63">
            <a:extLst>
              <a:ext uri="{FF2B5EF4-FFF2-40B4-BE49-F238E27FC236}">
                <a16:creationId xmlns:a16="http://schemas.microsoft.com/office/drawing/2014/main" id="{D0E88FC8-9223-4C3A-BDDD-6C14F4A8E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37535" y="2430066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8" name="Oval 64">
            <a:extLst>
              <a:ext uri="{FF2B5EF4-FFF2-40B4-BE49-F238E27FC236}">
                <a16:creationId xmlns:a16="http://schemas.microsoft.com/office/drawing/2014/main" id="{66C41911-A1BB-45DB-8DD8-024F6F313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566" y="28967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89" name="Oval 65">
            <a:extLst>
              <a:ext uri="{FF2B5EF4-FFF2-40B4-BE49-F238E27FC236}">
                <a16:creationId xmlns:a16="http://schemas.microsoft.com/office/drawing/2014/main" id="{BD8B7E95-B8E5-4007-8F3C-A42904ED1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2581" y="284440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0" name="Oval 66">
            <a:extLst>
              <a:ext uri="{FF2B5EF4-FFF2-40B4-BE49-F238E27FC236}">
                <a16:creationId xmlns:a16="http://schemas.microsoft.com/office/drawing/2014/main" id="{9E2A127C-7556-4C48-A7B0-A5BD48C339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6169" y="3380185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1" name="Oval 67">
            <a:extLst>
              <a:ext uri="{FF2B5EF4-FFF2-40B4-BE49-F238E27FC236}">
                <a16:creationId xmlns:a16="http://schemas.microsoft.com/office/drawing/2014/main" id="{BB3234B4-1AC0-4C88-BCE9-51D4C03B84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1304" y="35825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2" name="Oval 68">
            <a:extLst>
              <a:ext uri="{FF2B5EF4-FFF2-40B4-BE49-F238E27FC236}">
                <a16:creationId xmlns:a16="http://schemas.microsoft.com/office/drawing/2014/main" id="{AA86DE7A-97F0-449D-BBDC-331296CF9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3766" y="3353991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3" name="Oval 69">
            <a:extLst>
              <a:ext uri="{FF2B5EF4-FFF2-40B4-BE49-F238E27FC236}">
                <a16:creationId xmlns:a16="http://schemas.microsoft.com/office/drawing/2014/main" id="{B011CD50-CA29-49E1-B750-BFABD0F30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7598" y="2430066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4" name="Oval 70">
            <a:extLst>
              <a:ext uri="{FF2B5EF4-FFF2-40B4-BE49-F238E27FC236}">
                <a16:creationId xmlns:a16="http://schemas.microsoft.com/office/drawing/2014/main" id="{74CCFFDB-3BE8-4B57-B672-8BAC0AC04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0473" y="3209925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5" name="Oval 71">
            <a:extLst>
              <a:ext uri="{FF2B5EF4-FFF2-40B4-BE49-F238E27FC236}">
                <a16:creationId xmlns:a16="http://schemas.microsoft.com/office/drawing/2014/main" id="{3E850FA2-A91E-4B54-8061-178356A2E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9325" y="2638425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6" name="Oval 72">
            <a:extLst>
              <a:ext uri="{FF2B5EF4-FFF2-40B4-BE49-F238E27FC236}">
                <a16:creationId xmlns:a16="http://schemas.microsoft.com/office/drawing/2014/main" id="{DDFC68E8-3E23-4795-A09F-391865BF5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9723" y="2351485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7" name="Oval 73">
            <a:extLst>
              <a:ext uri="{FF2B5EF4-FFF2-40B4-BE49-F238E27FC236}">
                <a16:creationId xmlns:a16="http://schemas.microsoft.com/office/drawing/2014/main" id="{C2F3D306-F170-4CDF-B8C0-2263F5C49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6035" y="2456260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8" name="Oval 74">
            <a:extLst>
              <a:ext uri="{FF2B5EF4-FFF2-40B4-BE49-F238E27FC236}">
                <a16:creationId xmlns:a16="http://schemas.microsoft.com/office/drawing/2014/main" id="{E8C98013-51EE-4CC3-9CF7-99AAE9FBD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0669" y="1928812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499" name="Oval 75">
            <a:extLst>
              <a:ext uri="{FF2B5EF4-FFF2-40B4-BE49-F238E27FC236}">
                <a16:creationId xmlns:a16="http://schemas.microsoft.com/office/drawing/2014/main" id="{A4456501-A740-4512-A6EC-737FDE0AC9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2481" y="2160985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0" name="Oval 76">
            <a:extLst>
              <a:ext uri="{FF2B5EF4-FFF2-40B4-BE49-F238E27FC236}">
                <a16:creationId xmlns:a16="http://schemas.microsoft.com/office/drawing/2014/main" id="{406240A5-D37D-40CE-9B9A-D6B20A02F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0273" y="1727598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1" name="Oval 77">
            <a:extLst>
              <a:ext uri="{FF2B5EF4-FFF2-40B4-BE49-F238E27FC236}">
                <a16:creationId xmlns:a16="http://schemas.microsoft.com/office/drawing/2014/main" id="{D923CE89-7CDD-4B72-A8C2-138741A545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5573" y="1527573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2" name="Oval 78">
            <a:extLst>
              <a:ext uri="{FF2B5EF4-FFF2-40B4-BE49-F238E27FC236}">
                <a16:creationId xmlns:a16="http://schemas.microsoft.com/office/drawing/2014/main" id="{8667EBA6-7B40-45E3-BB1A-2E8225733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0644" y="1278731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3" name="Oval 79">
            <a:extLst>
              <a:ext uri="{FF2B5EF4-FFF2-40B4-BE49-F238E27FC236}">
                <a16:creationId xmlns:a16="http://schemas.microsoft.com/office/drawing/2014/main" id="{75706CCF-FD55-4084-AEB5-4E73C893D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4116" y="1218010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4" name="Oval 80">
            <a:extLst>
              <a:ext uri="{FF2B5EF4-FFF2-40B4-BE49-F238E27FC236}">
                <a16:creationId xmlns:a16="http://schemas.microsoft.com/office/drawing/2014/main" id="{10BF6E65-54F0-46C8-8A33-764875A8A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500" y="2889648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5" name="Oval 81">
            <a:extLst>
              <a:ext uri="{FF2B5EF4-FFF2-40B4-BE49-F238E27FC236}">
                <a16:creationId xmlns:a16="http://schemas.microsoft.com/office/drawing/2014/main" id="{555E3D54-95C9-49D0-B505-010B60714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6744" y="3131344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6" name="Oval 82">
            <a:extLst>
              <a:ext uri="{FF2B5EF4-FFF2-40B4-BE49-F238E27FC236}">
                <a16:creationId xmlns:a16="http://schemas.microsoft.com/office/drawing/2014/main" id="{96E10921-401A-4659-AE4F-02F137755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9798" y="3128962"/>
            <a:ext cx="34528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7" name="Oval 83">
            <a:extLst>
              <a:ext uri="{FF2B5EF4-FFF2-40B4-BE49-F238E27FC236}">
                <a16:creationId xmlns:a16="http://schemas.microsoft.com/office/drawing/2014/main" id="{B74AB370-6162-4465-ACD6-536599FAA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466" y="3644504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8" name="Oval 84">
            <a:extLst>
              <a:ext uri="{FF2B5EF4-FFF2-40B4-BE49-F238E27FC236}">
                <a16:creationId xmlns:a16="http://schemas.microsoft.com/office/drawing/2014/main" id="{42D3F162-B0C9-4ADB-81ED-15EFB75B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4854" y="2661048"/>
            <a:ext cx="34528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09" name="Oval 85">
            <a:extLst>
              <a:ext uri="{FF2B5EF4-FFF2-40B4-BE49-F238E27FC236}">
                <a16:creationId xmlns:a16="http://schemas.microsoft.com/office/drawing/2014/main" id="{0361EBAE-3CEC-4DBA-972C-EA82E1C9A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0625" y="3363516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10" name="Text Box 86">
            <a:extLst>
              <a:ext uri="{FF2B5EF4-FFF2-40B4-BE49-F238E27FC236}">
                <a16:creationId xmlns:a16="http://schemas.microsoft.com/office/drawing/2014/main" id="{5C14D29B-C9BE-4344-BF3F-EB3DE7D78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832248"/>
            <a:ext cx="14692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chemeClr val="folHlink"/>
                </a:solidFill>
                <a:latin typeface="Tahoma" panose="020B0604030504040204" pitchFamily="34" charset="0"/>
              </a:rPr>
              <a:t>Blue dots denote coordinates of input vectors</a:t>
            </a:r>
          </a:p>
        </p:txBody>
      </p:sp>
      <p:sp>
        <p:nvSpPr>
          <p:cNvPr id="487511" name="Rectangle 87">
            <a:extLst>
              <a:ext uri="{FF2B5EF4-FFF2-40B4-BE49-F238E27FC236}">
                <a16:creationId xmlns:a16="http://schemas.microsoft.com/office/drawing/2014/main" id="{F6FA2A36-D4F1-4F07-A857-3C08C464F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7790" y="336353"/>
            <a:ext cx="4735116" cy="488156"/>
          </a:xfrm>
          <a:noFill/>
          <a:ln/>
        </p:spPr>
        <p:txBody>
          <a:bodyPr/>
          <a:lstStyle/>
          <a:p>
            <a:r>
              <a:rPr lang="en-US" altLang="en-US" dirty="0"/>
              <a:t>More grumpy RBFs</a:t>
            </a:r>
          </a:p>
        </p:txBody>
      </p:sp>
      <p:sp>
        <p:nvSpPr>
          <p:cNvPr id="487512" name="Text Box 88">
            <a:extLst>
              <a:ext uri="{FF2B5EF4-FFF2-40B4-BE49-F238E27FC236}">
                <a16:creationId xmlns:a16="http://schemas.microsoft.com/office/drawing/2014/main" id="{3A789507-6F12-4E8B-A9A3-2D614A76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070" y="536623"/>
            <a:ext cx="231219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00" dirty="0">
                <a:solidFill>
                  <a:schemeClr val="hlink"/>
                </a:solidFill>
              </a:rPr>
              <a:t>And what’s the problem in this example?</a:t>
            </a:r>
          </a:p>
        </p:txBody>
      </p:sp>
      <p:sp>
        <p:nvSpPr>
          <p:cNvPr id="487513" name="Oval 89">
            <a:extLst>
              <a:ext uri="{FF2B5EF4-FFF2-40B4-BE49-F238E27FC236}">
                <a16:creationId xmlns:a16="http://schemas.microsoft.com/office/drawing/2014/main" id="{55CF0ECA-E7B2-42D0-A742-0D8191E1B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312" y="1910954"/>
            <a:ext cx="34529" cy="3452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7514" name="Oval 90">
            <a:extLst>
              <a:ext uri="{FF2B5EF4-FFF2-40B4-BE49-F238E27FC236}">
                <a16:creationId xmlns:a16="http://schemas.microsoft.com/office/drawing/2014/main" id="{2FAC5FF3-32DD-4F68-83F4-50F33E6C3A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4057650"/>
            <a:ext cx="34529" cy="3452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49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2">
            <a:extLst>
              <a:ext uri="{FF2B5EF4-FFF2-40B4-BE49-F238E27FC236}">
                <a16:creationId xmlns:a16="http://schemas.microsoft.com/office/drawing/2014/main" id="{70DBE088-AF2E-4F1B-AFBA-A72C6268F2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0CE45B61-232A-462F-B91C-9284EE3E8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2066" y="250032"/>
            <a:ext cx="2619375" cy="488156"/>
          </a:xfrm>
        </p:spPr>
        <p:txBody>
          <a:bodyPr/>
          <a:lstStyle/>
          <a:p>
            <a:r>
              <a:rPr lang="en-US" altLang="en-US" dirty="0"/>
              <a:t>Hopeless!</a:t>
            </a:r>
          </a:p>
        </p:txBody>
      </p:sp>
      <p:sp>
        <p:nvSpPr>
          <p:cNvPr id="488451" name="Line 3">
            <a:extLst>
              <a:ext uri="{FF2B5EF4-FFF2-40B4-BE49-F238E27FC236}">
                <a16:creationId xmlns:a16="http://schemas.microsoft.com/office/drawing/2014/main" id="{DEDF87B0-8E5B-4A68-B5E3-8C7DF76CE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742950"/>
            <a:ext cx="0" cy="365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8452" name="Line 4">
            <a:extLst>
              <a:ext uri="{FF2B5EF4-FFF2-40B4-BE49-F238E27FC236}">
                <a16:creationId xmlns:a16="http://schemas.microsoft.com/office/drawing/2014/main" id="{5469798B-6F12-460E-839F-C7D0E63EE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29100"/>
            <a:ext cx="400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8453" name="Text Box 5">
            <a:extLst>
              <a:ext uri="{FF2B5EF4-FFF2-40B4-BE49-F238E27FC236}">
                <a16:creationId xmlns:a16="http://schemas.microsoft.com/office/drawing/2014/main" id="{9EF679F0-9F5F-426D-A393-555085193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1</a:t>
            </a:r>
          </a:p>
        </p:txBody>
      </p:sp>
      <p:sp>
        <p:nvSpPr>
          <p:cNvPr id="488454" name="Line 6">
            <a:extLst>
              <a:ext uri="{FF2B5EF4-FFF2-40B4-BE49-F238E27FC236}">
                <a16:creationId xmlns:a16="http://schemas.microsoft.com/office/drawing/2014/main" id="{201F8790-3975-4858-AD1C-BFD79A4A1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14850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8455" name="Text Box 7">
            <a:extLst>
              <a:ext uri="{FF2B5EF4-FFF2-40B4-BE49-F238E27FC236}">
                <a16:creationId xmlns:a16="http://schemas.microsoft.com/office/drawing/2014/main" id="{FB8D6D5C-83C4-454A-B137-8D61DB11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147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</a:p>
        </p:txBody>
      </p:sp>
      <p:sp>
        <p:nvSpPr>
          <p:cNvPr id="488456" name="Line 8">
            <a:extLst>
              <a:ext uri="{FF2B5EF4-FFF2-40B4-BE49-F238E27FC236}">
                <a16:creationId xmlns:a16="http://schemas.microsoft.com/office/drawing/2014/main" id="{8B044055-CFBA-429C-B6AF-896051A59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11455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8457" name="Oval 9">
            <a:extLst>
              <a:ext uri="{FF2B5EF4-FFF2-40B4-BE49-F238E27FC236}">
                <a16:creationId xmlns:a16="http://schemas.microsoft.com/office/drawing/2014/main" id="{9C91D703-D7F8-404B-B7A8-06E4D1EE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319" y="2708673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58" name="Oval 10">
            <a:extLst>
              <a:ext uri="{FF2B5EF4-FFF2-40B4-BE49-F238E27FC236}">
                <a16:creationId xmlns:a16="http://schemas.microsoft.com/office/drawing/2014/main" id="{7B0C9F1E-2F40-472C-A4E9-F392F07EC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9291" y="2484835"/>
            <a:ext cx="482203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59" name="Oval 11">
            <a:extLst>
              <a:ext uri="{FF2B5EF4-FFF2-40B4-BE49-F238E27FC236}">
                <a16:creationId xmlns:a16="http://schemas.microsoft.com/office/drawing/2014/main" id="{578B9168-A58B-4A63-8585-94BEAF82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907" y="2076450"/>
            <a:ext cx="26194" cy="250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0" name="Oval 12">
            <a:extLst>
              <a:ext uri="{FF2B5EF4-FFF2-40B4-BE49-F238E27FC236}">
                <a16:creationId xmlns:a16="http://schemas.microsoft.com/office/drawing/2014/main" id="{B4663A18-4371-45A4-971F-0065FD6B2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3879" y="1852613"/>
            <a:ext cx="482203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1" name="Oval 13">
            <a:extLst>
              <a:ext uri="{FF2B5EF4-FFF2-40B4-BE49-F238E27FC236}">
                <a16:creationId xmlns:a16="http://schemas.microsoft.com/office/drawing/2014/main" id="{28D910DA-0CFD-4249-B366-73D28F4C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098" y="2326481"/>
            <a:ext cx="26194" cy="250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2" name="Oval 14">
            <a:extLst>
              <a:ext uri="{FF2B5EF4-FFF2-40B4-BE49-F238E27FC236}">
                <a16:creationId xmlns:a16="http://schemas.microsoft.com/office/drawing/2014/main" id="{CE7C4170-C249-4D1F-81ED-2DC955DDA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0069" y="2102644"/>
            <a:ext cx="482204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3" name="Oval 15">
            <a:extLst>
              <a:ext uri="{FF2B5EF4-FFF2-40B4-BE49-F238E27FC236}">
                <a16:creationId xmlns:a16="http://schemas.microsoft.com/office/drawing/2014/main" id="{F777BD9D-CFF8-480F-8759-8D18440A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560" y="3632598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4" name="Oval 16">
            <a:extLst>
              <a:ext uri="{FF2B5EF4-FFF2-40B4-BE49-F238E27FC236}">
                <a16:creationId xmlns:a16="http://schemas.microsoft.com/office/drawing/2014/main" id="{14163D78-60CA-4B6E-9986-0C13D566A0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0531" y="3408760"/>
            <a:ext cx="482204" cy="46910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5" name="Oval 17">
            <a:extLst>
              <a:ext uri="{FF2B5EF4-FFF2-40B4-BE49-F238E27FC236}">
                <a16:creationId xmlns:a16="http://schemas.microsoft.com/office/drawing/2014/main" id="{339457CD-2AA3-4368-BCAC-F91C9E3C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265885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6" name="Oval 18">
            <a:extLst>
              <a:ext uri="{FF2B5EF4-FFF2-40B4-BE49-F238E27FC236}">
                <a16:creationId xmlns:a16="http://schemas.microsoft.com/office/drawing/2014/main" id="{BAEF2FAC-18A8-4644-9C8D-84370045D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8023" y="3042047"/>
            <a:ext cx="483394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7" name="Oval 19">
            <a:extLst>
              <a:ext uri="{FF2B5EF4-FFF2-40B4-BE49-F238E27FC236}">
                <a16:creationId xmlns:a16="http://schemas.microsoft.com/office/drawing/2014/main" id="{5EB4A72E-A35C-4ECE-BFA2-623FC6CB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504" y="2351485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8" name="Oval 20">
            <a:extLst>
              <a:ext uri="{FF2B5EF4-FFF2-40B4-BE49-F238E27FC236}">
                <a16:creationId xmlns:a16="http://schemas.microsoft.com/office/drawing/2014/main" id="{11EFCE3E-2988-44A3-820C-6CD951CD6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8475" y="2127648"/>
            <a:ext cx="482204" cy="46910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69" name="Oval 21">
            <a:extLst>
              <a:ext uri="{FF2B5EF4-FFF2-40B4-BE49-F238E27FC236}">
                <a16:creationId xmlns:a16="http://schemas.microsoft.com/office/drawing/2014/main" id="{AFBC942E-A7F9-429D-A21D-8AFD2BE87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923" y="1117998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0" name="Oval 22">
            <a:extLst>
              <a:ext uri="{FF2B5EF4-FFF2-40B4-BE49-F238E27FC236}">
                <a16:creationId xmlns:a16="http://schemas.microsoft.com/office/drawing/2014/main" id="{8F84F9A6-45A4-4238-8C82-8C27483E6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4894" y="894160"/>
            <a:ext cx="483394" cy="46910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1" name="Oval 23">
            <a:extLst>
              <a:ext uri="{FF2B5EF4-FFF2-40B4-BE49-F238E27FC236}">
                <a16:creationId xmlns:a16="http://schemas.microsoft.com/office/drawing/2014/main" id="{1886526F-F3AA-4CD7-A22E-751F1072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835" y="2049066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2" name="Oval 24">
            <a:extLst>
              <a:ext uri="{FF2B5EF4-FFF2-40B4-BE49-F238E27FC236}">
                <a16:creationId xmlns:a16="http://schemas.microsoft.com/office/drawing/2014/main" id="{DB8E66A7-A656-428B-8910-7F2FF1976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6806" y="1825228"/>
            <a:ext cx="482204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3" name="Oval 25">
            <a:extLst>
              <a:ext uri="{FF2B5EF4-FFF2-40B4-BE49-F238E27FC236}">
                <a16:creationId xmlns:a16="http://schemas.microsoft.com/office/drawing/2014/main" id="{E4CF8D62-086C-4D9F-87B3-0239CE63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2" y="948929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4" name="Oval 26">
            <a:extLst>
              <a:ext uri="{FF2B5EF4-FFF2-40B4-BE49-F238E27FC236}">
                <a16:creationId xmlns:a16="http://schemas.microsoft.com/office/drawing/2014/main" id="{7B57C34A-288E-45D0-8250-221D67009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9304" y="725092"/>
            <a:ext cx="482203" cy="46910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5" name="Oval 27">
            <a:extLst>
              <a:ext uri="{FF2B5EF4-FFF2-40B4-BE49-F238E27FC236}">
                <a16:creationId xmlns:a16="http://schemas.microsoft.com/office/drawing/2014/main" id="{AFD575ED-8A9B-4E0B-A512-6E6CE545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091" y="3576637"/>
            <a:ext cx="26194" cy="250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6" name="Oval 28">
            <a:extLst>
              <a:ext uri="{FF2B5EF4-FFF2-40B4-BE49-F238E27FC236}">
                <a16:creationId xmlns:a16="http://schemas.microsoft.com/office/drawing/2014/main" id="{94141000-3DB7-4C97-83E3-3D8C19F48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2" y="3352801"/>
            <a:ext cx="482204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7" name="Oval 29">
            <a:extLst>
              <a:ext uri="{FF2B5EF4-FFF2-40B4-BE49-F238E27FC236}">
                <a16:creationId xmlns:a16="http://schemas.microsoft.com/office/drawing/2014/main" id="{BF1CC68B-8949-4515-8F35-7DF24E11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23" y="1607344"/>
            <a:ext cx="26194" cy="250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8" name="Oval 30">
            <a:extLst>
              <a:ext uri="{FF2B5EF4-FFF2-40B4-BE49-F238E27FC236}">
                <a16:creationId xmlns:a16="http://schemas.microsoft.com/office/drawing/2014/main" id="{3CE9893A-3419-455E-90D7-92A4D8670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094" y="1383507"/>
            <a:ext cx="482204" cy="46910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79" name="Oval 31">
            <a:extLst>
              <a:ext uri="{FF2B5EF4-FFF2-40B4-BE49-F238E27FC236}">
                <a16:creationId xmlns:a16="http://schemas.microsoft.com/office/drawing/2014/main" id="{01602F91-2F0A-4915-8AB1-78D9A78F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207" y="2593181"/>
            <a:ext cx="26194" cy="250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80" name="Oval 32">
            <a:extLst>
              <a:ext uri="{FF2B5EF4-FFF2-40B4-BE49-F238E27FC236}">
                <a16:creationId xmlns:a16="http://schemas.microsoft.com/office/drawing/2014/main" id="{900F8926-71CC-4E47-896B-9A864018E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179" y="2369344"/>
            <a:ext cx="482203" cy="470297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81" name="Oval 33">
            <a:extLst>
              <a:ext uri="{FF2B5EF4-FFF2-40B4-BE49-F238E27FC236}">
                <a16:creationId xmlns:a16="http://schemas.microsoft.com/office/drawing/2014/main" id="{8A580B8C-D738-41ED-8B65-1BDAE98D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1210866"/>
            <a:ext cx="26194" cy="250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82" name="Oval 34">
            <a:extLst>
              <a:ext uri="{FF2B5EF4-FFF2-40B4-BE49-F238E27FC236}">
                <a16:creationId xmlns:a16="http://schemas.microsoft.com/office/drawing/2014/main" id="{80B2FA3E-7898-4408-8D0F-7A804BEF3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2835" y="987029"/>
            <a:ext cx="482203" cy="469106"/>
          </a:xfrm>
          <a:prstGeom prst="ellips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8483" name="Text Box 35">
            <a:extLst>
              <a:ext uri="{FF2B5EF4-FFF2-40B4-BE49-F238E27FC236}">
                <a16:creationId xmlns:a16="http://schemas.microsoft.com/office/drawing/2014/main" id="{5D2913F5-0A2F-4B27-B6EF-5D5F90D6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607" y="1183481"/>
            <a:ext cx="161686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Center</a:t>
            </a:r>
          </a:p>
        </p:txBody>
      </p:sp>
      <p:sp>
        <p:nvSpPr>
          <p:cNvPr id="488484" name="Text Box 36">
            <a:extLst>
              <a:ext uri="{FF2B5EF4-FFF2-40B4-BE49-F238E27FC236}">
                <a16:creationId xmlns:a16="http://schemas.microsoft.com/office/drawing/2014/main" id="{EAA630BF-B0B2-42D2-BD59-9ABFDB4EC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791" y="2861073"/>
            <a:ext cx="154781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CC00"/>
                </a:solidFill>
              </a:rPr>
              <a:t>Sphere of significant influence of center</a:t>
            </a:r>
          </a:p>
        </p:txBody>
      </p:sp>
      <p:sp>
        <p:nvSpPr>
          <p:cNvPr id="488485" name="Freeform 37">
            <a:extLst>
              <a:ext uri="{FF2B5EF4-FFF2-40B4-BE49-F238E27FC236}">
                <a16:creationId xmlns:a16="http://schemas.microsoft.com/office/drawing/2014/main" id="{56BE3BA5-1553-4D22-980B-6F3239C44F82}"/>
              </a:ext>
            </a:extLst>
          </p:cNvPr>
          <p:cNvSpPr>
            <a:spLocks/>
          </p:cNvSpPr>
          <p:nvPr/>
        </p:nvSpPr>
        <p:spPr bwMode="auto">
          <a:xfrm>
            <a:off x="6678216" y="2243138"/>
            <a:ext cx="607219" cy="597694"/>
          </a:xfrm>
          <a:custGeom>
            <a:avLst/>
            <a:gdLst>
              <a:gd name="T0" fmla="*/ 493 w 510"/>
              <a:gd name="T1" fmla="*/ 502 h 502"/>
              <a:gd name="T2" fmla="*/ 485 w 510"/>
              <a:gd name="T3" fmla="*/ 321 h 502"/>
              <a:gd name="T4" fmla="*/ 452 w 510"/>
              <a:gd name="T5" fmla="*/ 181 h 502"/>
              <a:gd name="T6" fmla="*/ 98 w 510"/>
              <a:gd name="T7" fmla="*/ 25 h 502"/>
              <a:gd name="T8" fmla="*/ 0 w 510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02">
                <a:moveTo>
                  <a:pt x="493" y="502"/>
                </a:moveTo>
                <a:cubicBezTo>
                  <a:pt x="510" y="441"/>
                  <a:pt x="498" y="382"/>
                  <a:pt x="485" y="321"/>
                </a:cubicBezTo>
                <a:cubicBezTo>
                  <a:pt x="476" y="281"/>
                  <a:pt x="478" y="215"/>
                  <a:pt x="452" y="181"/>
                </a:cubicBezTo>
                <a:cubicBezTo>
                  <a:pt x="365" y="68"/>
                  <a:pt x="229" y="50"/>
                  <a:pt x="98" y="25"/>
                </a:cubicBezTo>
                <a:cubicBezTo>
                  <a:pt x="59" y="18"/>
                  <a:pt x="39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8486" name="Freeform 38">
            <a:extLst>
              <a:ext uri="{FF2B5EF4-FFF2-40B4-BE49-F238E27FC236}">
                <a16:creationId xmlns:a16="http://schemas.microsoft.com/office/drawing/2014/main" id="{06A75AB6-BD4A-41D8-9B5B-DDA65F33DA29}"/>
              </a:ext>
            </a:extLst>
          </p:cNvPr>
          <p:cNvSpPr>
            <a:spLocks/>
          </p:cNvSpPr>
          <p:nvPr/>
        </p:nvSpPr>
        <p:spPr bwMode="auto">
          <a:xfrm>
            <a:off x="6571060" y="1489473"/>
            <a:ext cx="361950" cy="597694"/>
          </a:xfrm>
          <a:custGeom>
            <a:avLst/>
            <a:gdLst>
              <a:gd name="T0" fmla="*/ 280 w 304"/>
              <a:gd name="T1" fmla="*/ 0 h 502"/>
              <a:gd name="T2" fmla="*/ 271 w 304"/>
              <a:gd name="T3" fmla="*/ 25 h 502"/>
              <a:gd name="T4" fmla="*/ 288 w 304"/>
              <a:gd name="T5" fmla="*/ 74 h 502"/>
              <a:gd name="T6" fmla="*/ 304 w 304"/>
              <a:gd name="T7" fmla="*/ 148 h 502"/>
              <a:gd name="T8" fmla="*/ 296 w 304"/>
              <a:gd name="T9" fmla="*/ 222 h 502"/>
              <a:gd name="T10" fmla="*/ 280 w 304"/>
              <a:gd name="T11" fmla="*/ 247 h 502"/>
              <a:gd name="T12" fmla="*/ 173 w 304"/>
              <a:gd name="T13" fmla="*/ 362 h 502"/>
              <a:gd name="T14" fmla="*/ 0 w 304"/>
              <a:gd name="T15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2">
                <a:moveTo>
                  <a:pt x="280" y="0"/>
                </a:moveTo>
                <a:cubicBezTo>
                  <a:pt x="277" y="8"/>
                  <a:pt x="271" y="16"/>
                  <a:pt x="271" y="25"/>
                </a:cubicBezTo>
                <a:cubicBezTo>
                  <a:pt x="271" y="42"/>
                  <a:pt x="283" y="57"/>
                  <a:pt x="288" y="74"/>
                </a:cubicBezTo>
                <a:cubicBezTo>
                  <a:pt x="296" y="101"/>
                  <a:pt x="298" y="120"/>
                  <a:pt x="304" y="148"/>
                </a:cubicBezTo>
                <a:cubicBezTo>
                  <a:pt x="301" y="173"/>
                  <a:pt x="302" y="198"/>
                  <a:pt x="296" y="222"/>
                </a:cubicBezTo>
                <a:cubicBezTo>
                  <a:pt x="294" y="232"/>
                  <a:pt x="284" y="238"/>
                  <a:pt x="280" y="247"/>
                </a:cubicBezTo>
                <a:cubicBezTo>
                  <a:pt x="255" y="297"/>
                  <a:pt x="230" y="343"/>
                  <a:pt x="173" y="362"/>
                </a:cubicBezTo>
                <a:cubicBezTo>
                  <a:pt x="113" y="402"/>
                  <a:pt x="51" y="451"/>
                  <a:pt x="0" y="5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8487" name="Text Box 39">
            <a:extLst>
              <a:ext uri="{FF2B5EF4-FFF2-40B4-BE49-F238E27FC236}">
                <a16:creationId xmlns:a16="http://schemas.microsoft.com/office/drawing/2014/main" id="{8D6A42F4-7E97-4591-9FDE-5D2D1933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33" y="1699074"/>
            <a:ext cx="17960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>
                <a:solidFill>
                  <a:schemeClr val="hlink"/>
                </a:solidFill>
              </a:rPr>
              <a:t>Even before seeing the data, you should understand that this is a disaster!</a:t>
            </a:r>
          </a:p>
        </p:txBody>
      </p:sp>
    </p:spTree>
    <p:extLst>
      <p:ext uri="{BB962C8B-B14F-4D97-AF65-F5344CB8AC3E}">
        <p14:creationId xmlns:p14="http://schemas.microsoft.com/office/powerpoint/2010/main" val="37953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36B393EB-4758-41FC-BA5E-3C4A788193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4950E1A8-AE56-40F4-ACD9-16C5F3650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38882" y="283232"/>
            <a:ext cx="2619375" cy="488156"/>
          </a:xfrm>
        </p:spPr>
        <p:txBody>
          <a:bodyPr/>
          <a:lstStyle/>
          <a:p>
            <a:r>
              <a:rPr lang="en-US" altLang="en-US" dirty="0"/>
              <a:t>Unhappy</a:t>
            </a:r>
          </a:p>
        </p:txBody>
      </p:sp>
      <p:sp>
        <p:nvSpPr>
          <p:cNvPr id="489475" name="Line 3">
            <a:extLst>
              <a:ext uri="{FF2B5EF4-FFF2-40B4-BE49-F238E27FC236}">
                <a16:creationId xmlns:a16="http://schemas.microsoft.com/office/drawing/2014/main" id="{0DE3BCB9-2786-4AB4-B652-DC2D0F916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742950"/>
            <a:ext cx="0" cy="365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9476" name="Line 4">
            <a:extLst>
              <a:ext uri="{FF2B5EF4-FFF2-40B4-BE49-F238E27FC236}">
                <a16:creationId xmlns:a16="http://schemas.microsoft.com/office/drawing/2014/main" id="{91BC6D59-1028-464A-9930-E16C1A6E4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29100"/>
            <a:ext cx="400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9477" name="Text Box 5">
            <a:extLst>
              <a:ext uri="{FF2B5EF4-FFF2-40B4-BE49-F238E27FC236}">
                <a16:creationId xmlns:a16="http://schemas.microsoft.com/office/drawing/2014/main" id="{8AB32AFD-2D13-4513-BE67-1D0736E1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1</a:t>
            </a:r>
          </a:p>
        </p:txBody>
      </p:sp>
      <p:sp>
        <p:nvSpPr>
          <p:cNvPr id="489478" name="Line 6">
            <a:extLst>
              <a:ext uri="{FF2B5EF4-FFF2-40B4-BE49-F238E27FC236}">
                <a16:creationId xmlns:a16="http://schemas.microsoft.com/office/drawing/2014/main" id="{7664B6F9-FA34-4AE6-9DC9-AEDED192A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14850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9479" name="Text Box 7">
            <a:extLst>
              <a:ext uri="{FF2B5EF4-FFF2-40B4-BE49-F238E27FC236}">
                <a16:creationId xmlns:a16="http://schemas.microsoft.com/office/drawing/2014/main" id="{04CCA6A3-8F95-4038-9202-CC8E4284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147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</a:p>
        </p:txBody>
      </p:sp>
      <p:sp>
        <p:nvSpPr>
          <p:cNvPr id="489480" name="Line 8">
            <a:extLst>
              <a:ext uri="{FF2B5EF4-FFF2-40B4-BE49-F238E27FC236}">
                <a16:creationId xmlns:a16="http://schemas.microsoft.com/office/drawing/2014/main" id="{4CAD4F09-AA5C-4756-A8F2-8067BCC38C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11455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grpSp>
        <p:nvGrpSpPr>
          <p:cNvPr id="489481" name="Group 9">
            <a:extLst>
              <a:ext uri="{FF2B5EF4-FFF2-40B4-BE49-F238E27FC236}">
                <a16:creationId xmlns:a16="http://schemas.microsoft.com/office/drawing/2014/main" id="{D7F0F4C5-CF6F-4888-B6D0-9D4318DAD91C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1779985"/>
            <a:ext cx="1943100" cy="1813322"/>
            <a:chOff x="2321" y="1832"/>
            <a:chExt cx="890" cy="890"/>
          </a:xfrm>
        </p:grpSpPr>
        <p:sp>
          <p:nvSpPr>
            <p:cNvPr id="489482" name="Oval 10">
              <a:extLst>
                <a:ext uri="{FF2B5EF4-FFF2-40B4-BE49-F238E27FC236}">
                  <a16:creationId xmlns:a16="http://schemas.microsoft.com/office/drawing/2014/main" id="{6DC5BA6C-3ACE-4F74-BD3A-AA088477E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483" name="Oval 11">
              <a:extLst>
                <a:ext uri="{FF2B5EF4-FFF2-40B4-BE49-F238E27FC236}">
                  <a16:creationId xmlns:a16="http://schemas.microsoft.com/office/drawing/2014/main" id="{17280CFB-7195-44EC-BA5C-771ECA7D5F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484" name="Group 12">
            <a:extLst>
              <a:ext uri="{FF2B5EF4-FFF2-40B4-BE49-F238E27FC236}">
                <a16:creationId xmlns:a16="http://schemas.microsoft.com/office/drawing/2014/main" id="{CA93FFF6-DFBC-47DB-9451-EEB37AB64096}"/>
              </a:ext>
            </a:extLst>
          </p:cNvPr>
          <p:cNvGrpSpPr>
            <a:grpSpLocks/>
          </p:cNvGrpSpPr>
          <p:nvPr/>
        </p:nvGrpSpPr>
        <p:grpSpPr bwMode="auto">
          <a:xfrm>
            <a:off x="4966098" y="1401366"/>
            <a:ext cx="1968103" cy="1804988"/>
            <a:chOff x="2321" y="1832"/>
            <a:chExt cx="890" cy="890"/>
          </a:xfrm>
        </p:grpSpPr>
        <p:sp>
          <p:nvSpPr>
            <p:cNvPr id="489485" name="Oval 13">
              <a:extLst>
                <a:ext uri="{FF2B5EF4-FFF2-40B4-BE49-F238E27FC236}">
                  <a16:creationId xmlns:a16="http://schemas.microsoft.com/office/drawing/2014/main" id="{4B17E3C0-F3A8-44B4-A643-507F0E52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486" name="Oval 14">
              <a:extLst>
                <a:ext uri="{FF2B5EF4-FFF2-40B4-BE49-F238E27FC236}">
                  <a16:creationId xmlns:a16="http://schemas.microsoft.com/office/drawing/2014/main" id="{CAEBFF32-84DF-4BFB-BBFC-4AF1FD231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487" name="Group 15">
            <a:extLst>
              <a:ext uri="{FF2B5EF4-FFF2-40B4-BE49-F238E27FC236}">
                <a16:creationId xmlns:a16="http://schemas.microsoft.com/office/drawing/2014/main" id="{549BDE4B-2DBC-4749-89F3-48692C01B5A2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1549004"/>
            <a:ext cx="1959769" cy="1820465"/>
            <a:chOff x="2321" y="1832"/>
            <a:chExt cx="890" cy="890"/>
          </a:xfrm>
        </p:grpSpPr>
        <p:sp>
          <p:nvSpPr>
            <p:cNvPr id="489488" name="Oval 16">
              <a:extLst>
                <a:ext uri="{FF2B5EF4-FFF2-40B4-BE49-F238E27FC236}">
                  <a16:creationId xmlns:a16="http://schemas.microsoft.com/office/drawing/2014/main" id="{6F5EC686-927C-4972-9797-148A05DB9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489" name="Oval 17">
              <a:extLst>
                <a:ext uri="{FF2B5EF4-FFF2-40B4-BE49-F238E27FC236}">
                  <a16:creationId xmlns:a16="http://schemas.microsoft.com/office/drawing/2014/main" id="{B6831DC2-D0BE-4366-9478-F62CFBD1FF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490" name="Group 18">
            <a:extLst>
              <a:ext uri="{FF2B5EF4-FFF2-40B4-BE49-F238E27FC236}">
                <a16:creationId xmlns:a16="http://schemas.microsoft.com/office/drawing/2014/main" id="{02098640-3710-4E89-B276-6FA4B6E118C6}"/>
              </a:ext>
            </a:extLst>
          </p:cNvPr>
          <p:cNvGrpSpPr>
            <a:grpSpLocks/>
          </p:cNvGrpSpPr>
          <p:nvPr/>
        </p:nvGrpSpPr>
        <p:grpSpPr bwMode="auto">
          <a:xfrm>
            <a:off x="3763566" y="2331244"/>
            <a:ext cx="1959769" cy="1820466"/>
            <a:chOff x="2321" y="1832"/>
            <a:chExt cx="890" cy="890"/>
          </a:xfrm>
        </p:grpSpPr>
        <p:sp>
          <p:nvSpPr>
            <p:cNvPr id="489491" name="Oval 19">
              <a:extLst>
                <a:ext uri="{FF2B5EF4-FFF2-40B4-BE49-F238E27FC236}">
                  <a16:creationId xmlns:a16="http://schemas.microsoft.com/office/drawing/2014/main" id="{9D5B4567-3744-4C87-A68E-0FFDD47A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492" name="Oval 20">
              <a:extLst>
                <a:ext uri="{FF2B5EF4-FFF2-40B4-BE49-F238E27FC236}">
                  <a16:creationId xmlns:a16="http://schemas.microsoft.com/office/drawing/2014/main" id="{41A16B78-3924-439C-B1B2-6191A7A2BE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493" name="Group 21">
            <a:extLst>
              <a:ext uri="{FF2B5EF4-FFF2-40B4-BE49-F238E27FC236}">
                <a16:creationId xmlns:a16="http://schemas.microsoft.com/office/drawing/2014/main" id="{259787F1-7048-4DE1-B365-D79D8ED006F1}"/>
              </a:ext>
            </a:extLst>
          </p:cNvPr>
          <p:cNvGrpSpPr>
            <a:grpSpLocks/>
          </p:cNvGrpSpPr>
          <p:nvPr/>
        </p:nvGrpSpPr>
        <p:grpSpPr bwMode="auto">
          <a:xfrm>
            <a:off x="4288632" y="2113360"/>
            <a:ext cx="1951435" cy="1820465"/>
            <a:chOff x="2321" y="1832"/>
            <a:chExt cx="890" cy="890"/>
          </a:xfrm>
        </p:grpSpPr>
        <p:sp>
          <p:nvSpPr>
            <p:cNvPr id="489494" name="Oval 22">
              <a:extLst>
                <a:ext uri="{FF2B5EF4-FFF2-40B4-BE49-F238E27FC236}">
                  <a16:creationId xmlns:a16="http://schemas.microsoft.com/office/drawing/2014/main" id="{3A85EE35-D53D-478C-8E48-F241CC0D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495" name="Oval 23">
              <a:extLst>
                <a:ext uri="{FF2B5EF4-FFF2-40B4-BE49-F238E27FC236}">
                  <a16:creationId xmlns:a16="http://schemas.microsoft.com/office/drawing/2014/main" id="{E46E58D8-6F85-4C9B-9373-6095FDAFB1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496" name="Group 24">
            <a:extLst>
              <a:ext uri="{FF2B5EF4-FFF2-40B4-BE49-F238E27FC236}">
                <a16:creationId xmlns:a16="http://schemas.microsoft.com/office/drawing/2014/main" id="{647DBC1B-0973-441B-BBCF-2505970AECB4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1565672"/>
            <a:ext cx="1968104" cy="1804988"/>
            <a:chOff x="2321" y="1832"/>
            <a:chExt cx="890" cy="890"/>
          </a:xfrm>
        </p:grpSpPr>
        <p:sp>
          <p:nvSpPr>
            <p:cNvPr id="489497" name="Oval 25">
              <a:extLst>
                <a:ext uri="{FF2B5EF4-FFF2-40B4-BE49-F238E27FC236}">
                  <a16:creationId xmlns:a16="http://schemas.microsoft.com/office/drawing/2014/main" id="{41200326-E290-4577-A473-15603D5C1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498" name="Oval 26">
              <a:extLst>
                <a:ext uri="{FF2B5EF4-FFF2-40B4-BE49-F238E27FC236}">
                  <a16:creationId xmlns:a16="http://schemas.microsoft.com/office/drawing/2014/main" id="{59ABEA1C-553D-4888-9929-FA9595285A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499" name="Group 27">
            <a:extLst>
              <a:ext uri="{FF2B5EF4-FFF2-40B4-BE49-F238E27FC236}">
                <a16:creationId xmlns:a16="http://schemas.microsoft.com/office/drawing/2014/main" id="{2B054C9D-A8A1-4FE1-A25E-1EB1223E647C}"/>
              </a:ext>
            </a:extLst>
          </p:cNvPr>
          <p:cNvGrpSpPr>
            <a:grpSpLocks/>
          </p:cNvGrpSpPr>
          <p:nvPr/>
        </p:nvGrpSpPr>
        <p:grpSpPr bwMode="auto">
          <a:xfrm>
            <a:off x="4131469" y="826294"/>
            <a:ext cx="1959769" cy="1820466"/>
            <a:chOff x="2321" y="1832"/>
            <a:chExt cx="890" cy="890"/>
          </a:xfrm>
        </p:grpSpPr>
        <p:sp>
          <p:nvSpPr>
            <p:cNvPr id="489500" name="Oval 28">
              <a:extLst>
                <a:ext uri="{FF2B5EF4-FFF2-40B4-BE49-F238E27FC236}">
                  <a16:creationId xmlns:a16="http://schemas.microsoft.com/office/drawing/2014/main" id="{4840733C-E22C-4597-8C5D-CD5C5F06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01" name="Oval 29">
              <a:extLst>
                <a:ext uri="{FF2B5EF4-FFF2-40B4-BE49-F238E27FC236}">
                  <a16:creationId xmlns:a16="http://schemas.microsoft.com/office/drawing/2014/main" id="{5DA4ADE8-60A2-4541-B0F6-DC371A7EFF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502" name="Group 30">
            <a:extLst>
              <a:ext uri="{FF2B5EF4-FFF2-40B4-BE49-F238E27FC236}">
                <a16:creationId xmlns:a16="http://schemas.microsoft.com/office/drawing/2014/main" id="{5C1A0CE3-1260-45D3-AA20-F9DABF8C09B7}"/>
              </a:ext>
            </a:extLst>
          </p:cNvPr>
          <p:cNvGrpSpPr>
            <a:grpSpLocks/>
          </p:cNvGrpSpPr>
          <p:nvPr/>
        </p:nvGrpSpPr>
        <p:grpSpPr bwMode="auto">
          <a:xfrm>
            <a:off x="4167187" y="1384697"/>
            <a:ext cx="1968104" cy="1804988"/>
            <a:chOff x="2321" y="1832"/>
            <a:chExt cx="890" cy="890"/>
          </a:xfrm>
        </p:grpSpPr>
        <p:sp>
          <p:nvSpPr>
            <p:cNvPr id="489503" name="Oval 31">
              <a:extLst>
                <a:ext uri="{FF2B5EF4-FFF2-40B4-BE49-F238E27FC236}">
                  <a16:creationId xmlns:a16="http://schemas.microsoft.com/office/drawing/2014/main" id="{3D6D4071-156B-49BF-BFFF-3F44C4E42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04" name="Oval 32">
              <a:extLst>
                <a:ext uri="{FF2B5EF4-FFF2-40B4-BE49-F238E27FC236}">
                  <a16:creationId xmlns:a16="http://schemas.microsoft.com/office/drawing/2014/main" id="{6EE37E90-DE99-4E0E-A5AD-58D2E8D2B7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505" name="Group 33">
            <a:extLst>
              <a:ext uri="{FF2B5EF4-FFF2-40B4-BE49-F238E27FC236}">
                <a16:creationId xmlns:a16="http://schemas.microsoft.com/office/drawing/2014/main" id="{F48B275A-01D2-4936-AFE9-DD0E4AF9A68E}"/>
              </a:ext>
            </a:extLst>
          </p:cNvPr>
          <p:cNvGrpSpPr>
            <a:grpSpLocks/>
          </p:cNvGrpSpPr>
          <p:nvPr/>
        </p:nvGrpSpPr>
        <p:grpSpPr bwMode="auto">
          <a:xfrm>
            <a:off x="3582591" y="725092"/>
            <a:ext cx="1968103" cy="1820465"/>
            <a:chOff x="2321" y="1832"/>
            <a:chExt cx="890" cy="890"/>
          </a:xfrm>
        </p:grpSpPr>
        <p:sp>
          <p:nvSpPr>
            <p:cNvPr id="489506" name="Oval 34">
              <a:extLst>
                <a:ext uri="{FF2B5EF4-FFF2-40B4-BE49-F238E27FC236}">
                  <a16:creationId xmlns:a16="http://schemas.microsoft.com/office/drawing/2014/main" id="{6D403CBB-EC12-42AF-A7B0-A3E5BEC1E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07" name="Oval 35">
              <a:extLst>
                <a:ext uri="{FF2B5EF4-FFF2-40B4-BE49-F238E27FC236}">
                  <a16:creationId xmlns:a16="http://schemas.microsoft.com/office/drawing/2014/main" id="{2EC20CD8-1916-4CF0-8F0C-95458635EB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508" name="Group 36">
            <a:extLst>
              <a:ext uri="{FF2B5EF4-FFF2-40B4-BE49-F238E27FC236}">
                <a16:creationId xmlns:a16="http://schemas.microsoft.com/office/drawing/2014/main" id="{2A86B988-A594-4A98-AD48-6920305E70DC}"/>
              </a:ext>
            </a:extLst>
          </p:cNvPr>
          <p:cNvGrpSpPr>
            <a:grpSpLocks/>
          </p:cNvGrpSpPr>
          <p:nvPr/>
        </p:nvGrpSpPr>
        <p:grpSpPr bwMode="auto">
          <a:xfrm>
            <a:off x="3114675" y="2299097"/>
            <a:ext cx="1968104" cy="1813322"/>
            <a:chOff x="2321" y="1832"/>
            <a:chExt cx="890" cy="890"/>
          </a:xfrm>
        </p:grpSpPr>
        <p:sp>
          <p:nvSpPr>
            <p:cNvPr id="489509" name="Oval 37">
              <a:extLst>
                <a:ext uri="{FF2B5EF4-FFF2-40B4-BE49-F238E27FC236}">
                  <a16:creationId xmlns:a16="http://schemas.microsoft.com/office/drawing/2014/main" id="{0551497E-D49D-40D6-AF08-FE06A796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10" name="Oval 38">
              <a:extLst>
                <a:ext uri="{FF2B5EF4-FFF2-40B4-BE49-F238E27FC236}">
                  <a16:creationId xmlns:a16="http://schemas.microsoft.com/office/drawing/2014/main" id="{08DBAE87-F085-46FA-A21B-0BCE522521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511" name="Group 39">
            <a:extLst>
              <a:ext uri="{FF2B5EF4-FFF2-40B4-BE49-F238E27FC236}">
                <a16:creationId xmlns:a16="http://schemas.microsoft.com/office/drawing/2014/main" id="{DF66F418-9E8E-4B94-9C1C-D7FDD7137A4E}"/>
              </a:ext>
            </a:extLst>
          </p:cNvPr>
          <p:cNvGrpSpPr>
            <a:grpSpLocks/>
          </p:cNvGrpSpPr>
          <p:nvPr/>
        </p:nvGrpSpPr>
        <p:grpSpPr bwMode="auto">
          <a:xfrm>
            <a:off x="3264694" y="1119188"/>
            <a:ext cx="1959769" cy="1820466"/>
            <a:chOff x="2321" y="1832"/>
            <a:chExt cx="890" cy="890"/>
          </a:xfrm>
        </p:grpSpPr>
        <p:sp>
          <p:nvSpPr>
            <p:cNvPr id="489512" name="Oval 40">
              <a:extLst>
                <a:ext uri="{FF2B5EF4-FFF2-40B4-BE49-F238E27FC236}">
                  <a16:creationId xmlns:a16="http://schemas.microsoft.com/office/drawing/2014/main" id="{227B184C-6F87-49E6-A307-8608CC991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13" name="Oval 41">
              <a:extLst>
                <a:ext uri="{FF2B5EF4-FFF2-40B4-BE49-F238E27FC236}">
                  <a16:creationId xmlns:a16="http://schemas.microsoft.com/office/drawing/2014/main" id="{8F378594-0C97-40FD-BAF4-5FAFCEAA5A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514" name="Group 42">
            <a:extLst>
              <a:ext uri="{FF2B5EF4-FFF2-40B4-BE49-F238E27FC236}">
                <a16:creationId xmlns:a16="http://schemas.microsoft.com/office/drawing/2014/main" id="{13CCB927-13C9-438D-BAAA-3ED0EBE03E3D}"/>
              </a:ext>
            </a:extLst>
          </p:cNvPr>
          <p:cNvGrpSpPr>
            <a:grpSpLocks/>
          </p:cNvGrpSpPr>
          <p:nvPr/>
        </p:nvGrpSpPr>
        <p:grpSpPr bwMode="auto">
          <a:xfrm>
            <a:off x="4580335" y="1709738"/>
            <a:ext cx="1951434" cy="1813322"/>
            <a:chOff x="2321" y="1832"/>
            <a:chExt cx="890" cy="890"/>
          </a:xfrm>
        </p:grpSpPr>
        <p:sp>
          <p:nvSpPr>
            <p:cNvPr id="489515" name="Oval 43">
              <a:extLst>
                <a:ext uri="{FF2B5EF4-FFF2-40B4-BE49-F238E27FC236}">
                  <a16:creationId xmlns:a16="http://schemas.microsoft.com/office/drawing/2014/main" id="{CC9BC992-A1EF-4C8A-97DA-EF613E8D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16" name="Oval 44">
              <a:extLst>
                <a:ext uri="{FF2B5EF4-FFF2-40B4-BE49-F238E27FC236}">
                  <a16:creationId xmlns:a16="http://schemas.microsoft.com/office/drawing/2014/main" id="{91600821-B4BD-4CDA-B5A8-86BE4C18AD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489517" name="Group 45">
            <a:extLst>
              <a:ext uri="{FF2B5EF4-FFF2-40B4-BE49-F238E27FC236}">
                <a16:creationId xmlns:a16="http://schemas.microsoft.com/office/drawing/2014/main" id="{3714C338-9BAA-4AA2-891A-DEA992713F42}"/>
              </a:ext>
            </a:extLst>
          </p:cNvPr>
          <p:cNvGrpSpPr>
            <a:grpSpLocks/>
          </p:cNvGrpSpPr>
          <p:nvPr/>
        </p:nvGrpSpPr>
        <p:grpSpPr bwMode="auto">
          <a:xfrm>
            <a:off x="4530329" y="882253"/>
            <a:ext cx="1951434" cy="1804988"/>
            <a:chOff x="2321" y="1832"/>
            <a:chExt cx="890" cy="890"/>
          </a:xfrm>
        </p:grpSpPr>
        <p:sp>
          <p:nvSpPr>
            <p:cNvPr id="489518" name="Oval 46">
              <a:extLst>
                <a:ext uri="{FF2B5EF4-FFF2-40B4-BE49-F238E27FC236}">
                  <a16:creationId xmlns:a16="http://schemas.microsoft.com/office/drawing/2014/main" id="{1BEF789C-40AD-445B-AE50-A3B580967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519" name="Oval 47">
              <a:extLst>
                <a:ext uri="{FF2B5EF4-FFF2-40B4-BE49-F238E27FC236}">
                  <a16:creationId xmlns:a16="http://schemas.microsoft.com/office/drawing/2014/main" id="{54829556-9BEA-4B59-A016-BC4DE8AEE6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32"/>
              <a:ext cx="890" cy="890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89520" name="Text Box 48">
            <a:extLst>
              <a:ext uri="{FF2B5EF4-FFF2-40B4-BE49-F238E27FC236}">
                <a16:creationId xmlns:a16="http://schemas.microsoft.com/office/drawing/2014/main" id="{067B6640-32F7-4741-A81B-89982D27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607" y="1183481"/>
            <a:ext cx="161686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Center</a:t>
            </a:r>
          </a:p>
        </p:txBody>
      </p:sp>
      <p:sp>
        <p:nvSpPr>
          <p:cNvPr id="489521" name="Text Box 49">
            <a:extLst>
              <a:ext uri="{FF2B5EF4-FFF2-40B4-BE49-F238E27FC236}">
                <a16:creationId xmlns:a16="http://schemas.microsoft.com/office/drawing/2014/main" id="{1C116482-F9DF-4FF5-88FC-B7AD8C639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791" y="2861073"/>
            <a:ext cx="154781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CC00"/>
                </a:solidFill>
              </a:rPr>
              <a:t>Sphere of significant influence of center</a:t>
            </a:r>
          </a:p>
        </p:txBody>
      </p:sp>
      <p:sp>
        <p:nvSpPr>
          <p:cNvPr id="489522" name="Freeform 50">
            <a:extLst>
              <a:ext uri="{FF2B5EF4-FFF2-40B4-BE49-F238E27FC236}">
                <a16:creationId xmlns:a16="http://schemas.microsoft.com/office/drawing/2014/main" id="{9B574006-2E66-48AB-A226-BEFD35161F1D}"/>
              </a:ext>
            </a:extLst>
          </p:cNvPr>
          <p:cNvSpPr>
            <a:spLocks/>
          </p:cNvSpPr>
          <p:nvPr/>
        </p:nvSpPr>
        <p:spPr bwMode="auto">
          <a:xfrm>
            <a:off x="6942535" y="2419351"/>
            <a:ext cx="342900" cy="421481"/>
          </a:xfrm>
          <a:custGeom>
            <a:avLst/>
            <a:gdLst>
              <a:gd name="T0" fmla="*/ 493 w 510"/>
              <a:gd name="T1" fmla="*/ 502 h 502"/>
              <a:gd name="T2" fmla="*/ 485 w 510"/>
              <a:gd name="T3" fmla="*/ 321 h 502"/>
              <a:gd name="T4" fmla="*/ 452 w 510"/>
              <a:gd name="T5" fmla="*/ 181 h 502"/>
              <a:gd name="T6" fmla="*/ 98 w 510"/>
              <a:gd name="T7" fmla="*/ 25 h 502"/>
              <a:gd name="T8" fmla="*/ 0 w 510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02">
                <a:moveTo>
                  <a:pt x="493" y="502"/>
                </a:moveTo>
                <a:cubicBezTo>
                  <a:pt x="510" y="441"/>
                  <a:pt x="498" y="382"/>
                  <a:pt x="485" y="321"/>
                </a:cubicBezTo>
                <a:cubicBezTo>
                  <a:pt x="476" y="281"/>
                  <a:pt x="478" y="215"/>
                  <a:pt x="452" y="181"/>
                </a:cubicBezTo>
                <a:cubicBezTo>
                  <a:pt x="365" y="68"/>
                  <a:pt x="229" y="50"/>
                  <a:pt x="98" y="25"/>
                </a:cubicBezTo>
                <a:cubicBezTo>
                  <a:pt x="59" y="18"/>
                  <a:pt x="39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9523" name="Freeform 51">
            <a:extLst>
              <a:ext uri="{FF2B5EF4-FFF2-40B4-BE49-F238E27FC236}">
                <a16:creationId xmlns:a16="http://schemas.microsoft.com/office/drawing/2014/main" id="{90451E2E-B61B-4BF6-A64F-492A68487697}"/>
              </a:ext>
            </a:extLst>
          </p:cNvPr>
          <p:cNvSpPr>
            <a:spLocks/>
          </p:cNvSpPr>
          <p:nvPr/>
        </p:nvSpPr>
        <p:spPr bwMode="auto">
          <a:xfrm>
            <a:off x="6032897" y="1489472"/>
            <a:ext cx="900113" cy="823913"/>
          </a:xfrm>
          <a:custGeom>
            <a:avLst/>
            <a:gdLst>
              <a:gd name="T0" fmla="*/ 280 w 304"/>
              <a:gd name="T1" fmla="*/ 0 h 502"/>
              <a:gd name="T2" fmla="*/ 271 w 304"/>
              <a:gd name="T3" fmla="*/ 25 h 502"/>
              <a:gd name="T4" fmla="*/ 288 w 304"/>
              <a:gd name="T5" fmla="*/ 74 h 502"/>
              <a:gd name="T6" fmla="*/ 304 w 304"/>
              <a:gd name="T7" fmla="*/ 148 h 502"/>
              <a:gd name="T8" fmla="*/ 296 w 304"/>
              <a:gd name="T9" fmla="*/ 222 h 502"/>
              <a:gd name="T10" fmla="*/ 280 w 304"/>
              <a:gd name="T11" fmla="*/ 247 h 502"/>
              <a:gd name="T12" fmla="*/ 173 w 304"/>
              <a:gd name="T13" fmla="*/ 362 h 502"/>
              <a:gd name="T14" fmla="*/ 0 w 304"/>
              <a:gd name="T15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2">
                <a:moveTo>
                  <a:pt x="280" y="0"/>
                </a:moveTo>
                <a:cubicBezTo>
                  <a:pt x="277" y="8"/>
                  <a:pt x="271" y="16"/>
                  <a:pt x="271" y="25"/>
                </a:cubicBezTo>
                <a:cubicBezTo>
                  <a:pt x="271" y="42"/>
                  <a:pt x="283" y="57"/>
                  <a:pt x="288" y="74"/>
                </a:cubicBezTo>
                <a:cubicBezTo>
                  <a:pt x="296" y="101"/>
                  <a:pt x="298" y="120"/>
                  <a:pt x="304" y="148"/>
                </a:cubicBezTo>
                <a:cubicBezTo>
                  <a:pt x="301" y="173"/>
                  <a:pt x="302" y="198"/>
                  <a:pt x="296" y="222"/>
                </a:cubicBezTo>
                <a:cubicBezTo>
                  <a:pt x="294" y="232"/>
                  <a:pt x="284" y="238"/>
                  <a:pt x="280" y="247"/>
                </a:cubicBezTo>
                <a:cubicBezTo>
                  <a:pt x="255" y="297"/>
                  <a:pt x="230" y="343"/>
                  <a:pt x="173" y="362"/>
                </a:cubicBezTo>
                <a:cubicBezTo>
                  <a:pt x="113" y="402"/>
                  <a:pt x="51" y="451"/>
                  <a:pt x="0" y="5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350"/>
          </a:p>
        </p:txBody>
      </p:sp>
      <p:sp>
        <p:nvSpPr>
          <p:cNvPr id="489524" name="Text Box 52">
            <a:extLst>
              <a:ext uri="{FF2B5EF4-FFF2-40B4-BE49-F238E27FC236}">
                <a16:creationId xmlns:a16="http://schemas.microsoft.com/office/drawing/2014/main" id="{4BF5B73B-724D-4C84-B24F-D6CE5843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64978"/>
            <a:ext cx="148113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>
                <a:solidFill>
                  <a:schemeClr val="hlink"/>
                </a:solidFill>
              </a:rPr>
              <a:t>Even before seeing the data, you should understand that this isn’t good either..</a:t>
            </a:r>
          </a:p>
        </p:txBody>
      </p:sp>
    </p:spTree>
    <p:extLst>
      <p:ext uri="{BB962C8B-B14F-4D97-AF65-F5344CB8AC3E}">
        <p14:creationId xmlns:p14="http://schemas.microsoft.com/office/powerpoint/2010/main" val="34941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SVM with RBF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25" y="1311841"/>
            <a:ext cx="8229600" cy="32934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460" t="31112" r="31892" b="8800"/>
          <a:stretch/>
        </p:blipFill>
        <p:spPr>
          <a:xfrm>
            <a:off x="4577386" y="1200630"/>
            <a:ext cx="4408051" cy="3261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958" t="29423" r="35834" b="26346"/>
          <a:stretch/>
        </p:blipFill>
        <p:spPr>
          <a:xfrm>
            <a:off x="355600" y="1400194"/>
            <a:ext cx="4294184" cy="2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Radial Basis Kernel vs Polynomial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49" t="29761" r="41216" b="20343"/>
          <a:stretch/>
        </p:blipFill>
        <p:spPr>
          <a:xfrm>
            <a:off x="457200" y="1367300"/>
            <a:ext cx="4127157" cy="3174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513" t="36497" r="41622" b="13607"/>
          <a:stretch/>
        </p:blipFill>
        <p:spPr>
          <a:xfrm>
            <a:off x="4572000" y="1371359"/>
            <a:ext cx="4084934" cy="31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Radial Basis Function kernel: Gamma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39811" y="2338709"/>
                <a:ext cx="4449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811" y="2338709"/>
                <a:ext cx="4449719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Up 3"/>
          <p:cNvSpPr/>
          <p:nvPr/>
        </p:nvSpPr>
        <p:spPr>
          <a:xfrm>
            <a:off x="2044725" y="2734780"/>
            <a:ext cx="377200" cy="4363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902" y="3235319"/>
                <a:ext cx="24856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gamma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kernel width</a:t>
                </a:r>
                <a:br>
                  <a:rPr lang="en-US" dirty="0"/>
                </a:br>
                <a:r>
                  <a:rPr lang="en-US" dirty="0"/>
                  <a:t>parameter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2" y="3235319"/>
                <a:ext cx="248566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961" t="-5660" r="-17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832"/>
          <a:stretch/>
        </p:blipFill>
        <p:spPr>
          <a:xfrm>
            <a:off x="7511548" y="2795608"/>
            <a:ext cx="624732" cy="8413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27218" r="21687"/>
          <a:stretch/>
        </p:blipFill>
        <p:spPr>
          <a:xfrm>
            <a:off x="3935499" y="2784336"/>
            <a:ext cx="2940406" cy="8352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75809" y="1956727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gamma (10)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2988" y="1951916"/>
            <a:ext cx="236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gamma (0.01)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226848" y="3630832"/>
            <a:ext cx="11803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935499" y="3619560"/>
            <a:ext cx="29404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V="1">
            <a:off x="7823914" y="2651233"/>
            <a:ext cx="11386" cy="985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5442318" y="2622957"/>
            <a:ext cx="13425" cy="985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2769" y="3814656"/>
                <a:ext cx="1019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69" y="3814656"/>
                <a:ext cx="1019895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r="-179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339126" y="407661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Squared distance</a:t>
            </a:r>
          </a:p>
          <a:p>
            <a:r>
              <a:rPr lang="en-US" dirty="0"/>
              <a:t>between x and x'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98858" y="2518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7874791" y="2577433"/>
            <a:ext cx="36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2945" y="3686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67001" y="3670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592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98787"/>
            <a:ext cx="8664832" cy="701843"/>
          </a:xfrm>
        </p:spPr>
        <p:txBody>
          <a:bodyPr/>
          <a:lstStyle/>
          <a:p>
            <a:r>
              <a:rPr lang="en-US" sz="2400" dirty="0"/>
              <a:t>Maximum margin linear classifier: Linear Support Vector Machines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963" t="28790" r="28378" b="4376"/>
          <a:stretch/>
        </p:blipFill>
        <p:spPr>
          <a:xfrm>
            <a:off x="4059453" y="1298817"/>
            <a:ext cx="4540849" cy="33102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9976499">
            <a:off x="4031544" y="2905232"/>
            <a:ext cx="4715762" cy="4146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4270035" y="2039725"/>
            <a:ext cx="4219056" cy="2169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819" y="2730835"/>
            <a:ext cx="328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Margin</a:t>
            </a:r>
            <a:r>
              <a:rPr lang="en-US" dirty="0" smtClean="0"/>
              <a:t>: </a:t>
            </a:r>
            <a:r>
              <a:rPr lang="en-US" dirty="0"/>
              <a:t>maximum decision boundary </a:t>
            </a:r>
            <a:r>
              <a:rPr lang="en-US" dirty="0" err="1" smtClean="0"/>
              <a:t>widgth</a:t>
            </a:r>
            <a:r>
              <a:rPr lang="en-US" dirty="0" smtClean="0"/>
              <a:t> before </a:t>
            </a:r>
            <a:r>
              <a:rPr lang="en-US" dirty="0"/>
              <a:t>hitting a data point.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  <a:p>
            <a:pPr algn="just"/>
            <a:r>
              <a:rPr lang="en-US" u="sng" dirty="0" smtClean="0"/>
              <a:t>Linear </a:t>
            </a:r>
            <a:r>
              <a:rPr lang="en-US" u="sng" dirty="0"/>
              <a:t>Support Vector Machine </a:t>
            </a:r>
            <a:r>
              <a:rPr lang="en-US" dirty="0"/>
              <a:t>(LSVM</a:t>
            </a:r>
            <a:r>
              <a:rPr lang="en-US" dirty="0" smtClean="0"/>
              <a:t>) is the  maximum </a:t>
            </a:r>
            <a:r>
              <a:rPr lang="en-US" dirty="0"/>
              <a:t>margin classifier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4" r="-14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63389" y="1521202"/>
            <a:ext cx="1025611" cy="334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2589000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18546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t="-24444" r="-8064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effect of the RBF gamma parameter on decision boundaries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562" t="27884" r="14062" b="30577"/>
          <a:stretch/>
        </p:blipFill>
        <p:spPr>
          <a:xfrm>
            <a:off x="704849" y="1200630"/>
            <a:ext cx="8201501" cy="2866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2575" y="406717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0.01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6223" y="409944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9872" y="406717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10</a:t>
            </a:r>
          </a:p>
        </p:txBody>
      </p:sp>
    </p:spTree>
    <p:extLst>
      <p:ext uri="{BB962C8B-B14F-4D97-AF65-F5344CB8AC3E}">
        <p14:creationId xmlns:p14="http://schemas.microsoft.com/office/powerpoint/2010/main" val="2720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865" t="29101" r="19595" b="2401"/>
          <a:stretch/>
        </p:blipFill>
        <p:spPr>
          <a:xfrm>
            <a:off x="2038865" y="849708"/>
            <a:ext cx="5142800" cy="3409113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508882" y="4113531"/>
            <a:ext cx="2760774" cy="734388"/>
          </a:xfrm>
          <a:prstGeom prst="rightArrow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C</a:t>
            </a:r>
          </a:p>
        </p:txBody>
      </p:sp>
      <p:sp>
        <p:nvSpPr>
          <p:cNvPr id="8" name="Arrow: Right 7"/>
          <p:cNvSpPr/>
          <p:nvPr/>
        </p:nvSpPr>
        <p:spPr>
          <a:xfrm rot="5400000">
            <a:off x="6460885" y="2290587"/>
            <a:ext cx="2526565" cy="763728"/>
          </a:xfrm>
          <a:prstGeom prst="rightArrow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gamma</a:t>
            </a:r>
          </a:p>
        </p:txBody>
      </p:sp>
    </p:spTree>
    <p:extLst>
      <p:ext uri="{BB962C8B-B14F-4D97-AF65-F5344CB8AC3E}">
        <p14:creationId xmlns:p14="http://schemas.microsoft.com/office/powerpoint/2010/main" val="2650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Reminder: Using a scaler object: fit and transform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9168"/>
            <a:ext cx="8576441" cy="3293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X_train_scaled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X_test_scaled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SVC().fit(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X_train_scaled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X_test_scaled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Tip:  It can be more efficient to do fitting and transforming together on the training set using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000" dirty="0">
                <a:cs typeface="Courier New" panose="02070309020205020404" pitchFamily="49" charset="0"/>
              </a:rPr>
              <a:t> 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X_train_scaled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Kernelized Support Vector Machines: 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1310314"/>
            <a:ext cx="3913258" cy="3293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perform well on a range of datasets.</a:t>
            </a:r>
          </a:p>
          <a:p>
            <a:r>
              <a:rPr lang="en-US" dirty="0"/>
              <a:t>Versatile: different kernel functions can be specified, or custom kernels can be defined for specific data types.</a:t>
            </a:r>
          </a:p>
          <a:p>
            <a:r>
              <a:rPr lang="en-US" dirty="0"/>
              <a:t>Works well for both low- and high-dimensional data.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09168"/>
            <a:ext cx="4216400" cy="3293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b="1" i="0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tx2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Efficiency (runtime speed and memory usage) decreases as training set size increases (e.g. over 50000 samples).</a:t>
            </a:r>
          </a:p>
          <a:p>
            <a:r>
              <a:rPr lang="en-US" dirty="0"/>
              <a:t>Needs careful normalization of input data and parameter tuning.</a:t>
            </a:r>
          </a:p>
          <a:p>
            <a:r>
              <a:rPr lang="en-US" dirty="0"/>
              <a:t>Does not provide direct probability estimates (but can be estimated using e.g. Platt scaling).</a:t>
            </a:r>
          </a:p>
          <a:p>
            <a:r>
              <a:rPr lang="en-US" dirty="0"/>
              <a:t>Difficult to interpret why a prediction was made.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Kernalized</a:t>
            </a:r>
            <a:r>
              <a:rPr lang="en-US" dirty="0" smtClean="0"/>
              <a:t> SVMs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Must relate locally</a:t>
            </a:r>
          </a:p>
          <a:p>
            <a:pPr lvl="1"/>
            <a:r>
              <a:rPr lang="en-US" dirty="0" smtClean="0"/>
              <a:t>Must normalize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Next slides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Usual</a:t>
            </a:r>
          </a:p>
          <a:p>
            <a:pPr lvl="1"/>
            <a:r>
              <a:rPr lang="en-US" dirty="0" smtClean="0"/>
              <a:t>Coefficients are not very interpretable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Kernelized Support Vector Machines (SVC): </a:t>
            </a:r>
            <a:br>
              <a:rPr lang="en-US" sz="2400" dirty="0"/>
            </a:br>
            <a:r>
              <a:rPr lang="en-US" sz="2400" dirty="0"/>
              <a:t>Important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Model complexity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kernel</a:t>
                </a:r>
                <a:r>
                  <a:rPr lang="en-US" dirty="0"/>
                  <a:t>:  Type of kernel function to be used</a:t>
                </a:r>
              </a:p>
              <a:p>
                <a:pPr lvl="1"/>
                <a:r>
                  <a:rPr lang="en-US" dirty="0"/>
                  <a:t>De</a:t>
                </a:r>
                <a:r>
                  <a:rPr lang="en-US" i="1" dirty="0"/>
                  <a:t>fault = '</a:t>
                </a:r>
                <a:r>
                  <a:rPr lang="en-US" i="1" dirty="0" err="1"/>
                  <a:t>rbf</a:t>
                </a:r>
                <a:r>
                  <a:rPr lang="en-US" i="1" dirty="0"/>
                  <a:t>' for radial basis function</a:t>
                </a:r>
              </a:p>
              <a:p>
                <a:pPr lvl="1"/>
                <a:r>
                  <a:rPr lang="en-US" dirty="0"/>
                  <a:t>Other types include 'polynomial' </a:t>
                </a:r>
                <a:endParaRPr lang="en-US" i="1" dirty="0"/>
              </a:p>
              <a:p>
                <a:r>
                  <a:rPr lang="en-US" dirty="0"/>
                  <a:t>kernel parameters</a:t>
                </a:r>
              </a:p>
              <a:p>
                <a:pPr lvl="1"/>
                <a:r>
                  <a:rPr lang="en-US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gamma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 RBF kernel width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dirty="0"/>
                  <a:t>: regularization </a:t>
                </a:r>
                <a:r>
                  <a:rPr lang="en-US" dirty="0" smtClean="0"/>
                  <a:t>parameter: tolerance for training errors</a:t>
                </a:r>
                <a:endParaRPr lang="en-US" dirty="0"/>
              </a:p>
              <a:p>
                <a:r>
                  <a:rPr lang="en-US" dirty="0"/>
                  <a:t>Typically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dirty="0"/>
                  <a:t>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gamma</a:t>
                </a:r>
                <a:r>
                  <a:rPr lang="en-US" dirty="0"/>
                  <a:t> are tuned at the same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40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1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Regression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5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Can the maximum margin principle be used</a:t>
            </a:r>
            <a:br>
              <a:rPr lang="en-US" sz="2400" dirty="0" smtClean="0"/>
            </a:br>
            <a:r>
              <a:rPr lang="en-US" sz="2400" dirty="0" smtClean="0"/>
              <a:t>for regression?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Yes!  Support Vector Regression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861" t="43684" r="46557" b="29725"/>
          <a:stretch/>
        </p:blipFill>
        <p:spPr>
          <a:xfrm>
            <a:off x="2271010" y="1409168"/>
            <a:ext cx="4129790" cy="29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861" t="70207" r="46557" b="3134"/>
          <a:stretch/>
        </p:blipFill>
        <p:spPr>
          <a:xfrm>
            <a:off x="2286000" y="1409168"/>
            <a:ext cx="4129790" cy="29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98787"/>
            <a:ext cx="8664832" cy="701843"/>
          </a:xfrm>
        </p:spPr>
        <p:txBody>
          <a:bodyPr/>
          <a:lstStyle/>
          <a:p>
            <a:r>
              <a:rPr lang="en-US" sz="2400" dirty="0"/>
              <a:t>Maximum margin linear classifier: Linear Support Vector Machines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963" t="28790" r="28378" b="4376"/>
          <a:stretch/>
        </p:blipFill>
        <p:spPr>
          <a:xfrm>
            <a:off x="4059453" y="1298817"/>
            <a:ext cx="4540849" cy="33102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9976499">
            <a:off x="4031544" y="2905232"/>
            <a:ext cx="4715762" cy="4146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4270035" y="2039725"/>
            <a:ext cx="4219056" cy="2169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037" y="2726724"/>
            <a:ext cx="299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Support Vectors</a:t>
            </a:r>
            <a:r>
              <a:rPr lang="en-US" dirty="0" smtClean="0"/>
              <a:t>:  </a:t>
            </a:r>
            <a:r>
              <a:rPr lang="en-US" dirty="0"/>
              <a:t>points </a:t>
            </a:r>
            <a:r>
              <a:rPr lang="en-US" dirty="0" smtClean="0"/>
              <a:t>that define maximum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4" r="-14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63389" y="1521202"/>
            <a:ext cx="1025611" cy="334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2589000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18546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t="-24444" r="-8064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5621311" y="1941226"/>
            <a:ext cx="1034322" cy="861935"/>
          </a:xfrm>
          <a:prstGeom prst="downArrow">
            <a:avLst/>
          </a:prstGeom>
          <a:solidFill>
            <a:srgbClr val="FDC227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5961088" y="3466527"/>
            <a:ext cx="1034322" cy="861935"/>
          </a:xfrm>
          <a:prstGeom prst="downArrow">
            <a:avLst/>
          </a:prstGeom>
          <a:solidFill>
            <a:srgbClr val="FDC227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Ideal:</a:t>
            </a:r>
          </a:p>
          <a:p>
            <a:pPr lvl="1"/>
            <a:r>
              <a:rPr lang="en-US" dirty="0" smtClean="0"/>
              <a:t>Minimize band so that all data within band.</a:t>
            </a:r>
          </a:p>
          <a:p>
            <a:r>
              <a:rPr lang="en-US" dirty="0" smtClean="0"/>
              <a:t>Actual:</a:t>
            </a:r>
          </a:p>
          <a:p>
            <a:pPr lvl="1"/>
            <a:r>
              <a:rPr lang="en-US" dirty="0" smtClean="0"/>
              <a:t>Add some error for points outside band.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74C"/>
                </a:solidFill>
              </a:rPr>
              <a:t>Data </a:t>
            </a:r>
            <a:r>
              <a:rPr lang="en-US" dirty="0">
                <a:solidFill>
                  <a:srgbClr val="00274C"/>
                </a:solidFill>
              </a:rPr>
              <a:t>Leakage</a:t>
            </a:r>
            <a:br>
              <a:rPr lang="en-US" dirty="0">
                <a:solidFill>
                  <a:srgbClr val="00274C"/>
                </a:solidFill>
              </a:rPr>
            </a:br>
            <a:endParaRPr lang="en-US" sz="2000" dirty="0">
              <a:solidFill>
                <a:srgbClr val="00274C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Image result for data lea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63" y="1554479"/>
            <a:ext cx="4259828" cy="239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Features </a:t>
            </a:r>
            <a:r>
              <a:rPr lang="en-US" dirty="0"/>
              <a:t>contains illicit </a:t>
            </a:r>
            <a:r>
              <a:rPr lang="en-US" dirty="0" smtClean="0"/>
              <a:t>information about the target.</a:t>
            </a:r>
            <a:endParaRPr lang="en-US" dirty="0"/>
          </a:p>
          <a:p>
            <a:pPr lvl="1"/>
            <a:r>
              <a:rPr lang="en-US" dirty="0" smtClean="0"/>
              <a:t>not available </a:t>
            </a:r>
            <a:r>
              <a:rPr lang="en-US" dirty="0"/>
              <a:t>during actual use.</a:t>
            </a:r>
          </a:p>
          <a:p>
            <a:pPr lvl="1"/>
            <a:r>
              <a:rPr lang="en-US" dirty="0" smtClean="0"/>
              <a:t>Obvious example: label </a:t>
            </a:r>
            <a:r>
              <a:rPr lang="en-US" dirty="0"/>
              <a:t>to be predicted </a:t>
            </a:r>
            <a:r>
              <a:rPr lang="en-US" dirty="0" smtClean="0"/>
              <a:t>included as </a:t>
            </a:r>
            <a:r>
              <a:rPr lang="en-US" dirty="0"/>
              <a:t>a feature</a:t>
            </a:r>
          </a:p>
          <a:p>
            <a:r>
              <a:rPr lang="en-US" dirty="0"/>
              <a:t>Training data contains illicit information about test data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/>
              <a:t>test data with training data</a:t>
            </a:r>
          </a:p>
          <a:p>
            <a:r>
              <a:rPr lang="en-US" dirty="0" smtClean="0"/>
              <a:t>If </a:t>
            </a:r>
            <a:r>
              <a:rPr lang="en-US" dirty="0"/>
              <a:t>your model performance is too good to be true, it probably is and likely due to "giveaway" features.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subtle examples </a:t>
            </a:r>
            <a:r>
              <a:rPr lang="en-US" sz="2400" dirty="0" smtClean="0"/>
              <a:t>of illicit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Target</a:t>
            </a:r>
            <a:r>
              <a:rPr lang="en-US" dirty="0"/>
              <a:t>: will user stay on a site, or leave?</a:t>
            </a:r>
          </a:p>
          <a:p>
            <a:pPr lvl="1"/>
            <a:r>
              <a:rPr lang="en-US" dirty="0"/>
              <a:t>Giveaway feature: total session </a:t>
            </a:r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information about </a:t>
            </a:r>
            <a:r>
              <a:rPr lang="en-US" u="sng" dirty="0"/>
              <a:t>future</a:t>
            </a:r>
            <a:r>
              <a:rPr lang="en-US" dirty="0"/>
              <a:t> page visits</a:t>
            </a:r>
          </a:p>
          <a:p>
            <a:r>
              <a:rPr lang="en-US" dirty="0" smtClean="0"/>
              <a:t>Target: will user open an account?</a:t>
            </a:r>
          </a:p>
          <a:p>
            <a:pPr lvl="1"/>
            <a:r>
              <a:rPr lang="en-US" dirty="0"/>
              <a:t>Giveaway feature: </a:t>
            </a:r>
            <a:r>
              <a:rPr lang="en-US" dirty="0" smtClean="0"/>
              <a:t>account </a:t>
            </a:r>
            <a:r>
              <a:rPr lang="en-US" dirty="0"/>
              <a:t>number field 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filled in once the user does open an account.</a:t>
            </a:r>
          </a:p>
          <a:p>
            <a:r>
              <a:rPr lang="en-US" dirty="0"/>
              <a:t>Diagnostic medical test </a:t>
            </a:r>
            <a:endParaRPr lang="en-US" dirty="0" smtClean="0"/>
          </a:p>
          <a:p>
            <a:pPr lvl="1"/>
            <a:r>
              <a:rPr lang="en-US" dirty="0" smtClean="0"/>
              <a:t>Giveaway feature</a:t>
            </a:r>
            <a:r>
              <a:rPr lang="en-US" dirty="0"/>
              <a:t>: </a:t>
            </a:r>
            <a:r>
              <a:rPr lang="en-US" dirty="0" smtClean="0"/>
              <a:t>whether </a:t>
            </a:r>
            <a:r>
              <a:rPr lang="en-US" dirty="0"/>
              <a:t>they had surgery for </a:t>
            </a:r>
            <a:r>
              <a:rPr lang="en-US" dirty="0" smtClean="0"/>
              <a:t>tested </a:t>
            </a:r>
            <a:r>
              <a:rPr lang="en-US" dirty="0"/>
              <a:t>condition.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patient ID could contain information about specific diagnosis paths (e.g. for routine visit vs specialist).</a:t>
            </a:r>
          </a:p>
          <a:p>
            <a:r>
              <a:rPr lang="en-US" dirty="0" smtClean="0"/>
              <a:t>Giveaway features are </a:t>
            </a:r>
            <a:r>
              <a:rPr lang="en-US" dirty="0"/>
              <a:t>highly </a:t>
            </a:r>
            <a:r>
              <a:rPr lang="en-US" dirty="0" smtClean="0"/>
              <a:t>predictive, but </a:t>
            </a:r>
            <a:r>
              <a:rPr lang="en-US" dirty="0"/>
              <a:t>not </a:t>
            </a:r>
            <a:r>
              <a:rPr lang="en-US" dirty="0" smtClean="0"/>
              <a:t>available for  the prediction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subtle examples of illicit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 smtClean="0"/>
              <a:t>Leakage </a:t>
            </a:r>
            <a:r>
              <a:rPr lang="en-US" b="0" dirty="0"/>
              <a:t>in features:</a:t>
            </a:r>
          </a:p>
          <a:p>
            <a:r>
              <a:rPr lang="en-US" b="0" dirty="0"/>
              <a:t>Removing </a:t>
            </a:r>
            <a:r>
              <a:rPr lang="en-US" b="0" dirty="0" smtClean="0"/>
              <a:t>illicit variables but leaving others that encode related </a:t>
            </a:r>
            <a:r>
              <a:rPr lang="en-US" b="0" dirty="0"/>
              <a:t>information (e.g. diagnosis info may still exist in patient ID).</a:t>
            </a:r>
          </a:p>
          <a:p>
            <a:r>
              <a:rPr lang="en-US" b="0" dirty="0" smtClean="0"/>
              <a:t>Implicitly reversing intentional </a:t>
            </a:r>
            <a:r>
              <a:rPr lang="en-US" b="0" dirty="0"/>
              <a:t>randomization / </a:t>
            </a:r>
            <a:r>
              <a:rPr lang="en-US" b="0" dirty="0" smtClean="0"/>
              <a:t>anonymization</a:t>
            </a:r>
          </a:p>
          <a:p>
            <a:r>
              <a:rPr lang="en-US" b="0" dirty="0"/>
              <a:t>Above problems when extra data is added: </a:t>
            </a:r>
          </a:p>
          <a:p>
            <a:pPr lvl="1"/>
            <a:r>
              <a:rPr lang="en-US" dirty="0"/>
              <a:t>external data joined to the training set.</a:t>
            </a:r>
          </a:p>
          <a:p>
            <a:r>
              <a:rPr lang="en-US" b="0" dirty="0" smtClean="0"/>
              <a:t>Time-series </a:t>
            </a:r>
            <a:r>
              <a:rPr lang="en-US" b="0" dirty="0"/>
              <a:t>datasets: using records from the future when computing features for the current prediction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Errors </a:t>
            </a:r>
            <a:r>
              <a:rPr lang="en-US" b="0" dirty="0"/>
              <a:t>in data values/gathering or missing variable indicators (e.g. the special value 999) can encode information about missing data that reveals information about the future.</a:t>
            </a:r>
          </a:p>
          <a:p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Illicit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smtClean="0"/>
              <a:t>Data </a:t>
            </a:r>
            <a:r>
              <a:rPr lang="en-US" b="0" dirty="0"/>
              <a:t>preprocessing using parameters or results from analyzing the entire dataset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Normalizing </a:t>
            </a:r>
            <a:r>
              <a:rPr lang="en-US" b="0" dirty="0"/>
              <a:t>and rescaling, </a:t>
            </a:r>
            <a:endParaRPr lang="en-US" b="0" dirty="0" smtClean="0"/>
          </a:p>
          <a:p>
            <a:pPr lvl="1"/>
            <a:r>
              <a:rPr lang="en-US" b="0" dirty="0" smtClean="0"/>
              <a:t>detecting </a:t>
            </a:r>
            <a:r>
              <a:rPr lang="en-US" b="0" dirty="0"/>
              <a:t>and removing outliers, </a:t>
            </a:r>
            <a:endParaRPr lang="en-US" b="0" dirty="0" smtClean="0"/>
          </a:p>
          <a:p>
            <a:pPr lvl="1"/>
            <a:r>
              <a:rPr lang="en-US" b="0" dirty="0" smtClean="0"/>
              <a:t>estimating </a:t>
            </a:r>
            <a:r>
              <a:rPr lang="en-US" b="0" dirty="0"/>
              <a:t>missing values, </a:t>
            </a:r>
            <a:endParaRPr lang="en-US" b="0" dirty="0" smtClean="0"/>
          </a:p>
          <a:p>
            <a:pPr lvl="1"/>
            <a:r>
              <a:rPr lang="en-US" b="0" dirty="0" smtClean="0"/>
              <a:t>feature </a:t>
            </a:r>
            <a:r>
              <a:rPr lang="en-US" b="0" dirty="0"/>
              <a:t>selection, </a:t>
            </a:r>
            <a:endParaRPr lang="en-US" b="0" dirty="0" smtClean="0"/>
          </a:p>
          <a:p>
            <a:pPr lvl="1"/>
            <a:r>
              <a:rPr lang="en-US" b="0" dirty="0" smtClean="0"/>
              <a:t>cross-validation</a:t>
            </a:r>
            <a:r>
              <a:rPr lang="en-US" b="0" dirty="0"/>
              <a:t>.</a:t>
            </a:r>
          </a:p>
          <a:p>
            <a:r>
              <a:rPr lang="en-US" b="0" dirty="0"/>
              <a:t>Perform data preparation and hyper-parameter tuning within each cross-validation fold separately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data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Think!</a:t>
            </a:r>
          </a:p>
          <a:p>
            <a:r>
              <a:rPr lang="en-US" dirty="0" smtClean="0"/>
              <a:t>Before </a:t>
            </a:r>
            <a:r>
              <a:rPr lang="en-US" dirty="0"/>
              <a:t>building the model</a:t>
            </a:r>
          </a:p>
          <a:p>
            <a:pPr lvl="1"/>
            <a:r>
              <a:rPr lang="en-US" dirty="0"/>
              <a:t>Exploratory data analysis to find surprises in the data</a:t>
            </a:r>
          </a:p>
          <a:p>
            <a:pPr lvl="1"/>
            <a:r>
              <a:rPr lang="en-US" dirty="0"/>
              <a:t>Are </a:t>
            </a:r>
            <a:r>
              <a:rPr lang="en-US" dirty="0" smtClean="0"/>
              <a:t>unexpected </a:t>
            </a:r>
            <a:r>
              <a:rPr lang="en-US" dirty="0"/>
              <a:t>features </a:t>
            </a:r>
            <a:r>
              <a:rPr lang="en-US" dirty="0" smtClean="0"/>
              <a:t>highly </a:t>
            </a:r>
            <a:r>
              <a:rPr lang="en-US" dirty="0"/>
              <a:t>correlated with the </a:t>
            </a:r>
            <a:r>
              <a:rPr lang="en-US" dirty="0" smtClean="0"/>
              <a:t>target?</a:t>
            </a:r>
            <a:endParaRPr lang="en-US" dirty="0"/>
          </a:p>
          <a:p>
            <a:r>
              <a:rPr lang="en-US" dirty="0"/>
              <a:t>After building the model</a:t>
            </a:r>
          </a:p>
          <a:p>
            <a:pPr lvl="1"/>
            <a:r>
              <a:rPr lang="en-US" dirty="0"/>
              <a:t>Look for surprising feature behavior in the fitted model.</a:t>
            </a:r>
          </a:p>
          <a:p>
            <a:pPr lvl="2"/>
            <a:r>
              <a:rPr lang="en-US" dirty="0" smtClean="0"/>
              <a:t>high </a:t>
            </a:r>
            <a:r>
              <a:rPr lang="en-US" dirty="0"/>
              <a:t>weights</a:t>
            </a:r>
            <a:r>
              <a:rPr lang="en-US" dirty="0" smtClean="0"/>
              <a:t>, (or </a:t>
            </a:r>
            <a:r>
              <a:rPr lang="en-US" dirty="0"/>
              <a:t>high information </a:t>
            </a:r>
            <a:r>
              <a:rPr lang="en-US" dirty="0" smtClean="0"/>
              <a:t>gain)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overall model performance surprisingly </a:t>
            </a:r>
            <a:r>
              <a:rPr lang="en-US" dirty="0" smtClean="0"/>
              <a:t>good?</a:t>
            </a:r>
          </a:p>
          <a:p>
            <a:pPr lvl="2"/>
            <a:r>
              <a:rPr lang="en-US" dirty="0" smtClean="0"/>
              <a:t>compare </a:t>
            </a:r>
            <a:r>
              <a:rPr lang="en-US" dirty="0"/>
              <a:t>to known results on the </a:t>
            </a:r>
            <a:r>
              <a:rPr lang="en-US" dirty="0" smtClean="0"/>
              <a:t>same/similar datasets</a:t>
            </a:r>
          </a:p>
          <a:p>
            <a:pPr lvl="2"/>
            <a:r>
              <a:rPr lang="en-US" dirty="0" smtClean="0"/>
              <a:t>Example: Coupon Detection</a:t>
            </a:r>
            <a:endParaRPr lang="en-US" dirty="0"/>
          </a:p>
          <a:p>
            <a:r>
              <a:rPr lang="en-US" dirty="0" smtClean="0"/>
              <a:t>(Limited) </a:t>
            </a:r>
            <a:r>
              <a:rPr lang="en-US" dirty="0"/>
              <a:t>real-world deployment of the trained model</a:t>
            </a:r>
          </a:p>
          <a:p>
            <a:pPr lvl="1"/>
            <a:r>
              <a:rPr lang="en-US" dirty="0" smtClean="0"/>
              <a:t>Do results generalize?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Data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data </a:t>
            </a:r>
            <a:r>
              <a:rPr lang="en-US" dirty="0" smtClean="0"/>
              <a:t>preparation and hyper-parameter tuning within </a:t>
            </a:r>
            <a:r>
              <a:rPr lang="en-US" dirty="0"/>
              <a:t>each cross-validation fold separately</a:t>
            </a:r>
          </a:p>
          <a:p>
            <a:r>
              <a:rPr lang="en-US" dirty="0" smtClean="0"/>
              <a:t>With </a:t>
            </a:r>
            <a:r>
              <a:rPr lang="en-US" dirty="0"/>
              <a:t>time series data, use a timestamp cutoff </a:t>
            </a:r>
          </a:p>
          <a:p>
            <a:r>
              <a:rPr lang="en-US" dirty="0" smtClean="0"/>
              <a:t>Before </a:t>
            </a:r>
            <a:r>
              <a:rPr lang="en-US" dirty="0"/>
              <a:t>any work with a new dataset, split off a final test </a:t>
            </a:r>
            <a:r>
              <a:rPr lang="en-US" dirty="0" smtClean="0"/>
              <a:t>dataset</a:t>
            </a:r>
            <a:endParaRPr lang="en-US" dirty="0"/>
          </a:p>
          <a:p>
            <a:pPr lvl="1"/>
            <a:r>
              <a:rPr lang="en-US" dirty="0"/>
              <a:t>… if you have enough data</a:t>
            </a:r>
          </a:p>
          <a:p>
            <a:pPr lvl="1"/>
            <a:r>
              <a:rPr lang="en-US" dirty="0"/>
              <a:t>Use this final test dataset as the very last step in your validation</a:t>
            </a:r>
          </a:p>
          <a:p>
            <a:pPr lvl="1"/>
            <a:r>
              <a:rPr lang="en-US" dirty="0"/>
              <a:t>Helps to check the true generalization performance of any trained models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Image result for miss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1963460" cy="19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6" name="Picture 4" descr="Image result for miss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55" y="2014652"/>
            <a:ext cx="3387724" cy="225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2828" y="3905964"/>
            <a:ext cx="2841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the two men took to fighting</a:t>
            </a:r>
            <a:br>
              <a:rPr lang="en-US" sz="1200" dirty="0"/>
            </a:br>
            <a:r>
              <a:rPr lang="en-US" sz="1200" dirty="0"/>
              <a:t>And when they pulled them off the floor</a:t>
            </a:r>
            <a:br>
              <a:rPr lang="en-US" sz="1200" dirty="0"/>
            </a:br>
            <a:r>
              <a:rPr lang="en-US" sz="1200" dirty="0"/>
              <a:t>Leroy looked like a jigsaw puzzle</a:t>
            </a:r>
            <a:br>
              <a:rPr lang="en-US" sz="1200" dirty="0"/>
            </a:br>
            <a:r>
              <a:rPr lang="en-US" sz="1200" dirty="0"/>
              <a:t>With a couple of pieces </a:t>
            </a:r>
            <a:r>
              <a:rPr lang="en-US" sz="1200" dirty="0" smtClean="0"/>
              <a:t>gone.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handle missing data?</a:t>
            </a:r>
          </a:p>
          <a:p>
            <a:r>
              <a:rPr lang="en-US" dirty="0" smtClean="0"/>
              <a:t>Data will be missing!</a:t>
            </a:r>
          </a:p>
          <a:p>
            <a:r>
              <a:rPr lang="en-US" dirty="0" smtClean="0"/>
              <a:t>No Silver Bullet</a:t>
            </a:r>
          </a:p>
          <a:p>
            <a:r>
              <a:rPr lang="en-US" dirty="0" smtClean="0"/>
              <a:t>For categories, create “unknown” category.</a:t>
            </a:r>
          </a:p>
          <a:p>
            <a:pPr lvl="1"/>
            <a:r>
              <a:rPr lang="en-US" dirty="0" smtClean="0"/>
              <a:t>Can create missing dummy variable for numerical values.</a:t>
            </a:r>
          </a:p>
          <a:p>
            <a:r>
              <a:rPr lang="en-US" dirty="0" smtClean="0"/>
              <a:t>Otherwise </a:t>
            </a:r>
          </a:p>
          <a:p>
            <a:pPr lvl="1"/>
            <a:r>
              <a:rPr lang="en-US" dirty="0" smtClean="0"/>
              <a:t>can discard data </a:t>
            </a:r>
          </a:p>
          <a:p>
            <a:pPr lvl="1"/>
            <a:r>
              <a:rPr lang="en-US" dirty="0" smtClean="0"/>
              <a:t>can “learn” missing value.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98787"/>
            <a:ext cx="8664832" cy="701843"/>
          </a:xfrm>
        </p:spPr>
        <p:txBody>
          <a:bodyPr/>
          <a:lstStyle/>
          <a:p>
            <a:r>
              <a:rPr lang="en-US" sz="2400" dirty="0" smtClean="0"/>
              <a:t>Why maximum margin?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963" t="28790" r="28378" b="4376"/>
          <a:stretch/>
        </p:blipFill>
        <p:spPr>
          <a:xfrm>
            <a:off x="4059453" y="1298817"/>
            <a:ext cx="4540849" cy="33102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9976499">
            <a:off x="4031544" y="2905232"/>
            <a:ext cx="4715762" cy="4146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4270035" y="2039725"/>
            <a:ext cx="4219056" cy="2169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5" y="2154584"/>
                <a:ext cx="29152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4" r="-14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63389" y="1521202"/>
            <a:ext cx="1025611" cy="334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2589000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18546" y="1688267"/>
            <a:ext cx="44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5" y="1545365"/>
                <a:ext cx="18812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16" y="1545365"/>
                <a:ext cx="1915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t="-24444" r="-8064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4">
            <a:extLst>
              <a:ext uri="{FF2B5EF4-FFF2-40B4-BE49-F238E27FC236}">
                <a16:creationId xmlns:a16="http://schemas.microsoft.com/office/drawing/2014/main" id="{61C999BF-6386-4879-B2B6-F295B62D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97" y="1061136"/>
            <a:ext cx="3726656" cy="3323987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 dirty="0"/>
              <a:t>Intuitively </a:t>
            </a:r>
            <a:r>
              <a:rPr lang="en-US" altLang="en-US" sz="1500" dirty="0" smtClean="0"/>
              <a:t>"safest"</a:t>
            </a:r>
            <a:endParaRPr lang="en-US" altLang="en-US" sz="1500" dirty="0"/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500" dirty="0"/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 dirty="0"/>
              <a:t>Empirically it works very well.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 dirty="0" smtClean="0"/>
              <a:t>LOOCV </a:t>
            </a:r>
            <a:r>
              <a:rPr lang="en-US" altLang="en-US" sz="1500" dirty="0"/>
              <a:t>is easy since the model is immune to removal of any non-support-vector </a:t>
            </a:r>
            <a:r>
              <a:rPr lang="en-US" altLang="en-US" sz="1500" dirty="0" err="1"/>
              <a:t>datapoints</a:t>
            </a:r>
            <a:r>
              <a:rPr lang="en-US" altLang="en-US" sz="1500" dirty="0" smtClean="0"/>
              <a:t>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 dirty="0" smtClean="0"/>
              <a:t>Intuitively does dimension reduction</a:t>
            </a:r>
            <a:endParaRPr lang="en-US" alt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46905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“Learning”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use a Dummy </a:t>
            </a:r>
            <a:r>
              <a:rPr lang="en-US" dirty="0" err="1" smtClean="0"/>
              <a:t>Regressor</a:t>
            </a:r>
            <a:r>
              <a:rPr lang="en-US" dirty="0" smtClean="0"/>
              <a:t> </a:t>
            </a:r>
            <a:r>
              <a:rPr lang="en-US" dirty="0" smtClean="0"/>
              <a:t>to learn: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with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with </a:t>
            </a:r>
            <a:r>
              <a:rPr lang="en-US" dirty="0" smtClean="0"/>
              <a:t>constant</a:t>
            </a:r>
          </a:p>
          <a:p>
            <a:r>
              <a:rPr lang="en-US" dirty="0" smtClean="0"/>
              <a:t>More sophisticated single imputation:</a:t>
            </a:r>
          </a:p>
          <a:p>
            <a:pPr lvl="1"/>
            <a:r>
              <a:rPr lang="en-US" dirty="0" smtClean="0"/>
              <a:t>Less common</a:t>
            </a:r>
          </a:p>
          <a:p>
            <a:pPr lvl="1"/>
            <a:r>
              <a:rPr lang="en-US" dirty="0" smtClean="0"/>
              <a:t>Ordinary Least Squares</a:t>
            </a:r>
          </a:p>
          <a:p>
            <a:pPr lvl="1"/>
            <a:r>
              <a:rPr lang="en-US" dirty="0" smtClean="0"/>
              <a:t>K-NN </a:t>
            </a:r>
          </a:p>
          <a:p>
            <a:pPr lvl="2"/>
            <a:r>
              <a:rPr lang="en-US" dirty="0" smtClean="0"/>
              <a:t>choose randomly?</a:t>
            </a:r>
          </a:p>
          <a:p>
            <a:pPr lvl="1"/>
            <a:r>
              <a:rPr lang="en-US" dirty="0" smtClean="0"/>
              <a:t>From a posterior distribution</a:t>
            </a:r>
          </a:p>
          <a:p>
            <a:r>
              <a:rPr lang="en-US" dirty="0" smtClean="0"/>
              <a:t>Multiple imputation:</a:t>
            </a:r>
          </a:p>
          <a:p>
            <a:pPr lvl="1"/>
            <a:r>
              <a:rPr lang="en-US" dirty="0" smtClean="0"/>
              <a:t>Impute all incomplete features at the same time.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Censorship: Missing data depends on values</a:t>
            </a:r>
          </a:p>
          <a:p>
            <a:pPr lvl="1"/>
            <a:r>
              <a:rPr lang="en-US" dirty="0" smtClean="0"/>
              <a:t>Cannot just remove data</a:t>
            </a:r>
          </a:p>
          <a:p>
            <a:pPr lvl="1"/>
            <a:r>
              <a:rPr lang="en-US" dirty="0" smtClean="0"/>
              <a:t>Replacing with average not great</a:t>
            </a:r>
          </a:p>
          <a:p>
            <a:r>
              <a:rPr lang="en-US" dirty="0" smtClean="0"/>
              <a:t>Time series data:</a:t>
            </a:r>
          </a:p>
          <a:p>
            <a:pPr lvl="1"/>
            <a:r>
              <a:rPr lang="en-US" dirty="0" smtClean="0"/>
              <a:t>Often other approaches to take</a:t>
            </a:r>
          </a:p>
          <a:p>
            <a:r>
              <a:rPr lang="en-US" dirty="0"/>
              <a:t>Less </a:t>
            </a:r>
            <a:r>
              <a:rPr lang="en-US" dirty="0" smtClean="0"/>
              <a:t>important </a:t>
            </a:r>
            <a:r>
              <a:rPr lang="en-US" dirty="0"/>
              <a:t>in ML than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Better imputation will improve prediction</a:t>
            </a:r>
          </a:p>
          <a:p>
            <a:pPr lvl="1"/>
            <a:r>
              <a:rPr lang="en-US" dirty="0" smtClean="0"/>
              <a:t>Do not have to worry about confidences</a:t>
            </a:r>
          </a:p>
          <a:p>
            <a:pPr lvl="1"/>
            <a:r>
              <a:rPr lang="en-US" dirty="0" smtClean="0"/>
              <a:t>Still implications for fairness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45" y="791308"/>
            <a:ext cx="8975324" cy="1615481"/>
          </a:xfrm>
        </p:spPr>
        <p:txBody>
          <a:bodyPr/>
          <a:lstStyle/>
          <a:p>
            <a:r>
              <a:rPr lang="en-US" dirty="0">
                <a:solidFill>
                  <a:srgbClr val="00274C"/>
                </a:solidFill>
              </a:rPr>
              <a:t/>
            </a:r>
            <a:br>
              <a:rPr lang="en-US" dirty="0">
                <a:solidFill>
                  <a:srgbClr val="00274C"/>
                </a:solidFill>
              </a:rPr>
            </a:br>
            <a:r>
              <a:rPr lang="en-US" sz="2400" dirty="0">
                <a:solidFill>
                  <a:srgbClr val="00274C"/>
                </a:solidFill>
              </a:rPr>
              <a:t>Optimizing Classifiers for Different Evaluation Metrics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Certain functions (parameter search) can take an evaluation metric as a parameter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91632"/>
            <a:ext cx="8456340" cy="270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Logistic(C=100.0).fit(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X_twovar_train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':['balanced', {1:2},{1:3},{1:4},{1:5},{1:10},{1:20},{1:50}]}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=(10,7))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eval_metric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enumerate(('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precision','recall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'f1','roc_auc')):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grid_clf_custom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grid_values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scoring=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eval_metric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grid_clf_custom.fit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X_twovar_train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73314"/>
            <a:ext cx="8432800" cy="810319"/>
          </a:xfrm>
        </p:spPr>
        <p:txBody>
          <a:bodyPr/>
          <a:lstStyle/>
          <a:p>
            <a:r>
              <a:rPr lang="en-US" sz="2400" dirty="0"/>
              <a:t>Example: Optimizing a Classifier Using </a:t>
            </a:r>
            <a:br>
              <a:rPr lang="en-US" sz="2400" dirty="0"/>
            </a:br>
            <a:r>
              <a:rPr lang="en-US" sz="2400" dirty="0"/>
              <a:t>Different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113" t="36716" r="28467" b="38985"/>
          <a:stretch/>
        </p:blipFill>
        <p:spPr>
          <a:xfrm>
            <a:off x="2251964" y="1471161"/>
            <a:ext cx="4275439" cy="33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58800"/>
            <a:ext cx="8432800" cy="824833"/>
          </a:xfrm>
        </p:spPr>
        <p:txBody>
          <a:bodyPr/>
          <a:lstStyle/>
          <a:p>
            <a:r>
              <a:rPr lang="en-US" sz="2400" dirty="0"/>
              <a:t>Example: Precision-Recall Curve of </a:t>
            </a:r>
            <a:br>
              <a:rPr lang="en-US" sz="2400" dirty="0"/>
            </a:br>
            <a:r>
              <a:rPr lang="en-US" sz="2400" dirty="0"/>
              <a:t>Default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360" t="61550" r="28311" b="13843"/>
          <a:stretch/>
        </p:blipFill>
        <p:spPr>
          <a:xfrm>
            <a:off x="2051222" y="1460362"/>
            <a:ext cx="4503212" cy="33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to the Mean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85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person in this class gets a die.  </a:t>
            </a:r>
          </a:p>
          <a:p>
            <a:r>
              <a:rPr lang="en-US" dirty="0" smtClean="0"/>
              <a:t>Each die:</a:t>
            </a:r>
          </a:p>
          <a:p>
            <a:pPr lvl="1"/>
            <a:r>
              <a:rPr lang="en-US" dirty="0" smtClean="0"/>
              <a:t>Has six sides.  </a:t>
            </a:r>
          </a:p>
          <a:p>
            <a:pPr lvl="1"/>
            <a:r>
              <a:rPr lang="en-US" dirty="0" smtClean="0"/>
              <a:t>Each side contains some number 1-6.  </a:t>
            </a:r>
          </a:p>
          <a:p>
            <a:pPr lvl="1"/>
            <a:r>
              <a:rPr lang="en-US" dirty="0" smtClean="0"/>
              <a:t>Each number may appear more than once.  </a:t>
            </a:r>
          </a:p>
          <a:p>
            <a:r>
              <a:rPr lang="en-US" dirty="0" smtClean="0"/>
              <a:t>We all role the dice 10 times.  </a:t>
            </a:r>
          </a:p>
          <a:p>
            <a:r>
              <a:rPr lang="en-US" dirty="0" smtClean="0"/>
              <a:t>The </a:t>
            </a:r>
            <a:r>
              <a:rPr lang="en-US" dirty="0"/>
              <a:t>winning die </a:t>
            </a:r>
            <a:r>
              <a:rPr lang="en-US" dirty="0" smtClean="0"/>
              <a:t>is the die with the greatest sum of its rolls.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 be this sum on the winning die.</a:t>
            </a:r>
          </a:p>
          <a:p>
            <a:r>
              <a:rPr lang="en-US" dirty="0" smtClean="0"/>
              <a:t>Roll the winning die 10 more bonus times, let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 be their sum.  </a:t>
            </a:r>
          </a:p>
          <a:p>
            <a:r>
              <a:rPr lang="en-US" dirty="0" smtClean="0"/>
              <a:t>Do we expect:</a:t>
            </a:r>
          </a:p>
          <a:p>
            <a:r>
              <a:rPr lang="en-US" dirty="0" smtClean="0"/>
              <a:t>A) It is more likely that </a:t>
            </a:r>
            <a:r>
              <a:rPr lang="en-US" dirty="0" smtClean="0">
                <a:solidFill>
                  <a:srgbClr val="0070C0"/>
                </a:solidFill>
              </a:rPr>
              <a:t>H &gt; B</a:t>
            </a:r>
          </a:p>
          <a:p>
            <a:r>
              <a:rPr lang="en-US" dirty="0" smtClean="0"/>
              <a:t>B) </a:t>
            </a:r>
            <a:r>
              <a:rPr lang="en-US" dirty="0"/>
              <a:t>It is more likely that </a:t>
            </a:r>
            <a:r>
              <a:rPr lang="en-US" dirty="0" smtClean="0">
                <a:solidFill>
                  <a:srgbClr val="0070C0"/>
                </a:solidFill>
              </a:rPr>
              <a:t>B &lt; H</a:t>
            </a:r>
          </a:p>
          <a:p>
            <a:r>
              <a:rPr lang="en-US" dirty="0" smtClean="0"/>
              <a:t>C)  The above are equally likely.  </a:t>
            </a:r>
          </a:p>
        </p:txBody>
      </p:sp>
    </p:spTree>
    <p:extLst>
      <p:ext uri="{BB962C8B-B14F-4D97-AF65-F5344CB8AC3E}">
        <p14:creationId xmlns:p14="http://schemas.microsoft.com/office/powerpoint/2010/main" val="203159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person in this class gets a die.  </a:t>
            </a:r>
          </a:p>
          <a:p>
            <a:r>
              <a:rPr lang="en-US" dirty="0" smtClean="0"/>
              <a:t>Each die:</a:t>
            </a:r>
          </a:p>
          <a:p>
            <a:pPr lvl="1"/>
            <a:r>
              <a:rPr lang="en-US" dirty="0" smtClean="0"/>
              <a:t>Has six sides with the numbers 1-6 appearing, one per side. We all role the dice 10 times.  </a:t>
            </a:r>
          </a:p>
          <a:p>
            <a:r>
              <a:rPr lang="en-US" dirty="0" smtClean="0"/>
              <a:t>The </a:t>
            </a:r>
            <a:r>
              <a:rPr lang="en-US" dirty="0"/>
              <a:t>winning die </a:t>
            </a:r>
            <a:r>
              <a:rPr lang="en-US" dirty="0" smtClean="0"/>
              <a:t>is the die with the greatest sum of its rolls.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 be this sum on the winning die.</a:t>
            </a:r>
          </a:p>
          <a:p>
            <a:r>
              <a:rPr lang="en-US" dirty="0" smtClean="0"/>
              <a:t>Roll the winning die 10 more bonus times, let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 be their sum.  </a:t>
            </a:r>
          </a:p>
          <a:p>
            <a:r>
              <a:rPr lang="en-US" dirty="0" smtClean="0"/>
              <a:t>Do we expect:</a:t>
            </a:r>
          </a:p>
          <a:p>
            <a:r>
              <a:rPr lang="en-US" dirty="0" smtClean="0"/>
              <a:t>A) It is more likely that </a:t>
            </a:r>
            <a:r>
              <a:rPr lang="en-US" dirty="0" smtClean="0">
                <a:solidFill>
                  <a:srgbClr val="0070C0"/>
                </a:solidFill>
              </a:rPr>
              <a:t>H &gt; B</a:t>
            </a:r>
          </a:p>
          <a:p>
            <a:r>
              <a:rPr lang="en-US" dirty="0" smtClean="0"/>
              <a:t>B) </a:t>
            </a:r>
            <a:r>
              <a:rPr lang="en-US" dirty="0"/>
              <a:t>It is more likely that </a:t>
            </a:r>
            <a:r>
              <a:rPr lang="en-US" dirty="0" smtClean="0">
                <a:solidFill>
                  <a:srgbClr val="0070C0"/>
                </a:solidFill>
              </a:rPr>
              <a:t>B &lt; H</a:t>
            </a:r>
          </a:p>
          <a:p>
            <a:r>
              <a:rPr lang="en-US" dirty="0" smtClean="0"/>
              <a:t>C)  The above are equally likely.  </a:t>
            </a:r>
          </a:p>
        </p:txBody>
      </p:sp>
    </p:spTree>
    <p:extLst>
      <p:ext uri="{BB962C8B-B14F-4D97-AF65-F5344CB8AC3E}">
        <p14:creationId xmlns:p14="http://schemas.microsoft.com/office/powerpoint/2010/main" val="1481068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person in this class gets a die.  </a:t>
            </a:r>
          </a:p>
          <a:p>
            <a:r>
              <a:rPr lang="en-US" dirty="0" smtClean="0"/>
              <a:t>Each die:</a:t>
            </a:r>
          </a:p>
          <a:p>
            <a:pPr lvl="1"/>
            <a:r>
              <a:rPr lang="en-US" dirty="0"/>
              <a:t>Has six sides.  </a:t>
            </a:r>
          </a:p>
          <a:p>
            <a:pPr lvl="1"/>
            <a:r>
              <a:rPr lang="en-US" dirty="0" smtClean="0"/>
              <a:t>Sum of all the sides is a number between 1 and 120</a:t>
            </a:r>
          </a:p>
          <a:p>
            <a:pPr lvl="1"/>
            <a:r>
              <a:rPr lang="en-US" dirty="0" smtClean="0"/>
              <a:t>Each die has as different sum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winning die </a:t>
            </a:r>
            <a:r>
              <a:rPr lang="en-US" dirty="0" smtClean="0"/>
              <a:t>is the die with the greatest sum of its rolls.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 be this sum on the winning die.</a:t>
            </a:r>
          </a:p>
          <a:p>
            <a:r>
              <a:rPr lang="en-US" dirty="0" smtClean="0"/>
              <a:t>Roll the winning die 10 more bonus times, let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 be their sum.  </a:t>
            </a:r>
          </a:p>
          <a:p>
            <a:r>
              <a:rPr lang="en-US" dirty="0" smtClean="0"/>
              <a:t>Do we expect:</a:t>
            </a:r>
          </a:p>
          <a:p>
            <a:r>
              <a:rPr lang="en-US" dirty="0" smtClean="0"/>
              <a:t>A) It is more likely that </a:t>
            </a:r>
            <a:r>
              <a:rPr lang="en-US" dirty="0" smtClean="0">
                <a:solidFill>
                  <a:srgbClr val="0070C0"/>
                </a:solidFill>
              </a:rPr>
              <a:t>H &gt; B</a:t>
            </a:r>
          </a:p>
          <a:p>
            <a:r>
              <a:rPr lang="en-US" dirty="0" smtClean="0"/>
              <a:t>B) </a:t>
            </a:r>
            <a:r>
              <a:rPr lang="en-US" dirty="0"/>
              <a:t>It is more likely that </a:t>
            </a:r>
            <a:r>
              <a:rPr lang="en-US" dirty="0" smtClean="0">
                <a:solidFill>
                  <a:srgbClr val="0070C0"/>
                </a:solidFill>
              </a:rPr>
              <a:t>B &lt; H</a:t>
            </a:r>
          </a:p>
          <a:p>
            <a:r>
              <a:rPr lang="en-US" dirty="0" smtClean="0"/>
              <a:t>C)  The above are equally likely.  </a:t>
            </a:r>
          </a:p>
        </p:txBody>
      </p:sp>
    </p:spTree>
    <p:extLst>
      <p:ext uri="{BB962C8B-B14F-4D97-AF65-F5344CB8AC3E}">
        <p14:creationId xmlns:p14="http://schemas.microsoft.com/office/powerpoint/2010/main" val="20760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1963" t="28790" r="28378" b="4376"/>
          <a:stretch/>
        </p:blipFill>
        <p:spPr>
          <a:xfrm>
            <a:off x="2059614" y="514902"/>
            <a:ext cx="4540849" cy="3310290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3A2FD84-B5CD-45FA-982D-2D73582889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D1AB2920-D9F5-43BD-9F0E-F89A40F7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3000" dirty="0"/>
              <a:t>Specifying a line and margin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2BA2862F-0454-4EB8-BB19-6119B54ED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815" y="3868861"/>
            <a:ext cx="7738110" cy="1454944"/>
          </a:xfrm>
        </p:spPr>
        <p:txBody>
          <a:bodyPr/>
          <a:lstStyle/>
          <a:p>
            <a:r>
              <a:rPr lang="en-US" altLang="en-US" dirty="0"/>
              <a:t>How do we represent this mathematically?</a:t>
            </a:r>
          </a:p>
          <a:p>
            <a:r>
              <a:rPr lang="en-US" altLang="en-US" dirty="0"/>
              <a:t>…in </a:t>
            </a:r>
            <a:r>
              <a:rPr lang="en-US" altLang="en-US" i="1" dirty="0"/>
              <a:t>m</a:t>
            </a:r>
            <a:r>
              <a:rPr lang="en-US" altLang="en-US" dirty="0"/>
              <a:t> input dimensions?</a:t>
            </a:r>
          </a:p>
        </p:txBody>
      </p:sp>
      <p:sp>
        <p:nvSpPr>
          <p:cNvPr id="645127" name="Line 7">
            <a:extLst>
              <a:ext uri="{FF2B5EF4-FFF2-40B4-BE49-F238E27FC236}">
                <a16:creationId xmlns:a16="http://schemas.microsoft.com/office/drawing/2014/main" id="{0115D44D-44F0-4878-919A-CB79563528FE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2997730" y="2192379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28" name="Line 8">
            <a:extLst>
              <a:ext uri="{FF2B5EF4-FFF2-40B4-BE49-F238E27FC236}">
                <a16:creationId xmlns:a16="http://schemas.microsoft.com/office/drawing/2014/main" id="{A813C538-B1A6-4330-BC45-E9FB781F9922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107267" y="2410263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29" name="Line 9">
            <a:extLst>
              <a:ext uri="{FF2B5EF4-FFF2-40B4-BE49-F238E27FC236}">
                <a16:creationId xmlns:a16="http://schemas.microsoft.com/office/drawing/2014/main" id="{6778865C-1419-456A-8007-E0EB7544B474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215614" y="2626956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45138" name="Text Box 18">
            <a:extLst>
              <a:ext uri="{FF2B5EF4-FFF2-40B4-BE49-F238E27FC236}">
                <a16:creationId xmlns:a16="http://schemas.microsoft.com/office/drawing/2014/main" id="{107A5206-2F53-49A6-839A-B99E64FF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217" y="1824475"/>
            <a:ext cx="1828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Classifier Boundary</a:t>
            </a:r>
          </a:p>
        </p:txBody>
      </p:sp>
      <p:sp>
        <p:nvSpPr>
          <p:cNvPr id="645139" name="Freeform 19">
            <a:extLst>
              <a:ext uri="{FF2B5EF4-FFF2-40B4-BE49-F238E27FC236}">
                <a16:creationId xmlns:a16="http://schemas.microsoft.com/office/drawing/2014/main" id="{9A821C9C-FE8F-4210-BBA3-AF4BA0149F66}"/>
              </a:ext>
            </a:extLst>
          </p:cNvPr>
          <p:cNvSpPr>
            <a:spLocks/>
          </p:cNvSpPr>
          <p:nvPr/>
        </p:nvSpPr>
        <p:spPr bwMode="auto">
          <a:xfrm>
            <a:off x="5076561" y="1982828"/>
            <a:ext cx="1098947" cy="300082"/>
          </a:xfrm>
          <a:custGeom>
            <a:avLst/>
            <a:gdLst>
              <a:gd name="T0" fmla="*/ 923 w 923"/>
              <a:gd name="T1" fmla="*/ 0 h 44"/>
              <a:gd name="T2" fmla="*/ 709 w 923"/>
              <a:gd name="T3" fmla="*/ 44 h 44"/>
              <a:gd name="T4" fmla="*/ 362 w 923"/>
              <a:gd name="T5" fmla="*/ 37 h 44"/>
              <a:gd name="T6" fmla="*/ 0 w 923"/>
              <a:gd name="T7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52401" y="46905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person in this class comes submits hyper parameters for SVM with RBF.  </a:t>
            </a:r>
          </a:p>
          <a:p>
            <a:r>
              <a:rPr lang="en-US" dirty="0" smtClean="0"/>
              <a:t>We use cross validation to train each model. 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winning </a:t>
            </a:r>
            <a:r>
              <a:rPr lang="en-US" dirty="0" smtClean="0"/>
              <a:t>model is the one with the highest average test accuracy.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 be this accuracy.</a:t>
            </a:r>
          </a:p>
          <a:p>
            <a:r>
              <a:rPr lang="en-US" dirty="0" smtClean="0"/>
              <a:t>We test the winning parameters on a completely new set of data and find it has accuracy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Do we expect:</a:t>
            </a:r>
          </a:p>
          <a:p>
            <a:r>
              <a:rPr lang="en-US" dirty="0" smtClean="0"/>
              <a:t>A) It is more likely that </a:t>
            </a:r>
            <a:r>
              <a:rPr lang="en-US" dirty="0" smtClean="0">
                <a:solidFill>
                  <a:srgbClr val="0070C0"/>
                </a:solidFill>
              </a:rPr>
              <a:t>H &gt; B</a:t>
            </a:r>
          </a:p>
          <a:p>
            <a:r>
              <a:rPr lang="en-US" dirty="0" smtClean="0"/>
              <a:t>B) </a:t>
            </a:r>
            <a:r>
              <a:rPr lang="en-US" dirty="0"/>
              <a:t>It is more likely that </a:t>
            </a:r>
            <a:r>
              <a:rPr lang="en-US" dirty="0" smtClean="0">
                <a:solidFill>
                  <a:srgbClr val="0070C0"/>
                </a:solidFill>
              </a:rPr>
              <a:t>B &lt; H</a:t>
            </a:r>
          </a:p>
          <a:p>
            <a:r>
              <a:rPr lang="en-US" dirty="0" smtClean="0"/>
              <a:t>C)  The above are equally likely.  </a:t>
            </a:r>
          </a:p>
        </p:txBody>
      </p:sp>
    </p:spTree>
    <p:extLst>
      <p:ext uri="{BB962C8B-B14F-4D97-AF65-F5344CB8AC3E}">
        <p14:creationId xmlns:p14="http://schemas.microsoft.com/office/powerpoint/2010/main" val="16959415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to 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selecting for an extreme event:</a:t>
            </a:r>
          </a:p>
          <a:p>
            <a:pPr lvl="1"/>
            <a:r>
              <a:rPr lang="en-US" dirty="0" smtClean="0"/>
              <a:t>Likely detecting noise AND signal.  </a:t>
            </a:r>
          </a:p>
          <a:p>
            <a:pPr lvl="1"/>
            <a:r>
              <a:rPr lang="en-US" dirty="0" smtClean="0"/>
              <a:t>Part of the reason for selection is signal.</a:t>
            </a:r>
          </a:p>
          <a:p>
            <a:pPr lvl="1"/>
            <a:r>
              <a:rPr lang="en-US" dirty="0" smtClean="0"/>
              <a:t>Part of the reason for selection is noise.</a:t>
            </a:r>
          </a:p>
          <a:p>
            <a:pPr lvl="1"/>
            <a:r>
              <a:rPr lang="en-US" dirty="0" smtClean="0"/>
              <a:t>When it is rerun, new noise is drawn.  </a:t>
            </a:r>
          </a:p>
          <a:p>
            <a:r>
              <a:rPr lang="en-US" dirty="0" smtClean="0"/>
              <a:t>Selecting Faculty/Employees for Promotion</a:t>
            </a:r>
          </a:p>
          <a:p>
            <a:r>
              <a:rPr lang="en-US" dirty="0" smtClean="0"/>
              <a:t>Punishing Poor Performance</a:t>
            </a:r>
          </a:p>
          <a:p>
            <a:r>
              <a:rPr lang="en-US" dirty="0" smtClean="0"/>
              <a:t>Selecting over Hyper-parameters!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25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Training, Validation, and Test Framework</a:t>
            </a:r>
            <a:br>
              <a:rPr lang="en-US" sz="2400" dirty="0"/>
            </a:br>
            <a:r>
              <a:rPr lang="en-US" sz="2400" dirty="0"/>
              <a:t>for Model Selection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19944"/>
            <a:ext cx="8229600" cy="3055256"/>
          </a:xfrm>
        </p:spPr>
        <p:txBody>
          <a:bodyPr>
            <a:normAutofit/>
          </a:bodyPr>
          <a:lstStyle/>
          <a:p>
            <a:r>
              <a:rPr lang="en-US" dirty="0"/>
              <a:t>Using only cross-validation or a test set to do model selection may lead to more subtle overfitting / optimistic generalization </a:t>
            </a:r>
            <a:r>
              <a:rPr lang="en-US" dirty="0" smtClean="0"/>
              <a:t>estimates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Splits Do You Need?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75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Training, Validation, and Test Framework</a:t>
            </a:r>
            <a:br>
              <a:rPr lang="en-US" sz="2400" dirty="0"/>
            </a:br>
            <a:r>
              <a:rPr lang="en-US" sz="2400" dirty="0"/>
              <a:t>for Model Selection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19944"/>
            <a:ext cx="8229600" cy="3055256"/>
          </a:xfrm>
        </p:spPr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data splits:</a:t>
            </a:r>
          </a:p>
          <a:p>
            <a:pPr marL="457200" lvl="1" indent="0">
              <a:buNone/>
            </a:pPr>
            <a:r>
              <a:rPr lang="en-US" dirty="0"/>
              <a:t>1. Training set (model building)</a:t>
            </a:r>
          </a:p>
          <a:p>
            <a:pPr marL="457200" lvl="1" indent="0">
              <a:buNone/>
            </a:pPr>
            <a:r>
              <a:rPr lang="en-US" dirty="0"/>
              <a:t>2. Validation set (model </a:t>
            </a:r>
            <a:r>
              <a:rPr lang="en-US" dirty="0" smtClean="0"/>
              <a:t>selection—tune parameters, but never fit models)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 Test set (final evaluation)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Training, Validation, and Test Framework</a:t>
            </a:r>
            <a:br>
              <a:rPr lang="en-US" sz="2400" dirty="0"/>
            </a:br>
            <a:r>
              <a:rPr lang="en-US" sz="2400" dirty="0"/>
              <a:t>for Model Selection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19944"/>
            <a:ext cx="8229600" cy="3055256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practice:</a:t>
            </a:r>
          </a:p>
          <a:p>
            <a:pPr lvl="1"/>
            <a:r>
              <a:rPr lang="en-US" dirty="0"/>
              <a:t>Create an initial training/test split</a:t>
            </a:r>
          </a:p>
          <a:p>
            <a:pPr lvl="1"/>
            <a:r>
              <a:rPr lang="en-US" dirty="0"/>
              <a:t>Do cross-validation on the training data for model/parameter selection</a:t>
            </a:r>
          </a:p>
          <a:p>
            <a:pPr lvl="1"/>
            <a:r>
              <a:rPr lang="en-US" dirty="0"/>
              <a:t>Save the held-out test set for final model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Case 1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15" y="1297913"/>
            <a:ext cx="8229600" cy="3055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have 10 different algorithms to test.  You want to discover the best algorithm.  You use your labeled dat</a:t>
            </a:r>
            <a:r>
              <a:rPr lang="en-US" dirty="0" smtClean="0"/>
              <a:t>a to run cross validation on each algorithm.  You determine that algorithm with the highest average score is most likely to be the best.</a:t>
            </a:r>
          </a:p>
          <a:p>
            <a:r>
              <a:rPr lang="en-US" dirty="0" smtClean="0"/>
              <a:t>Did you do anything wrong?</a:t>
            </a:r>
          </a:p>
          <a:p>
            <a:pPr lvl="1"/>
            <a:r>
              <a:rPr lang="en-US" dirty="0" smtClean="0"/>
              <a:t>A) Yes, you should have divided your training data in to training and test data.</a:t>
            </a:r>
          </a:p>
          <a:p>
            <a:pPr lvl="1"/>
            <a:r>
              <a:rPr lang="en-US" dirty="0" smtClean="0"/>
              <a:t>B) No, what could have gone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Case 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630"/>
            <a:ext cx="8229600" cy="3055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have 10 different algorithms to test.  You want to discover the </a:t>
            </a:r>
            <a:r>
              <a:rPr lang="en-US" i="1" dirty="0" smtClean="0">
                <a:solidFill>
                  <a:srgbClr val="0070C0"/>
                </a:solidFill>
              </a:rPr>
              <a:t>accuracy</a:t>
            </a:r>
            <a:r>
              <a:rPr lang="en-US" dirty="0" smtClean="0"/>
              <a:t> of the best algorithm.  You use your labeled dat</a:t>
            </a:r>
            <a:r>
              <a:rPr lang="en-US" dirty="0" smtClean="0"/>
              <a:t>a to run cross validation on each algorithm.  You return the accuracy of the highest algorithm.</a:t>
            </a:r>
          </a:p>
          <a:p>
            <a:r>
              <a:rPr lang="en-US" dirty="0" smtClean="0"/>
              <a:t>Did you do anything wrong?</a:t>
            </a:r>
          </a:p>
          <a:p>
            <a:pPr lvl="1"/>
            <a:r>
              <a:rPr lang="en-US" dirty="0" smtClean="0"/>
              <a:t>A) Yes, you should have divided your training data in to training and test data.</a:t>
            </a:r>
          </a:p>
          <a:p>
            <a:pPr lvl="1"/>
            <a:r>
              <a:rPr lang="en-US" dirty="0" smtClean="0"/>
              <a:t>B) No, what could have gone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examples on regression to mean.</a:t>
            </a:r>
          </a:p>
          <a:p>
            <a:r>
              <a:rPr lang="en-US" dirty="0" smtClean="0"/>
              <a:t>Talk about different types of splitting.</a:t>
            </a:r>
          </a:p>
          <a:p>
            <a:r>
              <a:rPr lang="en-US" dirty="0" smtClean="0"/>
              <a:t>Think about SV regression.</a:t>
            </a:r>
          </a:p>
          <a:p>
            <a:r>
              <a:rPr lang="en-US" dirty="0" smtClean="0"/>
              <a:t>Think Pair Share:</a:t>
            </a:r>
          </a:p>
          <a:p>
            <a:pPr lvl="1"/>
            <a:r>
              <a:rPr lang="en-US" dirty="0" smtClean="0"/>
              <a:t>Correctly Classified Points Far from the boundary do not impact classifier</a:t>
            </a:r>
          </a:p>
          <a:p>
            <a:pPr lvl="1"/>
            <a:r>
              <a:rPr lang="en-US" dirty="0" smtClean="0"/>
              <a:t>Incorrectly…</a:t>
            </a:r>
          </a:p>
          <a:p>
            <a:pPr lvl="1"/>
            <a:r>
              <a:rPr lang="en-US" dirty="0" smtClean="0"/>
              <a:t>All / Neither of the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5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061215 Powerpoint Template 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071215_powerpoint_template_a (1)</Template>
  <TotalTime>6485</TotalTime>
  <Words>4148</Words>
  <Application>Microsoft Office PowerPoint</Application>
  <PresentationFormat>On-screen Show (16:9)</PresentationFormat>
  <Paragraphs>760</Paragraphs>
  <Slides>98</Slides>
  <Notes>41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Arial</vt:lpstr>
      <vt:lpstr>Calibri</vt:lpstr>
      <vt:lpstr>Cambria Math</vt:lpstr>
      <vt:lpstr>Courier New</vt:lpstr>
      <vt:lpstr>Georgia</vt:lpstr>
      <vt:lpstr>Gill Sans SemiBold</vt:lpstr>
      <vt:lpstr>Lucida Grande</vt:lpstr>
      <vt:lpstr>Symbol</vt:lpstr>
      <vt:lpstr>Tahoma</vt:lpstr>
      <vt:lpstr>Times New Roman</vt:lpstr>
      <vt:lpstr>061215 Powerpoint Template D</vt:lpstr>
      <vt:lpstr>Equation</vt:lpstr>
      <vt:lpstr>SI 670: Applied Machine Learning  Multiclass Regression Support Vector Machines</vt:lpstr>
      <vt:lpstr>Outline</vt:lpstr>
      <vt:lpstr>Support Vector Machines</vt:lpstr>
      <vt:lpstr>Linear classifiers: how would you separate these two groups of training examples with a straight line?</vt:lpstr>
      <vt:lpstr>Linear Classifiers</vt:lpstr>
      <vt:lpstr>Maximum margin linear classifier: Linear Support Vector Machines</vt:lpstr>
      <vt:lpstr>Maximum margin linear classifier: Linear Support Vector Machines</vt:lpstr>
      <vt:lpstr>Why maximum margin?</vt:lpstr>
      <vt:lpstr>Specifying a line and margin</vt:lpstr>
      <vt:lpstr>Specifying a line and margin</vt:lpstr>
      <vt:lpstr>Our goal is to find the line with maximum margin width M, so we must be able to compute M</vt:lpstr>
      <vt:lpstr>Our goal is to find the line with maximum margin width M, so we must be able to compute M</vt:lpstr>
      <vt:lpstr>Optimization</vt:lpstr>
      <vt:lpstr>PowerPoint Presentation</vt:lpstr>
      <vt:lpstr>What quadratic objective should we really minimize?</vt:lpstr>
      <vt:lpstr>What quadratic objective should we really minimize?</vt:lpstr>
      <vt:lpstr>Regularization for SVMs: the C parameter</vt:lpstr>
      <vt:lpstr>Actually…</vt:lpstr>
      <vt:lpstr>Hinge Loss</vt:lpstr>
      <vt:lpstr>Review</vt:lpstr>
      <vt:lpstr>Think, Pair, Share</vt:lpstr>
      <vt:lpstr>Linear SVMs</vt:lpstr>
      <vt:lpstr>Linear Models: Pros and Cons</vt:lpstr>
      <vt:lpstr>  Kernelized Support Vector Machines</vt:lpstr>
      <vt:lpstr>We saw how linear support vector classifiers could effectively find a decision boundary with maximum margin</vt:lpstr>
      <vt:lpstr>But what about more complex binary classification problems?</vt:lpstr>
      <vt:lpstr>A simple 1-dimensional classification problem for a linear classifier</vt:lpstr>
      <vt:lpstr>A more perplexing 1-d classification problem for a linear classifier</vt:lpstr>
      <vt:lpstr>A more perplexing 1-d classification problem for a linear classifier</vt:lpstr>
      <vt:lpstr>Let's transform the data by adding a second dimension/feature (set to the squared value of the first feature)</vt:lpstr>
      <vt:lpstr>The data transformation makes it possible to solve this with a linear classifier</vt:lpstr>
      <vt:lpstr>What does the linear decision boundary in feature space correspond to in the original input space?</vt:lpstr>
      <vt:lpstr>What does the linear decision boundary correspond to in the original input space?</vt:lpstr>
      <vt:lpstr>Transforming the data can make it much easier for a linear classifier.</vt:lpstr>
      <vt:lpstr>Example of mapping a 2D classification problem to a 3D feature space to make it linearly separable</vt:lpstr>
      <vt:lpstr>Example of mapping a 2D classification problem to a 3D feature space to make it linearly separable</vt:lpstr>
      <vt:lpstr>Example of mapping a 2D classification problem to a 3D feature space to make it linearly separable</vt:lpstr>
      <vt:lpstr>Example of mapping a 2D classification problem to a 3D feature space to make it linearly separable</vt:lpstr>
      <vt:lpstr>Radial Basis Function Kernel</vt:lpstr>
      <vt:lpstr>Common SVM basis functions</vt:lpstr>
      <vt:lpstr>SVM Kernel Functions</vt:lpstr>
      <vt:lpstr>Radial basis function</vt:lpstr>
      <vt:lpstr>1-d RBFs</vt:lpstr>
      <vt:lpstr>Radial Basis Functions (RBFs)</vt:lpstr>
      <vt:lpstr>Example</vt:lpstr>
      <vt:lpstr>RBFs with Linear Regression</vt:lpstr>
      <vt:lpstr>RBFs with Linear Regression</vt:lpstr>
      <vt:lpstr>RBFs with Linear Regression</vt:lpstr>
      <vt:lpstr>RBFs with Linear Regression</vt:lpstr>
      <vt:lpstr>RBFs with Linear Regression</vt:lpstr>
      <vt:lpstr>Radial Basis Functions in 2-d</vt:lpstr>
      <vt:lpstr>Happy RBFs in 2-d</vt:lpstr>
      <vt:lpstr>Grumpy RBFs in 2-d</vt:lpstr>
      <vt:lpstr>More grumpy RBFs</vt:lpstr>
      <vt:lpstr>Hopeless!</vt:lpstr>
      <vt:lpstr>Unhappy</vt:lpstr>
      <vt:lpstr>Applying the SVM with RBF kernel</vt:lpstr>
      <vt:lpstr>Radial Basis Kernel vs Polynomial Kernel</vt:lpstr>
      <vt:lpstr>Radial Basis Function kernel: Gamma Parameter</vt:lpstr>
      <vt:lpstr>The effect of the RBF gamma parameter on decision boundaries</vt:lpstr>
      <vt:lpstr>PowerPoint Presentation</vt:lpstr>
      <vt:lpstr>Reminder: Using a scaler object: fit and transform methods</vt:lpstr>
      <vt:lpstr>Kernelized Support Vector Machines:  pros and cons</vt:lpstr>
      <vt:lpstr>Kernalized SVMs</vt:lpstr>
      <vt:lpstr>Kernelized Support Vector Machines (SVC):  Important parameters</vt:lpstr>
      <vt:lpstr>Support Vector Regression</vt:lpstr>
      <vt:lpstr>Can the maximum margin principle be used for regression? </vt:lpstr>
      <vt:lpstr>Yes!  Support Vector Regression</vt:lpstr>
      <vt:lpstr>PowerPoint Presentation</vt:lpstr>
      <vt:lpstr>SVM Regression</vt:lpstr>
      <vt:lpstr>Data Leakage </vt:lpstr>
      <vt:lpstr>Data Leakage</vt:lpstr>
      <vt:lpstr>More subtle examples of illicit features</vt:lpstr>
      <vt:lpstr>More subtle examples of illicit features</vt:lpstr>
      <vt:lpstr>Illicit training</vt:lpstr>
      <vt:lpstr>Detecting data leakage</vt:lpstr>
      <vt:lpstr>Minimizing Data Leakage</vt:lpstr>
      <vt:lpstr>Missing Data</vt:lpstr>
      <vt:lpstr>Imputing missing data</vt:lpstr>
      <vt:lpstr>“Learning” Missing values</vt:lpstr>
      <vt:lpstr>More on Missing Features</vt:lpstr>
      <vt:lpstr> Optimizing Classifiers for Different Evaluation Metrics</vt:lpstr>
      <vt:lpstr>Certain functions (parameter search) can take an evaluation metric as a parameter</vt:lpstr>
      <vt:lpstr>Example: Optimizing a Classifier Using  Different Evaluation Metrics</vt:lpstr>
      <vt:lpstr>Example: Precision-Recall Curve of  Default Support Vector Classifier</vt:lpstr>
      <vt:lpstr>Regression to the Mean</vt:lpstr>
      <vt:lpstr>Thought Experiment I</vt:lpstr>
      <vt:lpstr>Thought Experiment II</vt:lpstr>
      <vt:lpstr>Thought Experiment III</vt:lpstr>
      <vt:lpstr>Thought Experiment III</vt:lpstr>
      <vt:lpstr>Regression to the Mean</vt:lpstr>
      <vt:lpstr>Training, Validation, and Test Framework for Model Selection and Evaluation</vt:lpstr>
      <vt:lpstr>How Many Splits Do You Need?</vt:lpstr>
      <vt:lpstr>Training, Validation, and Test Framework for Model Selection and Evaluation</vt:lpstr>
      <vt:lpstr>Training, Validation, and Test Framework for Model Selection and Evaluation</vt:lpstr>
      <vt:lpstr>Case 1</vt:lpstr>
      <vt:lpstr>Case 2</vt:lpstr>
      <vt:lpstr>TO DO</vt:lpstr>
    </vt:vector>
  </TitlesOfParts>
  <Company>Masco Cabinetry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Thompson</dc:creator>
  <cp:lastModifiedBy>Schoenebeck, Grant</cp:lastModifiedBy>
  <cp:revision>288</cp:revision>
  <dcterms:created xsi:type="dcterms:W3CDTF">2016-07-03T01:29:57Z</dcterms:created>
  <dcterms:modified xsi:type="dcterms:W3CDTF">2020-09-19T02:55:13Z</dcterms:modified>
</cp:coreProperties>
</file>