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8" r:id="rId4"/>
    <p:sldId id="288" r:id="rId5"/>
    <p:sldId id="282" r:id="rId6"/>
    <p:sldId id="279" r:id="rId7"/>
    <p:sldId id="283" r:id="rId8"/>
    <p:sldId id="284" r:id="rId9"/>
    <p:sldId id="280" r:id="rId10"/>
    <p:sldId id="286" r:id="rId11"/>
    <p:sldId id="290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253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32" userDrawn="1">
          <p15:clr>
            <a:srgbClr val="A4A3A4"/>
          </p15:clr>
        </p15:guide>
        <p15:guide id="5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1B30BE-6F8D-6D28-FA39-E65A39B6ACF5}" name="Kai Bernecker" initials="KB" userId="S::berneckk@dhbw-loerrach.de::542b79e3-3808-4d54-a654-cd8611cf6d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FBFBF"/>
    <a:srgbClr val="F2F2F2"/>
    <a:srgbClr val="EFEDED"/>
    <a:srgbClr val="5B6A71"/>
    <a:srgbClr val="808080"/>
    <a:srgbClr val="9BBB59"/>
    <a:srgbClr val="BCBC56"/>
    <a:srgbClr val="BD9C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 autoAdjust="0"/>
    <p:restoredTop sz="95574"/>
  </p:normalViewPr>
  <p:slideViewPr>
    <p:cSldViewPr showGuides="1">
      <p:cViewPr varScale="1">
        <p:scale>
          <a:sx n="109" d="100"/>
          <a:sy n="109" d="100"/>
        </p:scale>
        <p:origin x="200" y="408"/>
      </p:cViewPr>
      <p:guideLst>
        <p:guide orient="horz" pos="2160"/>
        <p:guide orient="horz" pos="1253"/>
        <p:guide orient="horz" pos="3974"/>
        <p:guide pos="332"/>
        <p:guide pos="7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74"/>
    </p:cViewPr>
  </p:sorterViewPr>
  <p:notesViewPr>
    <p:cSldViewPr>
      <p:cViewPr varScale="1">
        <p:scale>
          <a:sx n="138" d="100"/>
          <a:sy n="138" d="100"/>
        </p:scale>
        <p:origin x="34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4B821-B968-4E43-8B36-A4F1C6486253}" type="datetimeFigureOut">
              <a:rPr lang="de-DE" smtClean="0"/>
              <a:t>26.04.23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8D1D-8336-4B08-9381-056686C8B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39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4000" y="1881008"/>
            <a:ext cx="9024000" cy="2628112"/>
          </a:xfrm>
        </p:spPr>
        <p:txBody>
          <a:bodyPr lIns="36000" tIns="36000" rIns="36000" bIns="36000" anchor="t">
            <a:noAutofit/>
          </a:bodyPr>
          <a:lstStyle>
            <a:lvl1pPr>
              <a:defRPr lang="de-DE" sz="3600"/>
            </a:lvl1pPr>
          </a:lstStyle>
          <a:p>
            <a:pPr lvl="0" defTabSz="1071563" eaLnBrk="0" fontAlgn="base" hangingPunct="0">
              <a:spcAft>
                <a:spcPct val="0"/>
              </a:spcAft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Picture 33" descr="Streifen_Titelmaster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85230"/>
            <a:ext cx="12192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DHBW_d_LOE_WEB_neu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353" y="44624"/>
            <a:ext cx="5962591" cy="14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8FE4B01-D7B5-159C-2609-986CDC6C52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84000" y="2492896"/>
            <a:ext cx="9024000" cy="2592334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defTabSz="1071563" eaLnBrk="0" fontAlgn="base" hangingPunct="0">
              <a:spcAft>
                <a:spcPct val="0"/>
              </a:spcAft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Mastertitelformat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F4AB6FD6-AF33-28B1-BBA2-7DD09438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50EFBF6-F386-1F18-B21E-6ACEE4FC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299024FE-D3A6-3962-5E67-C13BA0388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980000"/>
            <a:ext cx="11040000" cy="432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45747" y="836640"/>
            <a:ext cx="10800000" cy="936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E200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8" name="Rechteck 7"/>
          <p:cNvSpPr/>
          <p:nvPr userDrawn="1"/>
        </p:nvSpPr>
        <p:spPr>
          <a:xfrm>
            <a:off x="611589" y="836640"/>
            <a:ext cx="144000" cy="93613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 userDrawn="1"/>
        </p:nvSpPr>
        <p:spPr bwMode="auto">
          <a:xfrm flipV="1">
            <a:off x="3720616" y="449036"/>
            <a:ext cx="79200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C69D0BC9-FC5D-37A1-A6AB-168749918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F4F717E5-46BF-074C-D4EA-E32FE8BB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pandas.qcut</a:t>
            </a:r>
            <a:r>
              <a:rPr lang="de-DE" dirty="0"/>
              <a:t> | Jacob Ruhnau | Programmierung 2 bei Kai Bernecker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C9BC0A7-C13F-B204-C441-F82777BC2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8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989138"/>
            <a:ext cx="5384800" cy="4320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9138"/>
            <a:ext cx="5384800" cy="4320000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de-DE" sz="2400" kern="1200" dirty="0" smtClean="0">
                <a:solidFill>
                  <a:srgbClr val="80808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defRPr lang="de-DE" sz="2400" kern="1200" dirty="0" smtClean="0">
                <a:solidFill>
                  <a:srgbClr val="80808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defRPr lang="de-DE" sz="2400" kern="1200" dirty="0" smtClean="0">
                <a:solidFill>
                  <a:srgbClr val="80808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611589" y="836640"/>
            <a:ext cx="144000" cy="93613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Line 17"/>
          <p:cNvSpPr>
            <a:spLocks noChangeShapeType="1"/>
          </p:cNvSpPr>
          <p:nvPr userDrawn="1"/>
        </p:nvSpPr>
        <p:spPr bwMode="auto">
          <a:xfrm flipV="1">
            <a:off x="3720616" y="449036"/>
            <a:ext cx="79200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+mn-lt"/>
            </a:endParaRP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8B5851D1-6FA8-44AA-8007-FEDFFC3F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8C6FE08F-574A-25AF-57B3-6E2EF2534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0607F90-5324-51B2-FAB2-903CE51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7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997150"/>
            <a:ext cx="5386917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636911"/>
            <a:ext cx="5386917" cy="367181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997150"/>
            <a:ext cx="538903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636911"/>
            <a:ext cx="5389033" cy="367181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1589" y="836640"/>
            <a:ext cx="144000" cy="93613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Line 17"/>
          <p:cNvSpPr>
            <a:spLocks noChangeShapeType="1"/>
          </p:cNvSpPr>
          <p:nvPr userDrawn="1"/>
        </p:nvSpPr>
        <p:spPr bwMode="auto">
          <a:xfrm flipV="1">
            <a:off x="3720616" y="449036"/>
            <a:ext cx="79200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+mn-lt"/>
            </a:endParaRP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8B9B3A5-4607-8B67-BACF-ADDEB8C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7DC85EA-FD64-E195-4CC0-AD214D9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0E7CDB8-7792-DF60-9187-D9435313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20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611589" y="836640"/>
            <a:ext cx="144000" cy="93613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Line 17"/>
          <p:cNvSpPr>
            <a:spLocks noChangeShapeType="1"/>
          </p:cNvSpPr>
          <p:nvPr userDrawn="1"/>
        </p:nvSpPr>
        <p:spPr bwMode="auto">
          <a:xfrm flipV="1">
            <a:off x="3720616" y="449036"/>
            <a:ext cx="79200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+mn-lt"/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044FC953-4A57-43AD-2ABC-6895BE7C9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18835C9-785F-CD3C-5729-42C79CD54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552FF33-F8E7-FE7F-4EB4-52591D91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38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6523B9F9-7EBE-1EE1-B8B5-795EA418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1F2DF1-1765-FA7C-6E43-AA0DA3B9A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A9718FC-0AE6-02CA-6953-7C00E018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10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mi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500" y="274638"/>
            <a:ext cx="10284885" cy="1143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54409" y="1600201"/>
            <a:ext cx="508297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52500" y="1600201"/>
            <a:ext cx="4405080" cy="4248497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952500" y="5949950"/>
            <a:ext cx="4416000" cy="2873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DB445B3-9513-73FA-1E52-249DEC67C00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28EC663-BCD0-1CA8-D78D-0E525BB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47C8290-E3A8-1C9F-EB7B-9169B4890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98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FDDE7F-F09E-8772-32D8-74E67A113F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FDDE7F-F09E-8772-32D8-74E67A113F70}"/>
              </a:ext>
            </a:extLst>
          </p:cNvPr>
          <p:cNvSpPr/>
          <p:nvPr userDrawn="1"/>
        </p:nvSpPr>
        <p:spPr>
          <a:xfrm>
            <a:off x="0" y="1745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0248DD0-5B68-1011-C69B-2B897FD9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467D48DE-635B-D583-CA82-2CD2AFFA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8C572972-7109-33E4-A17E-A62B328E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01822E05-0693-C917-393B-C5B03C77804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8840" y="6453336"/>
            <a:ext cx="1107177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DHBW_d_LOE_WEB_neu">
            <a:extLst>
              <a:ext uri="{FF2B5EF4-FFF2-40B4-BE49-F238E27FC236}">
                <a16:creationId xmlns:a16="http://schemas.microsoft.com/office/drawing/2014/main" id="{0CE7EB82-C2F8-7187-E161-D209BA2F1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81" y="44702"/>
            <a:ext cx="3138206" cy="7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4578515-9BF6-8D4E-264B-7FE79B16311D}"/>
              </a:ext>
            </a:extLst>
          </p:cNvPr>
          <p:cNvSpPr/>
          <p:nvPr userDrawn="1"/>
        </p:nvSpPr>
        <p:spPr>
          <a:xfrm>
            <a:off x="2207568" y="72008"/>
            <a:ext cx="1416719" cy="1124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878BFE2-5626-DC8D-3F3A-872DD6DE3298}"/>
              </a:ext>
            </a:extLst>
          </p:cNvPr>
          <p:cNvSpPr/>
          <p:nvPr userDrawn="1"/>
        </p:nvSpPr>
        <p:spPr>
          <a:xfrm>
            <a:off x="1127448" y="528237"/>
            <a:ext cx="1416719" cy="1124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21D74FAD-F771-5F98-216D-A874E15A8A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63552" y="449035"/>
            <a:ext cx="9577064" cy="1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4800" y="835200"/>
            <a:ext cx="10800000" cy="936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980000"/>
            <a:ext cx="11040000" cy="432000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7" name="Picture 5" descr="DHBW_d_LOE_WEB_neu">
            <a:extLst>
              <a:ext uri="{FF2B5EF4-FFF2-40B4-BE49-F238E27FC236}">
                <a16:creationId xmlns:a16="http://schemas.microsoft.com/office/drawing/2014/main" id="{9CEB5582-0082-A8CB-DCE9-958D4626F6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081" y="8209"/>
            <a:ext cx="3138206" cy="7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15F0EC1-7E33-B938-062D-6FEAFCF16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AEE32AD-79D4-8D31-14E9-8D721BB9F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F6588F18-0ABD-D087-E716-A6238B579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D8162-0B69-4D9F-89F9-48D633132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Line 17">
            <a:extLst>
              <a:ext uri="{FF2B5EF4-FFF2-40B4-BE49-F238E27FC236}">
                <a16:creationId xmlns:a16="http://schemas.microsoft.com/office/drawing/2014/main" id="{531AF05F-FEF7-F910-1940-544D2B37F26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8840" y="6453336"/>
            <a:ext cx="1107177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defTabSz="107286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E2001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667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12800" indent="-2794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jacobrhn/pandas_qcut_present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jacobrhn/pandas_qcut_present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search?q=pandas+qcut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github.com/jacobrhn/pandas_qcut_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how-to-use-pandas-cut-and-qcut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pandas.pydata.org/docs/reference/api/pandas.qcut.html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212D-4EA3-874A-40D5-20BD929EE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b="1" dirty="0"/>
            </a:br>
            <a:r>
              <a:rPr lang="de-DE" b="1" dirty="0" err="1"/>
              <a:t>pandas.qcut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AB0205-46F1-333F-8AD0-43AF5A008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808080"/>
                </a:solidFill>
              </a:rPr>
              <a:t>28. April 2023</a:t>
            </a:r>
          </a:p>
          <a:p>
            <a:r>
              <a:rPr lang="de-DE" sz="2400" dirty="0">
                <a:solidFill>
                  <a:srgbClr val="808080"/>
                </a:solidFill>
              </a:rPr>
              <a:t>Präsentator: Jacob Ruhnau (</a:t>
            </a:r>
            <a:r>
              <a:rPr lang="de-DE" sz="2400" dirty="0" err="1">
                <a:solidFill>
                  <a:srgbClr val="808080"/>
                </a:solidFill>
              </a:rPr>
              <a:t>Matrikelnr</a:t>
            </a:r>
            <a:r>
              <a:rPr lang="de-DE" sz="2400" dirty="0">
                <a:solidFill>
                  <a:srgbClr val="808080"/>
                </a:solidFill>
              </a:rPr>
              <a:t>. 2441453, WWI22A)</a:t>
            </a:r>
          </a:p>
          <a:p>
            <a:r>
              <a:rPr lang="de-DE" sz="1800" i="1" dirty="0">
                <a:solidFill>
                  <a:srgbClr val="808080"/>
                </a:solidFill>
              </a:rPr>
              <a:t>Erarbeitet im Rahmen der Vorlesung „Programmierung 2“ bei Kai Bernecker</a:t>
            </a:r>
            <a:endParaRPr lang="de-DE" sz="2400" i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0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4" cy="6186119"/>
          </a:xfrm>
          <a:prstGeom prst="rect">
            <a:avLst/>
          </a:prstGeom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A4D815C0-BA27-AAED-3AC3-3A0933E23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C8CD19D-7E30-A900-0C9B-92753C2DA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6B0F00EB-6F25-C7CB-C2CC-228EEDE4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F46DC7-B341-FEA1-00A7-CE4D9351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4" y="1844824"/>
            <a:ext cx="4849185" cy="3616616"/>
          </a:xfrm>
          <a:prstGeom prst="rect">
            <a:avLst/>
          </a:prstGeom>
        </p:spPr>
      </p:pic>
      <p:sp>
        <p:nvSpPr>
          <p:cNvPr id="13" name="Freihandform 12">
            <a:extLst>
              <a:ext uri="{FF2B5EF4-FFF2-40B4-BE49-F238E27FC236}">
                <a16:creationId xmlns:a16="http://schemas.microsoft.com/office/drawing/2014/main" id="{29FC7A56-D184-BD3D-EFB3-94524B2BA465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1217567 h 4967416"/>
              <a:gd name="connsiteX1" fmla="*/ 275051 w 5974492"/>
              <a:gd name="connsiteY1" fmla="*/ 2100437 h 4967416"/>
              <a:gd name="connsiteX2" fmla="*/ 5603643 w 5974492"/>
              <a:gd name="connsiteY2" fmla="*/ 2100437 h 4967416"/>
              <a:gd name="connsiteX3" fmla="*/ 5603643 w 5974492"/>
              <a:gd name="connsiteY3" fmla="*/ 1217567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1217567"/>
                </a:moveTo>
                <a:lnTo>
                  <a:pt x="275051" y="2100437"/>
                </a:lnTo>
                <a:lnTo>
                  <a:pt x="5603643" y="2100437"/>
                </a:lnTo>
                <a:lnTo>
                  <a:pt x="5603643" y="1217567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A1C0D2-F118-79F8-FC4F-36E3FA76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pandas.qcut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BC7C0-3C95-379D-2118-AD2FC9283C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94856-6885-00C7-9008-F0C95398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18F1-4180-5F7F-0395-F6CC454C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D8162-0B69-4D9F-89F9-48D6331328F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C44A0D2B-2E6D-977D-BCE0-AA5F0E90F08E}"/>
              </a:ext>
            </a:extLst>
          </p:cNvPr>
          <p:cNvSpPr txBox="1">
            <a:spLocks/>
          </p:cNvSpPr>
          <p:nvPr/>
        </p:nvSpPr>
        <p:spPr>
          <a:xfrm>
            <a:off x="568841" y="3573016"/>
            <a:ext cx="11047160" cy="2880360"/>
          </a:xfrm>
          <a:prstGeom prst="rect">
            <a:avLst/>
          </a:prstGeom>
          <a:ln w="19050">
            <a:noFill/>
            <a:prstDash val="sysDot"/>
          </a:ln>
        </p:spPr>
        <p:txBody>
          <a:bodyPr vert="horz" lIns="0" tIns="36000" rIns="0" bIns="36000" rtlCol="0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3900" lvl="1" indent="-457200">
              <a:buAutoNum type="arabicParenR"/>
            </a:pPr>
            <a:r>
              <a:rPr lang="de-DE" i="1" dirty="0" err="1">
                <a:solidFill>
                  <a:srgbClr val="7F7F7F"/>
                </a:solidFill>
              </a:rPr>
              <a:t>How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many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mountains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are</a:t>
            </a:r>
            <a:r>
              <a:rPr lang="de-DE" i="1" dirty="0">
                <a:solidFill>
                  <a:srgbClr val="7F7F7F"/>
                </a:solidFill>
              </a:rPr>
              <a:t> in </a:t>
            </a:r>
            <a:r>
              <a:rPr lang="de-DE" i="1" dirty="0" err="1">
                <a:solidFill>
                  <a:srgbClr val="7F7F7F"/>
                </a:solidFill>
              </a:rPr>
              <a:t>each</a:t>
            </a:r>
            <a:r>
              <a:rPr lang="de-DE" i="1" dirty="0">
                <a:solidFill>
                  <a:srgbClr val="7F7F7F"/>
                </a:solidFill>
              </a:rPr>
              <a:t> bin?</a:t>
            </a:r>
          </a:p>
          <a:p>
            <a:pPr marL="266700" lvl="1" indent="0">
              <a:buNone/>
            </a:pPr>
            <a:r>
              <a:rPr lang="de-DE" sz="2300" i="1" dirty="0">
                <a:solidFill>
                  <a:srgbClr val="7F7F7F"/>
                </a:solidFill>
              </a:rPr>
              <a:t> </a:t>
            </a:r>
          </a:p>
          <a:p>
            <a:pPr marL="266700" lvl="1" indent="0">
              <a:buNone/>
            </a:pPr>
            <a:endParaRPr lang="de-DE" sz="2300" i="1" dirty="0">
              <a:solidFill>
                <a:srgbClr val="7F7F7F"/>
              </a:solidFill>
            </a:endParaRPr>
          </a:p>
          <a:p>
            <a:pPr marL="266700" lvl="1" indent="0">
              <a:buNone/>
            </a:pPr>
            <a:endParaRPr lang="de-DE" sz="2300" i="1" dirty="0">
              <a:solidFill>
                <a:srgbClr val="7F7F7F"/>
              </a:solidFill>
            </a:endParaRPr>
          </a:p>
          <a:p>
            <a:pPr marL="266700" lvl="1" indent="0">
              <a:buNone/>
            </a:pPr>
            <a:endParaRPr lang="de-DE" sz="1400" i="1" dirty="0">
              <a:solidFill>
                <a:srgbClr val="7F7F7F"/>
              </a:solidFill>
            </a:endParaRPr>
          </a:p>
          <a:p>
            <a:pPr marL="266700" lvl="1" indent="0">
              <a:buNone/>
            </a:pPr>
            <a:r>
              <a:rPr lang="de-DE" i="1" dirty="0">
                <a:solidFill>
                  <a:srgbClr val="7F7F7F"/>
                </a:solidFill>
              </a:rPr>
              <a:t>2) </a:t>
            </a:r>
            <a:r>
              <a:rPr lang="de-DE" i="1" dirty="0" err="1">
                <a:solidFill>
                  <a:srgbClr val="7F7F7F"/>
                </a:solidFill>
              </a:rPr>
              <a:t>What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are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the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lower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boundaries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for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the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bins</a:t>
            </a:r>
            <a:r>
              <a:rPr lang="de-DE" i="1" dirty="0">
                <a:solidFill>
                  <a:srgbClr val="7F7F7F"/>
                </a:solidFill>
              </a:rPr>
              <a:t>?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8B61DA7D-6ECC-2E73-C660-BDF8DF21B7FC}"/>
              </a:ext>
            </a:extLst>
          </p:cNvPr>
          <p:cNvCxnSpPr>
            <a:cxnSpLocks/>
          </p:cNvCxnSpPr>
          <p:nvPr/>
        </p:nvCxnSpPr>
        <p:spPr>
          <a:xfrm>
            <a:off x="568841" y="3573016"/>
            <a:ext cx="110957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BF1AC925-3466-02E3-1EF5-9C99BB89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844824"/>
            <a:ext cx="11040000" cy="1624786"/>
          </a:xfrm>
        </p:spPr>
        <p:txBody>
          <a:bodyPr>
            <a:normAutofit/>
          </a:bodyPr>
          <a:lstStyle/>
          <a:p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mountains.csv</a:t>
            </a:r>
            <a:r>
              <a:rPr lang="de-DE" sz="2400" dirty="0"/>
              <a:t> </a:t>
            </a:r>
            <a:r>
              <a:rPr lang="de-DE" sz="2400" dirty="0" err="1"/>
              <a:t>available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pandas</a:t>
            </a:r>
            <a:r>
              <a:rPr lang="de-DE" sz="2400" dirty="0"/>
              <a:t> </a:t>
            </a:r>
            <a:r>
              <a:rPr lang="de-DE" sz="2400" dirty="0" err="1"/>
              <a:t>DataFrame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>
                <a:hlinkClick r:id="rId2"/>
              </a:rPr>
              <a:t>this </a:t>
            </a:r>
            <a:r>
              <a:rPr lang="de-DE" sz="2400" dirty="0" err="1">
                <a:hlinkClick r:id="rId2"/>
              </a:rPr>
              <a:t>repository</a:t>
            </a:r>
            <a:endParaRPr lang="de-DE" sz="2400" dirty="0"/>
          </a:p>
          <a:p>
            <a:r>
              <a:rPr lang="de-DE" sz="2400" dirty="0"/>
              <a:t>Perform </a:t>
            </a:r>
            <a:r>
              <a:rPr lang="de-DE" sz="2400" dirty="0" err="1"/>
              <a:t>qcut</a:t>
            </a:r>
            <a:r>
              <a:rPr lang="de-DE" sz="2400" dirty="0"/>
              <a:t> </a:t>
            </a:r>
            <a:r>
              <a:rPr lang="de-DE" sz="2400" dirty="0" err="1"/>
              <a:t>fuction</a:t>
            </a:r>
            <a:r>
              <a:rPr lang="de-DE" sz="2400" dirty="0"/>
              <a:t> on „</a:t>
            </a:r>
            <a:r>
              <a:rPr lang="de-DE" sz="2400" dirty="0" err="1"/>
              <a:t>Temperature</a:t>
            </a:r>
            <a:r>
              <a:rPr lang="de-DE" sz="2400" dirty="0"/>
              <a:t>“-</a:t>
            </a:r>
            <a:r>
              <a:rPr lang="de-DE" sz="2400" dirty="0" err="1"/>
              <a:t>column</a:t>
            </a:r>
            <a:r>
              <a:rPr lang="de-DE" sz="2400" dirty="0"/>
              <a:t>:</a:t>
            </a:r>
          </a:p>
          <a:p>
            <a:pPr lvl="1"/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quintiles</a:t>
            </a:r>
            <a:endParaRPr lang="de-DE" sz="2000" dirty="0"/>
          </a:p>
          <a:p>
            <a:pPr lvl="1"/>
            <a:r>
              <a:rPr lang="de-DE" sz="2000" dirty="0" err="1"/>
              <a:t>bins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denotaded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„Super Freezing“, „Freezing“,  „Cold“, Medium“, „Warm“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2ADF783-ABC4-A79C-7BB4-196FCA07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928" y="1778975"/>
            <a:ext cx="606688" cy="5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3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A1C0D2-F118-79F8-FC4F-36E3FA76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pandas.qcut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/>
              <a:t>Exercise</a:t>
            </a:r>
            <a:r>
              <a:rPr lang="de-DE" dirty="0"/>
              <a:t> (Solution)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BC7C0-3C95-379D-2118-AD2FC9283C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94856-6885-00C7-9008-F0C95398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18F1-4180-5F7F-0395-F6CC454C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D8162-0B69-4D9F-89F9-48D6331328F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B24FB6ED-5754-1AF9-1F72-E23E9E78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844824"/>
            <a:ext cx="11040000" cy="1624786"/>
          </a:xfrm>
        </p:spPr>
        <p:txBody>
          <a:bodyPr>
            <a:normAutofit/>
          </a:bodyPr>
          <a:lstStyle/>
          <a:p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mountains.csv</a:t>
            </a:r>
            <a:r>
              <a:rPr lang="de-DE" sz="2400" dirty="0"/>
              <a:t> </a:t>
            </a:r>
            <a:r>
              <a:rPr lang="de-DE" sz="2400" dirty="0" err="1"/>
              <a:t>available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pandas</a:t>
            </a:r>
            <a:r>
              <a:rPr lang="de-DE" sz="2400" dirty="0"/>
              <a:t> </a:t>
            </a:r>
            <a:r>
              <a:rPr lang="de-DE" sz="2400" dirty="0" err="1"/>
              <a:t>DataFrame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>
                <a:hlinkClick r:id="rId2"/>
              </a:rPr>
              <a:t>this </a:t>
            </a:r>
            <a:r>
              <a:rPr lang="de-DE" sz="2400" dirty="0" err="1">
                <a:hlinkClick r:id="rId2"/>
              </a:rPr>
              <a:t>repository</a:t>
            </a:r>
            <a:endParaRPr lang="de-DE" sz="2400" dirty="0"/>
          </a:p>
          <a:p>
            <a:r>
              <a:rPr lang="de-DE" sz="2400" dirty="0"/>
              <a:t>Perform </a:t>
            </a:r>
            <a:r>
              <a:rPr lang="de-DE" sz="2400" dirty="0" err="1"/>
              <a:t>qcut</a:t>
            </a:r>
            <a:r>
              <a:rPr lang="de-DE" sz="2400" dirty="0"/>
              <a:t> </a:t>
            </a:r>
            <a:r>
              <a:rPr lang="de-DE" sz="2400" dirty="0" err="1"/>
              <a:t>fuction</a:t>
            </a:r>
            <a:r>
              <a:rPr lang="de-DE" sz="2400" dirty="0"/>
              <a:t> on „</a:t>
            </a:r>
            <a:r>
              <a:rPr lang="de-DE" sz="2400" dirty="0" err="1"/>
              <a:t>Temperature</a:t>
            </a:r>
            <a:r>
              <a:rPr lang="de-DE" sz="2400" dirty="0"/>
              <a:t>“-</a:t>
            </a:r>
            <a:r>
              <a:rPr lang="de-DE" sz="2400" dirty="0" err="1"/>
              <a:t>column</a:t>
            </a:r>
            <a:r>
              <a:rPr lang="de-DE" sz="2400" dirty="0"/>
              <a:t>:</a:t>
            </a:r>
          </a:p>
          <a:p>
            <a:pPr lvl="1"/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quintiles</a:t>
            </a:r>
            <a:endParaRPr lang="de-DE" sz="2000" dirty="0"/>
          </a:p>
          <a:p>
            <a:pPr lvl="1"/>
            <a:r>
              <a:rPr lang="de-DE" sz="2000" dirty="0" err="1"/>
              <a:t>bins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denotaded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„Super Freezing“, „Freezing“,  „Cold“, Medium“, „Warm“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C44A0D2B-2E6D-977D-BCE0-AA5F0E90F08E}"/>
              </a:ext>
            </a:extLst>
          </p:cNvPr>
          <p:cNvSpPr txBox="1">
            <a:spLocks/>
          </p:cNvSpPr>
          <p:nvPr/>
        </p:nvSpPr>
        <p:spPr>
          <a:xfrm>
            <a:off x="568841" y="3573016"/>
            <a:ext cx="11047160" cy="2880360"/>
          </a:xfrm>
          <a:prstGeom prst="rect">
            <a:avLst/>
          </a:prstGeom>
          <a:ln w="19050">
            <a:noFill/>
            <a:prstDash val="sysDot"/>
          </a:ln>
        </p:spPr>
        <p:txBody>
          <a:bodyPr vert="horz" lIns="0" tIns="36000" rIns="0" bIns="36000" rtlCol="0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3900" lvl="1" indent="-457200">
              <a:buAutoNum type="arabicParenR"/>
            </a:pPr>
            <a:r>
              <a:rPr lang="de-DE" i="1" dirty="0" err="1">
                <a:solidFill>
                  <a:srgbClr val="7F7F7F"/>
                </a:solidFill>
              </a:rPr>
              <a:t>How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many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mountains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are</a:t>
            </a:r>
            <a:r>
              <a:rPr lang="de-DE" i="1" dirty="0">
                <a:solidFill>
                  <a:srgbClr val="7F7F7F"/>
                </a:solidFill>
              </a:rPr>
              <a:t> in </a:t>
            </a:r>
            <a:r>
              <a:rPr lang="de-DE" i="1" dirty="0" err="1">
                <a:solidFill>
                  <a:srgbClr val="7F7F7F"/>
                </a:solidFill>
              </a:rPr>
              <a:t>each</a:t>
            </a:r>
            <a:r>
              <a:rPr lang="de-DE" i="1" dirty="0">
                <a:solidFill>
                  <a:srgbClr val="7F7F7F"/>
                </a:solidFill>
              </a:rPr>
              <a:t> bin?</a:t>
            </a:r>
          </a:p>
          <a:p>
            <a:pPr marL="266700" lvl="1" indent="0">
              <a:buNone/>
            </a:pPr>
            <a:r>
              <a:rPr lang="de-DE" sz="2300" i="1" dirty="0">
                <a:solidFill>
                  <a:srgbClr val="7F7F7F"/>
                </a:solidFill>
              </a:rPr>
              <a:t> </a:t>
            </a:r>
          </a:p>
          <a:p>
            <a:pPr marL="266700" lvl="1" indent="0">
              <a:buNone/>
            </a:pPr>
            <a:endParaRPr lang="de-DE" sz="2300" i="1" dirty="0">
              <a:solidFill>
                <a:srgbClr val="7F7F7F"/>
              </a:solidFill>
            </a:endParaRPr>
          </a:p>
          <a:p>
            <a:pPr marL="266700" lvl="1" indent="0">
              <a:buNone/>
            </a:pPr>
            <a:endParaRPr lang="de-DE" sz="2300" i="1" dirty="0">
              <a:solidFill>
                <a:srgbClr val="7F7F7F"/>
              </a:solidFill>
            </a:endParaRPr>
          </a:p>
          <a:p>
            <a:pPr marL="266700" lvl="1" indent="0">
              <a:buNone/>
            </a:pPr>
            <a:endParaRPr lang="de-DE" sz="1400" i="1" dirty="0">
              <a:solidFill>
                <a:srgbClr val="7F7F7F"/>
              </a:solidFill>
            </a:endParaRPr>
          </a:p>
          <a:p>
            <a:pPr marL="266700" lvl="1" indent="0">
              <a:buNone/>
            </a:pPr>
            <a:r>
              <a:rPr lang="de-DE" i="1" dirty="0">
                <a:solidFill>
                  <a:srgbClr val="7F7F7F"/>
                </a:solidFill>
              </a:rPr>
              <a:t>2) </a:t>
            </a:r>
            <a:r>
              <a:rPr lang="de-DE" i="1" dirty="0" err="1">
                <a:solidFill>
                  <a:srgbClr val="7F7F7F"/>
                </a:solidFill>
              </a:rPr>
              <a:t>What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are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the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lower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boundaries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for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the</a:t>
            </a:r>
            <a:r>
              <a:rPr lang="de-DE" i="1" dirty="0">
                <a:solidFill>
                  <a:srgbClr val="7F7F7F"/>
                </a:solidFill>
              </a:rPr>
              <a:t> </a:t>
            </a:r>
            <a:r>
              <a:rPr lang="de-DE" i="1" dirty="0" err="1">
                <a:solidFill>
                  <a:srgbClr val="7F7F7F"/>
                </a:solidFill>
              </a:rPr>
              <a:t>bins</a:t>
            </a:r>
            <a:r>
              <a:rPr lang="de-DE" i="1" dirty="0">
                <a:solidFill>
                  <a:srgbClr val="7F7F7F"/>
                </a:solidFill>
              </a:rPr>
              <a:t>?</a:t>
            </a:r>
          </a:p>
          <a:p>
            <a:pPr marL="266700" lvl="1" indent="0">
              <a:buNone/>
            </a:pPr>
            <a:endParaRPr lang="de-DE" i="1" dirty="0">
              <a:solidFill>
                <a:srgbClr val="7F7F7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410CD20-3AD5-230D-0121-CA338EB8C368}"/>
              </a:ext>
            </a:extLst>
          </p:cNvPr>
          <p:cNvSpPr txBox="1"/>
          <p:nvPr/>
        </p:nvSpPr>
        <p:spPr>
          <a:xfrm>
            <a:off x="1271464" y="4050505"/>
            <a:ext cx="2590774" cy="1477328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Super Freezing    6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Freezing          5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Medium            5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Warm              5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Cold              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6AA487E-FA7B-1155-910B-4F4612C07F5D}"/>
              </a:ext>
            </a:extLst>
          </p:cNvPr>
          <p:cNvSpPr txBox="1"/>
          <p:nvPr/>
        </p:nvSpPr>
        <p:spPr>
          <a:xfrm>
            <a:off x="1271464" y="5994182"/>
            <a:ext cx="6263253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([-45. , -20. ,  -7. ,  -0.2,   4.4,  15. ]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38C59B46-35A4-6336-4D5D-CC47AE822BA4}"/>
              </a:ext>
            </a:extLst>
          </p:cNvPr>
          <p:cNvCxnSpPr>
            <a:cxnSpLocks/>
          </p:cNvCxnSpPr>
          <p:nvPr/>
        </p:nvCxnSpPr>
        <p:spPr>
          <a:xfrm>
            <a:off x="568841" y="3573016"/>
            <a:ext cx="110957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43E30B57-3963-C4F0-B5B4-66636F403664}"/>
              </a:ext>
            </a:extLst>
          </p:cNvPr>
          <p:cNvSpPr txBox="1">
            <a:spLocks/>
          </p:cNvSpPr>
          <p:nvPr/>
        </p:nvSpPr>
        <p:spPr>
          <a:xfrm>
            <a:off x="4439816" y="537232"/>
            <a:ext cx="5544617" cy="728918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de-DE" sz="1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8FF5385-9D1A-F1BC-E285-8DA0AC0E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928" y="1778975"/>
            <a:ext cx="606688" cy="5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8C8E75E-1A41-CEAC-7071-C6EAB171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1" y="2426111"/>
            <a:ext cx="5544617" cy="72891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1800" dirty="0">
                <a:hlinkClick r:id="rId2"/>
              </a:rPr>
              <a:t>https://github.com/jacobrhn/pandas_qcut_presentation</a:t>
            </a:r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A1C0D2-F118-79F8-FC4F-36E3FA76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pandas.qcut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/>
              <a:t>Documentation</a:t>
            </a:r>
            <a:r>
              <a:rPr lang="de-DE" dirty="0"/>
              <a:t> &amp; Links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BC7C0-3C95-379D-2118-AD2FC9283C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94856-6885-00C7-9008-F0C95398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18F1-4180-5F7F-0395-F6CC454C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D8162-0B69-4D9F-89F9-48D6331328F2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147E56B-6B21-4B45-F4DC-C7CABDA75003}"/>
              </a:ext>
            </a:extLst>
          </p:cNvPr>
          <p:cNvCxnSpPr>
            <a:cxnSpLocks/>
          </p:cNvCxnSpPr>
          <p:nvPr/>
        </p:nvCxnSpPr>
        <p:spPr>
          <a:xfrm>
            <a:off x="576000" y="3155031"/>
            <a:ext cx="11069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1E6BBD3-06F0-0414-BFE6-3920DF55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" y="2492896"/>
            <a:ext cx="606688" cy="595902"/>
          </a:xfrm>
          <a:prstGeom prst="rect">
            <a:avLst/>
          </a:prstGeom>
        </p:spPr>
      </p:pic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DA4678C-9ED3-4804-D704-79D68DAF6F52}"/>
              </a:ext>
            </a:extLst>
          </p:cNvPr>
          <p:cNvSpPr txBox="1">
            <a:spLocks/>
          </p:cNvSpPr>
          <p:nvPr/>
        </p:nvSpPr>
        <p:spPr>
          <a:xfrm>
            <a:off x="6960095" y="2426111"/>
            <a:ext cx="4685652" cy="728918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de-DE" sz="1800" dirty="0"/>
              <a:t>[</a:t>
            </a:r>
            <a:r>
              <a:rPr lang="de-DE" sz="1800" dirty="0" err="1"/>
              <a:t>repo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all </a:t>
            </a:r>
            <a:r>
              <a:rPr lang="de-DE" sz="1800" dirty="0" err="1"/>
              <a:t>information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presentation</a:t>
            </a:r>
            <a:r>
              <a:rPr lang="de-DE" sz="1800" dirty="0"/>
              <a:t>]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B05E355B-D8F4-F45F-DAE2-47CB1A4ACA9B}"/>
              </a:ext>
            </a:extLst>
          </p:cNvPr>
          <p:cNvSpPr txBox="1">
            <a:spLocks/>
          </p:cNvSpPr>
          <p:nvPr/>
        </p:nvSpPr>
        <p:spPr>
          <a:xfrm>
            <a:off x="568842" y="3155031"/>
            <a:ext cx="6391252" cy="728918"/>
          </a:xfrm>
          <a:prstGeom prst="rect">
            <a:avLst/>
          </a:prstGeom>
        </p:spPr>
        <p:txBody>
          <a:bodyPr vert="horz" lIns="0" tIns="36000" rIns="0" bIns="36000" rtlCol="0" anchor="ctr">
            <a:no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1800" dirty="0">
                <a:hlinkClick r:id="rId4"/>
              </a:rPr>
              <a:t>https://pandas.pydata.org/docs/reference/api/pandas.qcut.html</a:t>
            </a:r>
            <a:endParaRPr lang="de-DE" sz="1800" dirty="0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EF46E8D7-A0AA-12F6-0373-C159E6334875}"/>
              </a:ext>
            </a:extLst>
          </p:cNvPr>
          <p:cNvCxnSpPr>
            <a:cxnSpLocks/>
          </p:cNvCxnSpPr>
          <p:nvPr/>
        </p:nvCxnSpPr>
        <p:spPr>
          <a:xfrm>
            <a:off x="576000" y="3883951"/>
            <a:ext cx="11069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260D4F36-4D7E-CB00-DD59-632F67FAA96D}"/>
              </a:ext>
            </a:extLst>
          </p:cNvPr>
          <p:cNvSpPr txBox="1">
            <a:spLocks/>
          </p:cNvSpPr>
          <p:nvPr/>
        </p:nvSpPr>
        <p:spPr>
          <a:xfrm>
            <a:off x="6960094" y="3155031"/>
            <a:ext cx="3965573" cy="728918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z="1800" dirty="0"/>
              <a:t>[</a:t>
            </a:r>
            <a:r>
              <a:rPr lang="de-DE" sz="1800" dirty="0" err="1"/>
              <a:t>pandas</a:t>
            </a:r>
            <a:r>
              <a:rPr lang="de-DE" sz="1800" dirty="0"/>
              <a:t> </a:t>
            </a:r>
            <a:r>
              <a:rPr lang="de-DE" sz="1800" dirty="0" err="1"/>
              <a:t>documentation</a:t>
            </a:r>
            <a:r>
              <a:rPr lang="de-DE" sz="1800" dirty="0"/>
              <a:t> on </a:t>
            </a:r>
            <a:r>
              <a:rPr lang="de-DE" sz="1800" dirty="0" err="1"/>
              <a:t>qcut</a:t>
            </a:r>
            <a:r>
              <a:rPr lang="de-DE" sz="1800" dirty="0"/>
              <a:t>]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2A3F032-A4CD-009A-36BD-E402AE9ED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845" y="3221539"/>
            <a:ext cx="595902" cy="595902"/>
          </a:xfrm>
          <a:prstGeom prst="rect">
            <a:avLst/>
          </a:prstGeom>
        </p:spPr>
      </p:pic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05BFEC5D-1E19-2043-2481-A11E0AE5F807}"/>
              </a:ext>
            </a:extLst>
          </p:cNvPr>
          <p:cNvSpPr txBox="1">
            <a:spLocks/>
          </p:cNvSpPr>
          <p:nvPr/>
        </p:nvSpPr>
        <p:spPr>
          <a:xfrm>
            <a:off x="1236749" y="3871772"/>
            <a:ext cx="6127825" cy="728918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z="1650" dirty="0">
                <a:hlinkClick r:id="rId6"/>
              </a:rPr>
              <a:t>https://www.geeksforgeeks.org/how-to-use-pandas-cut-and-qcut</a:t>
            </a:r>
            <a:endParaRPr lang="de-DE" sz="1650" dirty="0"/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B89D1540-7DB6-1B9E-DF2B-77777AABE8CE}"/>
              </a:ext>
            </a:extLst>
          </p:cNvPr>
          <p:cNvCxnSpPr>
            <a:cxnSpLocks/>
          </p:cNvCxnSpPr>
          <p:nvPr/>
        </p:nvCxnSpPr>
        <p:spPr>
          <a:xfrm>
            <a:off x="548435" y="4600692"/>
            <a:ext cx="11069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821951E8-48C7-1B57-3310-45C0BE641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41" y="3942211"/>
            <a:ext cx="595902" cy="595902"/>
          </a:xfrm>
          <a:prstGeom prst="rect">
            <a:avLst/>
          </a:prstGeom>
        </p:spPr>
      </p:pic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8BE0408C-2CC3-E5E3-DB88-5396E1FD841A}"/>
              </a:ext>
            </a:extLst>
          </p:cNvPr>
          <p:cNvSpPr txBox="1">
            <a:spLocks/>
          </p:cNvSpPr>
          <p:nvPr/>
        </p:nvSpPr>
        <p:spPr>
          <a:xfrm>
            <a:off x="7392140" y="3871772"/>
            <a:ext cx="4226041" cy="728918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de-DE" sz="1800" dirty="0"/>
              <a:t>[</a:t>
            </a:r>
            <a:r>
              <a:rPr lang="de-DE" sz="1800" dirty="0" err="1"/>
              <a:t>GeeksforGeeks</a:t>
            </a:r>
            <a:r>
              <a:rPr lang="de-DE" sz="1800" dirty="0"/>
              <a:t> on </a:t>
            </a:r>
            <a:r>
              <a:rPr lang="de-DE" sz="1800" dirty="0" err="1"/>
              <a:t>pandas</a:t>
            </a:r>
            <a:r>
              <a:rPr lang="de-DE" sz="1800" dirty="0"/>
              <a:t> </a:t>
            </a:r>
            <a:r>
              <a:rPr lang="de-DE" sz="1800" dirty="0" err="1"/>
              <a:t>cut</a:t>
            </a:r>
            <a:r>
              <a:rPr lang="de-DE" sz="1800" dirty="0"/>
              <a:t> and </a:t>
            </a:r>
            <a:r>
              <a:rPr lang="de-DE" sz="1800" dirty="0" err="1"/>
              <a:t>qcut</a:t>
            </a:r>
            <a:r>
              <a:rPr lang="de-DE" sz="1800" dirty="0"/>
              <a:t>]</a:t>
            </a:r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E9B6ACB9-8B0F-547E-3E77-E7C5E1A249E5}"/>
              </a:ext>
            </a:extLst>
          </p:cNvPr>
          <p:cNvSpPr txBox="1">
            <a:spLocks/>
          </p:cNvSpPr>
          <p:nvPr/>
        </p:nvSpPr>
        <p:spPr>
          <a:xfrm>
            <a:off x="553472" y="4604346"/>
            <a:ext cx="5542528" cy="728918"/>
          </a:xfrm>
          <a:prstGeom prst="rect">
            <a:avLst/>
          </a:prstGeom>
        </p:spPr>
        <p:txBody>
          <a:bodyPr vert="horz" lIns="0" tIns="36000" rIns="0" bIns="36000" rtlCol="0" anchor="ctr">
            <a:no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1800" dirty="0">
                <a:hlinkClick r:id="rId8"/>
              </a:rPr>
              <a:t>https://stackoverflow.com/search?q=pandas+qcut</a:t>
            </a:r>
            <a:endParaRPr lang="de-DE" sz="1800" dirty="0"/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F74B1874-01A7-3433-8D8F-124D0A39221C}"/>
              </a:ext>
            </a:extLst>
          </p:cNvPr>
          <p:cNvSpPr txBox="1">
            <a:spLocks/>
          </p:cNvSpPr>
          <p:nvPr/>
        </p:nvSpPr>
        <p:spPr>
          <a:xfrm>
            <a:off x="5591944" y="4604346"/>
            <a:ext cx="5318353" cy="728918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667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2800" indent="-279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z="1800" dirty="0"/>
              <a:t>[</a:t>
            </a:r>
            <a:r>
              <a:rPr lang="de-DE" sz="1800" dirty="0" err="1"/>
              <a:t>questions</a:t>
            </a:r>
            <a:r>
              <a:rPr lang="de-DE" sz="1800" dirty="0"/>
              <a:t> and </a:t>
            </a:r>
            <a:r>
              <a:rPr lang="de-DE" sz="1800" dirty="0" err="1"/>
              <a:t>answers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all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topics</a:t>
            </a:r>
            <a:endParaRPr lang="de-DE" sz="1800" dirty="0"/>
          </a:p>
          <a:p>
            <a:pPr marL="0" indent="0" algn="ctr">
              <a:buFont typeface="Wingdings" pitchFamily="2" charset="2"/>
              <a:buNone/>
            </a:pP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</a:t>
            </a:r>
            <a:r>
              <a:rPr lang="de-DE" sz="1800" dirty="0" err="1"/>
              <a:t>think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qcut</a:t>
            </a:r>
            <a:r>
              <a:rPr lang="de-DE" sz="1800" dirty="0"/>
              <a:t>]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4E2796A8-D89A-D865-069D-1676F8D47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4475" y="4670854"/>
            <a:ext cx="595902" cy="5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91B88D5D-D41A-7D32-78B0-60874660C40A}"/>
              </a:ext>
            </a:extLst>
          </p:cNvPr>
          <p:cNvSpPr/>
          <p:nvPr/>
        </p:nvSpPr>
        <p:spPr>
          <a:xfrm>
            <a:off x="568840" y="2420887"/>
            <a:ext cx="11076907" cy="2884249"/>
          </a:xfrm>
          <a:prstGeom prst="rect">
            <a:avLst/>
          </a:prstGeom>
          <a:solidFill>
            <a:srgbClr val="EFEDED">
              <a:alpha val="8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A1C0D2-F118-79F8-FC4F-36E3FA76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pandas.qcut</a:t>
            </a:r>
            <a:r>
              <a:rPr lang="de-DE" dirty="0"/>
              <a:t> –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BC7C0-3C95-379D-2118-AD2FC9283C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94856-6885-00C7-9008-F0C95398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pandas.qcut</a:t>
            </a:r>
            <a:r>
              <a:rPr lang="de-DE" dirty="0"/>
              <a:t> | Jacob Ruhnau | Programmierung 2 bei Kai Bernecker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18F1-4180-5F7F-0395-F6CC454C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D8162-0B69-4D9F-89F9-48D6331328F2}" type="slidenum">
              <a:rPr lang="de-DE" smtClean="0"/>
              <a:pPr/>
              <a:t>1</a:t>
            </a:fld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FE2CB8B9-97F2-A83D-63D4-5C4896C6E08C}"/>
              </a:ext>
            </a:extLst>
          </p:cNvPr>
          <p:cNvCxnSpPr>
            <a:cxnSpLocks/>
          </p:cNvCxnSpPr>
          <p:nvPr/>
        </p:nvCxnSpPr>
        <p:spPr>
          <a:xfrm>
            <a:off x="568841" y="2420888"/>
            <a:ext cx="110957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839D9999-0AD6-763F-163E-ED5E968E8B12}"/>
              </a:ext>
            </a:extLst>
          </p:cNvPr>
          <p:cNvSpPr txBox="1"/>
          <p:nvPr/>
        </p:nvSpPr>
        <p:spPr>
          <a:xfrm>
            <a:off x="568841" y="1772816"/>
            <a:ext cx="110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DESCRIPTION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Quantile-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discretization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Discretize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variable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equal-sized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rank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sample </a:t>
            </a:r>
            <a:r>
              <a:rPr lang="de-DE" b="0" i="0" u="none" strike="noStrike" dirty="0" err="1">
                <a:solidFill>
                  <a:srgbClr val="7F7F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r>
              <a:rPr lang="de-DE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99F0245A-3403-6CDC-DFEC-C92F8B479B74}"/>
              </a:ext>
            </a:extLst>
          </p:cNvPr>
          <p:cNvGrpSpPr/>
          <p:nvPr/>
        </p:nvGrpSpPr>
        <p:grpSpPr>
          <a:xfrm>
            <a:off x="4399060" y="3366744"/>
            <a:ext cx="2377747" cy="1770573"/>
            <a:chOff x="4079776" y="4246125"/>
            <a:chExt cx="2304913" cy="17722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8835B7-7B60-7C95-00F3-4B3075DF9682}"/>
                </a:ext>
              </a:extLst>
            </p:cNvPr>
            <p:cNvSpPr/>
            <p:nvPr/>
          </p:nvSpPr>
          <p:spPr>
            <a:xfrm>
              <a:off x="4081751" y="4246125"/>
              <a:ext cx="2302039" cy="4977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  <a:r>
                <a:rPr lang="de-DE" sz="1600" b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600" b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60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6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 lang="de-DE" sz="16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None</a:t>
              </a:r>
              <a:endParaRPr lang="de-DE" sz="160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AB393F7-AA1B-E4BB-56BC-487F54064D83}"/>
                </a:ext>
              </a:extLst>
            </p:cNvPr>
            <p:cNvSpPr/>
            <p:nvPr/>
          </p:nvSpPr>
          <p:spPr>
            <a:xfrm>
              <a:off x="4079776" y="4735316"/>
              <a:ext cx="2304913" cy="12830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labels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resulting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bins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Must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same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resulting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bins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integer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indicators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bins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True,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raises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E6BA96CC-E8DD-428F-6385-FD3B3DD0FC79}"/>
              </a:ext>
            </a:extLst>
          </p:cNvPr>
          <p:cNvGrpSpPr/>
          <p:nvPr/>
        </p:nvGrpSpPr>
        <p:grpSpPr>
          <a:xfrm>
            <a:off x="1936992" y="3362477"/>
            <a:ext cx="2358808" cy="1774841"/>
            <a:chOff x="1985714" y="4241858"/>
            <a:chExt cx="1949805" cy="177484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E15F501-9EB1-7518-0983-4DE658F1CFC4}"/>
                </a:ext>
              </a:extLst>
            </p:cNvPr>
            <p:cNvSpPr/>
            <p:nvPr/>
          </p:nvSpPr>
          <p:spPr>
            <a:xfrm>
              <a:off x="1985715" y="4241858"/>
              <a:ext cx="1949804" cy="4977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0" i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DE" sz="1600" b="0" i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de-DE" sz="1600" b="0" i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600" b="0" i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list-like </a:t>
              </a:r>
              <a:r>
                <a:rPr lang="de-DE" sz="1600" b="0" i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600" b="0" i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0" i="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float</a:t>
              </a: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27F7A43-F302-B315-9AFA-2C0FF75EE964}"/>
                </a:ext>
              </a:extLst>
            </p:cNvPr>
            <p:cNvSpPr/>
            <p:nvPr/>
          </p:nvSpPr>
          <p:spPr>
            <a:xfrm>
              <a:off x="1985714" y="4735315"/>
              <a:ext cx="1949803" cy="128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quantiles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deciles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4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quartiles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Alternately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quantiles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[0, .25, .5, .75, 1]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quartiles</a:t>
              </a:r>
              <a:endParaRPr lang="de-DE" sz="12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EB5C584A-6E80-D57C-DB54-E7C66D65826D}"/>
              </a:ext>
            </a:extLst>
          </p:cNvPr>
          <p:cNvGrpSpPr/>
          <p:nvPr/>
        </p:nvGrpSpPr>
        <p:grpSpPr>
          <a:xfrm>
            <a:off x="568839" y="3366744"/>
            <a:ext cx="1258523" cy="1770573"/>
            <a:chOff x="558331" y="4246125"/>
            <a:chExt cx="1269031" cy="1770573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7F19781-63C8-244E-A9D1-5F5A377269CD}"/>
                </a:ext>
              </a:extLst>
            </p:cNvPr>
            <p:cNvSpPr/>
            <p:nvPr/>
          </p:nvSpPr>
          <p:spPr>
            <a:xfrm>
              <a:off x="559229" y="4246125"/>
              <a:ext cx="1268133" cy="497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1d </a:t>
              </a:r>
              <a:r>
                <a:rPr lang="de-DE" sz="160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ndarray</a:t>
              </a:r>
              <a:r>
                <a:rPr lang="de-DE" sz="160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de-DE" sz="160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60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u="none" strike="noStrike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series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A543A18-6704-0EC1-B062-D1E2738755E4}"/>
                </a:ext>
              </a:extLst>
            </p:cNvPr>
            <p:cNvSpPr/>
            <p:nvPr/>
          </p:nvSpPr>
          <p:spPr>
            <a:xfrm>
              <a:off x="558331" y="4735313"/>
              <a:ext cx="1268134" cy="12813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Pandas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series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04B08F03-A2FE-DB67-ED31-AB2F3FF08FA0}"/>
              </a:ext>
            </a:extLst>
          </p:cNvPr>
          <p:cNvCxnSpPr>
            <a:cxnSpLocks/>
            <a:stCxn id="17" idx="1"/>
            <a:endCxn id="27" idx="0"/>
          </p:cNvCxnSpPr>
          <p:nvPr/>
        </p:nvCxnSpPr>
        <p:spPr>
          <a:xfrm rot="5400000">
            <a:off x="1844117" y="2486599"/>
            <a:ext cx="234574" cy="152571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>
            <a:extLst>
              <a:ext uri="{FF2B5EF4-FFF2-40B4-BE49-F238E27FC236}">
                <a16:creationId xmlns:a16="http://schemas.microsoft.com/office/drawing/2014/main" id="{C8AB86F8-122E-4C90-ECA9-588BCBC51DA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069150" y="3175149"/>
            <a:ext cx="234575" cy="14008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82DB3F9F-67BB-BA4D-43AA-263607E04786}"/>
              </a:ext>
            </a:extLst>
          </p:cNvPr>
          <p:cNvCxnSpPr>
            <a:cxnSpLocks/>
            <a:stCxn id="19" idx="1"/>
            <a:endCxn id="10" idx="0"/>
          </p:cNvCxnSpPr>
          <p:nvPr/>
        </p:nvCxnSpPr>
        <p:spPr>
          <a:xfrm rot="16200000" flipH="1">
            <a:off x="4849178" y="2627434"/>
            <a:ext cx="234572" cy="1244048"/>
          </a:xfrm>
          <a:prstGeom prst="curvedConnector5">
            <a:avLst>
              <a:gd name="adj1" fmla="val 38982"/>
              <a:gd name="adj2" fmla="val 40479"/>
              <a:gd name="adj3" fmla="val 3503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id="{66D16352-6192-E867-95C7-60B1F652703A}"/>
              </a:ext>
            </a:extLst>
          </p:cNvPr>
          <p:cNvCxnSpPr>
            <a:cxnSpLocks/>
            <a:stCxn id="21" idx="1"/>
            <a:endCxn id="13" idx="0"/>
          </p:cNvCxnSpPr>
          <p:nvPr/>
        </p:nvCxnSpPr>
        <p:spPr>
          <a:xfrm rot="16200000" flipH="1">
            <a:off x="6783384" y="2473023"/>
            <a:ext cx="230306" cy="1548601"/>
          </a:xfrm>
          <a:prstGeom prst="curvedConnector5">
            <a:avLst>
              <a:gd name="adj1" fmla="val 46320"/>
              <a:gd name="adj2" fmla="val 29914"/>
              <a:gd name="adj3" fmla="val 4706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>
            <a:extLst>
              <a:ext uri="{FF2B5EF4-FFF2-40B4-BE49-F238E27FC236}">
                <a16:creationId xmlns:a16="http://schemas.microsoft.com/office/drawing/2014/main" id="{401AE39A-F15A-970E-B670-60445CB5085F}"/>
              </a:ext>
            </a:extLst>
          </p:cNvPr>
          <p:cNvCxnSpPr>
            <a:cxnSpLocks/>
            <a:stCxn id="22" idx="1"/>
            <a:endCxn id="15" idx="0"/>
          </p:cNvCxnSpPr>
          <p:nvPr/>
        </p:nvCxnSpPr>
        <p:spPr>
          <a:xfrm rot="16200000" flipH="1">
            <a:off x="8455603" y="2557428"/>
            <a:ext cx="230307" cy="1379790"/>
          </a:xfrm>
          <a:prstGeom prst="curvedConnector5">
            <a:avLst>
              <a:gd name="adj1" fmla="val 46320"/>
              <a:gd name="adj2" fmla="val 29959"/>
              <a:gd name="adj3" fmla="val 4706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>
            <a:extLst>
              <a:ext uri="{FF2B5EF4-FFF2-40B4-BE49-F238E27FC236}">
                <a16:creationId xmlns:a16="http://schemas.microsoft.com/office/drawing/2014/main" id="{E6212E33-4C38-05EE-4651-4462BCEC4F23}"/>
              </a:ext>
            </a:extLst>
          </p:cNvPr>
          <p:cNvCxnSpPr>
            <a:cxnSpLocks/>
            <a:stCxn id="24" idx="1"/>
            <a:endCxn id="48" idx="0"/>
          </p:cNvCxnSpPr>
          <p:nvPr/>
        </p:nvCxnSpPr>
        <p:spPr>
          <a:xfrm rot="16200000" flipH="1">
            <a:off x="10259452" y="2773055"/>
            <a:ext cx="226044" cy="944263"/>
          </a:xfrm>
          <a:prstGeom prst="curvedConnector5">
            <a:avLst>
              <a:gd name="adj1" fmla="val 37259"/>
              <a:gd name="adj2" fmla="val 45603"/>
              <a:gd name="adj3" fmla="val 3506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795735C-A291-BE8A-6CB1-9A252F6ACDCA}"/>
              </a:ext>
            </a:extLst>
          </p:cNvPr>
          <p:cNvGrpSpPr/>
          <p:nvPr/>
        </p:nvGrpSpPr>
        <p:grpSpPr>
          <a:xfrm>
            <a:off x="6888090" y="3362477"/>
            <a:ext cx="1569498" cy="1774840"/>
            <a:chOff x="6528048" y="4241858"/>
            <a:chExt cx="1368811" cy="177484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F3E8DDC-4D00-258F-4BDE-A8965A87B951}"/>
                </a:ext>
              </a:extLst>
            </p:cNvPr>
            <p:cNvSpPr/>
            <p:nvPr/>
          </p:nvSpPr>
          <p:spPr>
            <a:xfrm>
              <a:off x="6528048" y="4241858"/>
              <a:ext cx="1368811" cy="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0" i="0" u="none" strike="noStrike" dirty="0" err="1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DE" sz="1600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600" i="1" dirty="0" err="1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 lang="de-DE" sz="1600" i="1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i="1" dirty="0" err="1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600" b="0" i="1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A6E4502-E91E-D9B4-23D7-40FFD34B31D4}"/>
                </a:ext>
              </a:extLst>
            </p:cNvPr>
            <p:cNvSpPr/>
            <p:nvPr/>
          </p:nvSpPr>
          <p:spPr>
            <a:xfrm>
              <a:off x="6528048" y="4735314"/>
              <a:ext cx="1368811" cy="1281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Whether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bins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labels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not. </a:t>
              </a:r>
            </a:p>
            <a:p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Can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useful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bins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scalar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11AA101-DF92-74F2-2D1D-CDBDA8547747}"/>
                </a:ext>
              </a:extLst>
            </p:cNvPr>
            <p:cNvSpPr/>
            <p:nvPr/>
          </p:nvSpPr>
          <p:spPr>
            <a:xfrm>
              <a:off x="6566325" y="4740943"/>
              <a:ext cx="1280533" cy="213068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E2C7B24-1F05-98A5-6A35-A0977BA9DCE1}"/>
              </a:ext>
            </a:extLst>
          </p:cNvPr>
          <p:cNvGrpSpPr/>
          <p:nvPr/>
        </p:nvGrpSpPr>
        <p:grpSpPr>
          <a:xfrm>
            <a:off x="8544272" y="3362477"/>
            <a:ext cx="1432067" cy="1774840"/>
            <a:chOff x="8039557" y="4241858"/>
            <a:chExt cx="1369471" cy="177484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103995-03D5-8E0D-1343-62385A51E840}"/>
                </a:ext>
              </a:extLst>
            </p:cNvPr>
            <p:cNvSpPr/>
            <p:nvPr/>
          </p:nvSpPr>
          <p:spPr>
            <a:xfrm>
              <a:off x="8040217" y="4241858"/>
              <a:ext cx="1368811" cy="4977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0" i="0" u="none" strike="noStrike" dirty="0" err="1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DE" sz="1600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600" i="1" dirty="0" err="1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 lang="de-DE" sz="1600" i="1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F1D0D43-DBE8-E53B-1A14-C8636167F81A}"/>
                </a:ext>
              </a:extLst>
            </p:cNvPr>
            <p:cNvSpPr/>
            <p:nvPr/>
          </p:nvSpPr>
          <p:spPr>
            <a:xfrm>
              <a:off x="8040216" y="4735314"/>
              <a:ext cx="1368811" cy="128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precision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which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bins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labels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9CD415C-EC3D-F73B-B7F8-4C9326BC9388}"/>
                </a:ext>
              </a:extLst>
            </p:cNvPr>
            <p:cNvSpPr/>
            <p:nvPr/>
          </p:nvSpPr>
          <p:spPr>
            <a:xfrm>
              <a:off x="8039557" y="4725144"/>
              <a:ext cx="1368811" cy="220331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D6623178-8A96-C517-1F8B-BFDCF2130CC9}"/>
              </a:ext>
            </a:extLst>
          </p:cNvPr>
          <p:cNvGrpSpPr/>
          <p:nvPr/>
        </p:nvGrpSpPr>
        <p:grpSpPr>
          <a:xfrm>
            <a:off x="10056440" y="3358209"/>
            <a:ext cx="1576331" cy="1779108"/>
            <a:chOff x="9552383" y="4237590"/>
            <a:chExt cx="1944218" cy="1779108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06F8EE4-0D70-AEA5-A34F-7F7A7B44BA7D}"/>
                </a:ext>
              </a:extLst>
            </p:cNvPr>
            <p:cNvSpPr/>
            <p:nvPr/>
          </p:nvSpPr>
          <p:spPr>
            <a:xfrm>
              <a:off x="9552384" y="4237590"/>
              <a:ext cx="1944217" cy="497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0" i="0" u="none" strike="noStrike" dirty="0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{‘</a:t>
              </a:r>
              <a:r>
                <a:rPr lang="de-DE" sz="1600" b="0" i="0" u="none" strike="noStrike" dirty="0" err="1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raise</a:t>
              </a:r>
              <a:r>
                <a:rPr lang="de-DE" sz="1600" b="0" i="0" u="none" strike="noStrike" dirty="0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’, ‘</a:t>
              </a:r>
              <a:r>
                <a:rPr lang="de-DE" sz="1600" b="0" i="0" u="none" strike="noStrike" dirty="0" err="1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drop</a:t>
              </a:r>
              <a:r>
                <a:rPr lang="de-DE" sz="1600" b="0" i="0" u="none" strike="noStrike" dirty="0">
                  <a:solidFill>
                    <a:srgbClr val="32323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’}</a:t>
              </a:r>
            </a:p>
            <a:p>
              <a:pPr algn="ctr"/>
              <a:r>
                <a:rPr lang="de-DE" sz="1600" i="1" dirty="0" err="1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r>
                <a:rPr lang="de-DE" sz="1600" i="1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</a:t>
              </a:r>
              <a:r>
                <a:rPr lang="de-DE" sz="1600" i="1" dirty="0" err="1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raise</a:t>
              </a:r>
              <a:r>
                <a:rPr lang="de-DE" sz="1600" i="1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endParaRPr lang="de-DE" sz="1600" b="0" i="1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0B53477-126F-7B48-30EB-E0842E0425D5}"/>
                </a:ext>
              </a:extLst>
            </p:cNvPr>
            <p:cNvSpPr/>
            <p:nvPr/>
          </p:nvSpPr>
          <p:spPr>
            <a:xfrm>
              <a:off x="9552383" y="4735314"/>
              <a:ext cx="1944217" cy="12813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bin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edges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unique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raise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ValueError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drop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non-</a:t>
              </a:r>
              <a:r>
                <a:rPr lang="de-DE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uniques</a:t>
              </a:r>
              <a:r>
                <a:rPr lang="de-DE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1AF32D7-E80E-6AA3-5A27-21062C9DD71A}"/>
                </a:ext>
              </a:extLst>
            </p:cNvPr>
            <p:cNvSpPr/>
            <p:nvPr/>
          </p:nvSpPr>
          <p:spPr>
            <a:xfrm>
              <a:off x="9840085" y="4733680"/>
              <a:ext cx="1368811" cy="220331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2DA13689-828B-8C4E-9D3D-1E7BD991F3B6}"/>
              </a:ext>
            </a:extLst>
          </p:cNvPr>
          <p:cNvSpPr txBox="1"/>
          <p:nvPr/>
        </p:nvSpPr>
        <p:spPr>
          <a:xfrm>
            <a:off x="558331" y="5373216"/>
            <a:ext cx="11087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RETURNS	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Series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de-DE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 (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Series)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Series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Series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Bins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de-DE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D853BFCA-A19F-DD18-F9B7-A966E87C6BC7}"/>
              </a:ext>
            </a:extLst>
          </p:cNvPr>
          <p:cNvCxnSpPr>
            <a:cxnSpLocks/>
          </p:cNvCxnSpPr>
          <p:nvPr/>
        </p:nvCxnSpPr>
        <p:spPr>
          <a:xfrm>
            <a:off x="558330" y="5305141"/>
            <a:ext cx="111062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57E6E466-DFB1-4E67-1AFA-7F53CC34AAAD}"/>
              </a:ext>
            </a:extLst>
          </p:cNvPr>
          <p:cNvSpPr txBox="1"/>
          <p:nvPr/>
        </p:nvSpPr>
        <p:spPr>
          <a:xfrm>
            <a:off x="559229" y="2420888"/>
            <a:ext cx="109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METHOD CALL &amp; PARAMETERS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5FD1D67-995B-B277-946E-2A31299988DA}"/>
              </a:ext>
            </a:extLst>
          </p:cNvPr>
          <p:cNvGrpSpPr/>
          <p:nvPr/>
        </p:nvGrpSpPr>
        <p:grpSpPr>
          <a:xfrm>
            <a:off x="911424" y="2771636"/>
            <a:ext cx="10369152" cy="369332"/>
            <a:chOff x="911424" y="2771636"/>
            <a:chExt cx="10369152" cy="369332"/>
          </a:xfrm>
        </p:grpSpPr>
        <p:sp>
          <p:nvSpPr>
            <p:cNvPr id="18" name="Eckige Klammer links 17">
              <a:extLst>
                <a:ext uri="{FF2B5EF4-FFF2-40B4-BE49-F238E27FC236}">
                  <a16:creationId xmlns:a16="http://schemas.microsoft.com/office/drawing/2014/main" id="{7266B2A6-63FE-A31A-2F26-B22A2C0B45DD}"/>
                </a:ext>
              </a:extLst>
            </p:cNvPr>
            <p:cNvSpPr/>
            <p:nvPr/>
          </p:nvSpPr>
          <p:spPr>
            <a:xfrm rot="16200000">
              <a:off x="3082901" y="2772254"/>
              <a:ext cx="314198" cy="38340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ckige Klammer links 18">
              <a:extLst>
                <a:ext uri="{FF2B5EF4-FFF2-40B4-BE49-F238E27FC236}">
                  <a16:creationId xmlns:a16="http://schemas.microsoft.com/office/drawing/2014/main" id="{4D1F2869-C686-B488-C3BE-B98685E27CE6}"/>
                </a:ext>
              </a:extLst>
            </p:cNvPr>
            <p:cNvSpPr/>
            <p:nvPr/>
          </p:nvSpPr>
          <p:spPr>
            <a:xfrm rot="16200000">
              <a:off x="4181790" y="2177434"/>
              <a:ext cx="325299" cy="1584176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ckige Klammer links 20">
              <a:extLst>
                <a:ext uri="{FF2B5EF4-FFF2-40B4-BE49-F238E27FC236}">
                  <a16:creationId xmlns:a16="http://schemas.microsoft.com/office/drawing/2014/main" id="{11049716-5B78-95B6-E9B7-27FFB2D1DEA7}"/>
                </a:ext>
              </a:extLst>
            </p:cNvPr>
            <p:cNvSpPr/>
            <p:nvPr/>
          </p:nvSpPr>
          <p:spPr>
            <a:xfrm rot="16200000">
              <a:off x="5961586" y="2085020"/>
              <a:ext cx="325301" cy="1769001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ckige Klammer links 21">
              <a:extLst>
                <a:ext uri="{FF2B5EF4-FFF2-40B4-BE49-F238E27FC236}">
                  <a16:creationId xmlns:a16="http://schemas.microsoft.com/office/drawing/2014/main" id="{F220D4D8-78C5-E090-FF7B-CFD54EBBA3F6}"/>
                </a:ext>
              </a:extLst>
            </p:cNvPr>
            <p:cNvSpPr/>
            <p:nvPr/>
          </p:nvSpPr>
          <p:spPr>
            <a:xfrm rot="16200000">
              <a:off x="7718209" y="2177429"/>
              <a:ext cx="325303" cy="1584179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ckige Klammer links 23">
              <a:extLst>
                <a:ext uri="{FF2B5EF4-FFF2-40B4-BE49-F238E27FC236}">
                  <a16:creationId xmlns:a16="http://schemas.microsoft.com/office/drawing/2014/main" id="{30F20E9B-A24C-AB79-9631-17EDB14BBD8D}"/>
                </a:ext>
              </a:extLst>
            </p:cNvPr>
            <p:cNvSpPr/>
            <p:nvPr/>
          </p:nvSpPr>
          <p:spPr>
            <a:xfrm rot="16200000">
              <a:off x="9737690" y="1805303"/>
              <a:ext cx="325305" cy="2328419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ckige Klammer links 16">
              <a:extLst>
                <a:ext uri="{FF2B5EF4-FFF2-40B4-BE49-F238E27FC236}">
                  <a16:creationId xmlns:a16="http://schemas.microsoft.com/office/drawing/2014/main" id="{7AFA08AC-AC94-DBA4-E8DF-47C262C0F3B3}"/>
                </a:ext>
              </a:extLst>
            </p:cNvPr>
            <p:cNvSpPr/>
            <p:nvPr/>
          </p:nvSpPr>
          <p:spPr>
            <a:xfrm rot="16200000">
              <a:off x="2561614" y="2789502"/>
              <a:ext cx="325294" cy="360041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CB4FBF1-6A5B-790D-3F38-E72EE0FB9CF8}"/>
                </a:ext>
              </a:extLst>
            </p:cNvPr>
            <p:cNvSpPr txBox="1"/>
            <p:nvPr/>
          </p:nvSpPr>
          <p:spPr>
            <a:xfrm>
              <a:off x="911424" y="2771636"/>
              <a:ext cx="103691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i="0" u="none" strike="noStrike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pandas.qcut</a:t>
              </a:r>
              <a:r>
                <a:rPr lang="de-DE" b="1" i="0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de-DE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b="1" i="1" u="none" strike="noStrike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de-DE" b="1" i="0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 </a:t>
              </a:r>
              <a:r>
                <a:rPr lang="de-DE" b="1" i="1" u="none" strike="noStrike" dirty="0" err="1">
                  <a:solidFill>
                    <a:schemeClr val="accent3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r>
                <a:rPr lang="de-DE" b="1" i="0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  </a:t>
              </a:r>
              <a:r>
                <a:rPr lang="de-DE" b="1" i="1" u="none" strike="noStrike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labels</a:t>
              </a:r>
              <a:r>
                <a:rPr lang="de-DE" b="1" i="1" u="none" strike="noStrike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=None</a:t>
              </a:r>
              <a:r>
                <a:rPr lang="de-DE" b="1" i="0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 </a:t>
              </a:r>
              <a:r>
                <a:rPr lang="de-DE" b="1" i="1" u="none" strike="noStrike" dirty="0" err="1">
                  <a:solidFill>
                    <a:schemeClr val="accent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retbins</a:t>
              </a:r>
              <a:r>
                <a:rPr lang="de-DE" b="1" i="1" u="none" strike="noStrike" dirty="0">
                  <a:solidFill>
                    <a:schemeClr val="accent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b="1" i="1" u="none" strike="noStrike" dirty="0" err="1">
                  <a:solidFill>
                    <a:schemeClr val="accent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de-DE" b="1" i="0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 </a:t>
              </a:r>
              <a:r>
                <a:rPr lang="de-DE" b="1" i="1" u="none" strike="noStrike" dirty="0">
                  <a:solidFill>
                    <a:schemeClr val="accent4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Precision=3</a:t>
              </a:r>
              <a:r>
                <a:rPr lang="de-DE" b="1" i="0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 </a:t>
              </a:r>
              <a:r>
                <a:rPr lang="de-DE" b="1" i="1" u="none" strike="noStrike" dirty="0" err="1">
                  <a:solidFill>
                    <a:schemeClr val="tx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duplicates</a:t>
              </a:r>
              <a:r>
                <a:rPr lang="de-DE" b="1" i="1" u="none" strike="noStrike" dirty="0">
                  <a:solidFill>
                    <a:schemeClr val="tx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=´</a:t>
              </a:r>
              <a:r>
                <a:rPr lang="de-DE" b="1" i="1" u="none" strike="noStrike" dirty="0" err="1">
                  <a:solidFill>
                    <a:schemeClr val="tx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raise</a:t>
              </a:r>
              <a:r>
                <a:rPr lang="de-DE" b="1" i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´</a:t>
              </a:r>
              <a:r>
                <a:rPr lang="de-DE" sz="300" b="1" i="1" u="none" strike="noStrike" dirty="0">
                  <a:solidFill>
                    <a:schemeClr val="tx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de-DE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6FF0C838-FAD3-2649-7010-4B1D4591484B}"/>
              </a:ext>
            </a:extLst>
          </p:cNvPr>
          <p:cNvSpPr txBox="1"/>
          <p:nvPr/>
        </p:nvSpPr>
        <p:spPr>
          <a:xfrm>
            <a:off x="8457588" y="116632"/>
            <a:ext cx="3010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de-DE" sz="14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pandas.pydata.org</a:t>
            </a:r>
            <a:endParaRPr lang="de-DE" sz="14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E2B1DAD-F513-C21B-8D4A-7F6B8E56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19" y="116632"/>
            <a:ext cx="177628" cy="3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5" cy="6186119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53E1D62-D04F-5475-DF7C-2F71833C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77F4ECD-0D4F-2A33-930C-0132C139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7EFBFA9-F128-2EAD-D7AB-8BA5A46C8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C834A18-1D6F-0E49-708D-93254E2D9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3" y="1844824"/>
            <a:ext cx="4849187" cy="3600400"/>
          </a:xfrm>
          <a:prstGeom prst="rect">
            <a:avLst/>
          </a:prstGeom>
        </p:spPr>
      </p:pic>
      <p:sp>
        <p:nvSpPr>
          <p:cNvPr id="14" name="Freihandform 13">
            <a:extLst>
              <a:ext uri="{FF2B5EF4-FFF2-40B4-BE49-F238E27FC236}">
                <a16:creationId xmlns:a16="http://schemas.microsoft.com/office/drawing/2014/main" id="{90C19249-2DDD-04DB-DFCB-28106690980D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386946 h 4967416"/>
              <a:gd name="connsiteX1" fmla="*/ 275051 w 5974492"/>
              <a:gd name="connsiteY1" fmla="*/ 1899114 h 4967416"/>
              <a:gd name="connsiteX2" fmla="*/ 5819667 w 5974492"/>
              <a:gd name="connsiteY2" fmla="*/ 1899114 h 4967416"/>
              <a:gd name="connsiteX3" fmla="*/ 5819667 w 5974492"/>
              <a:gd name="connsiteY3" fmla="*/ 386946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386946"/>
                </a:moveTo>
                <a:lnTo>
                  <a:pt x="275051" y="1899114"/>
                </a:lnTo>
                <a:lnTo>
                  <a:pt x="5819667" y="1899114"/>
                </a:lnTo>
                <a:lnTo>
                  <a:pt x="5819667" y="386946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07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5" cy="6186119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53E1D62-D04F-5475-DF7C-2F71833C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77F4ECD-0D4F-2A33-930C-0132C139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7EFBFA9-F128-2EAD-D7AB-8BA5A46C8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C834A18-1D6F-0E49-708D-93254E2D9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3" y="1844824"/>
            <a:ext cx="4849187" cy="3600399"/>
          </a:xfrm>
          <a:prstGeom prst="rect">
            <a:avLst/>
          </a:prstGeom>
        </p:spPr>
      </p:pic>
      <p:sp>
        <p:nvSpPr>
          <p:cNvPr id="2" name="Freihandform 1">
            <a:extLst>
              <a:ext uri="{FF2B5EF4-FFF2-40B4-BE49-F238E27FC236}">
                <a16:creationId xmlns:a16="http://schemas.microsoft.com/office/drawing/2014/main" id="{FEB3EE6A-9567-3D82-16BA-74DEEA7B5E4A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2043130 h 4967416"/>
              <a:gd name="connsiteX1" fmla="*/ 275051 w 5974492"/>
              <a:gd name="connsiteY1" fmla="*/ 2547186 h 4967416"/>
              <a:gd name="connsiteX2" fmla="*/ 5747659 w 5974492"/>
              <a:gd name="connsiteY2" fmla="*/ 2547186 h 4967416"/>
              <a:gd name="connsiteX3" fmla="*/ 5747659 w 5974492"/>
              <a:gd name="connsiteY3" fmla="*/ 2043130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2043130"/>
                </a:moveTo>
                <a:lnTo>
                  <a:pt x="275051" y="2547186"/>
                </a:lnTo>
                <a:lnTo>
                  <a:pt x="5747659" y="2547186"/>
                </a:lnTo>
                <a:lnTo>
                  <a:pt x="5747659" y="2043130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3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5" cy="6186119"/>
          </a:xfrm>
          <a:prstGeom prst="rect">
            <a:avLst/>
          </a:prstGeom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144AA475-2504-D81B-C78E-731C6A6F9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B5E5BE0C-0D87-CF3A-983E-81D2972EE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E6C7CE3-6E92-F0A6-E23E-33C695288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5AC65F-3107-28BD-F880-A8A0717A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3" y="1853258"/>
            <a:ext cx="4849187" cy="4168030"/>
          </a:xfrm>
          <a:prstGeom prst="rect">
            <a:avLst/>
          </a:prstGeom>
        </p:spPr>
      </p:pic>
      <p:sp>
        <p:nvSpPr>
          <p:cNvPr id="12" name="Freihandform 11">
            <a:extLst>
              <a:ext uri="{FF2B5EF4-FFF2-40B4-BE49-F238E27FC236}">
                <a16:creationId xmlns:a16="http://schemas.microsoft.com/office/drawing/2014/main" id="{B05E493B-24BE-E603-2DFB-9A71322D7F63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2691202 h 4967416"/>
              <a:gd name="connsiteX1" fmla="*/ 275051 w 5974492"/>
              <a:gd name="connsiteY1" fmla="*/ 4131362 h 4967416"/>
              <a:gd name="connsiteX2" fmla="*/ 5747659 w 5974492"/>
              <a:gd name="connsiteY2" fmla="*/ 4131362 h 4967416"/>
              <a:gd name="connsiteX3" fmla="*/ 5747659 w 5974492"/>
              <a:gd name="connsiteY3" fmla="*/ 2691202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2691202"/>
                </a:moveTo>
                <a:lnTo>
                  <a:pt x="275051" y="4131362"/>
                </a:lnTo>
                <a:lnTo>
                  <a:pt x="5747659" y="4131362"/>
                </a:lnTo>
                <a:lnTo>
                  <a:pt x="5747659" y="2691202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59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4" cy="6186119"/>
          </a:xfrm>
          <a:prstGeom prst="rect">
            <a:avLst/>
          </a:prstGeom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A5D40E1C-D917-9318-14BF-A4DD0421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863882E-9F82-A4D9-D2A4-F216F53AC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BA674D0-5FD6-90E7-0045-7A35578CE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F36229-E6F5-4F55-D539-70A0F139A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3" y="1853258"/>
            <a:ext cx="4849186" cy="4168030"/>
          </a:xfrm>
          <a:prstGeom prst="rect">
            <a:avLst/>
          </a:prstGeom>
        </p:spPr>
      </p:pic>
      <p:sp>
        <p:nvSpPr>
          <p:cNvPr id="9" name="Freihandform 8">
            <a:extLst>
              <a:ext uri="{FF2B5EF4-FFF2-40B4-BE49-F238E27FC236}">
                <a16:creationId xmlns:a16="http://schemas.microsoft.com/office/drawing/2014/main" id="{8FCD98C5-AFC0-70D7-BF65-976F9649DB1B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386946 h 4967416"/>
              <a:gd name="connsiteX1" fmla="*/ 275051 w 5974492"/>
              <a:gd name="connsiteY1" fmla="*/ 1611082 h 4967416"/>
              <a:gd name="connsiteX2" fmla="*/ 5891675 w 5974492"/>
              <a:gd name="connsiteY2" fmla="*/ 1611082 h 4967416"/>
              <a:gd name="connsiteX3" fmla="*/ 5891675 w 5974492"/>
              <a:gd name="connsiteY3" fmla="*/ 386946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386946"/>
                </a:moveTo>
                <a:lnTo>
                  <a:pt x="275051" y="1611082"/>
                </a:lnTo>
                <a:lnTo>
                  <a:pt x="5891675" y="1611082"/>
                </a:lnTo>
                <a:lnTo>
                  <a:pt x="5891675" y="386946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29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4" cy="6186119"/>
          </a:xfrm>
          <a:prstGeom prst="rect">
            <a:avLst/>
          </a:prstGeom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7F995D63-97DE-F02C-63A5-56121594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30B4C2F-B43A-EF32-E1C8-68567D27F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EFE2DA20-76A5-DF80-69FD-3CED10F91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BBE19F-1AB4-F8F8-B339-BDFD8425E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3" y="1853258"/>
            <a:ext cx="4849186" cy="4168029"/>
          </a:xfrm>
          <a:prstGeom prst="rect">
            <a:avLst/>
          </a:prstGeom>
        </p:spPr>
      </p:pic>
      <p:sp>
        <p:nvSpPr>
          <p:cNvPr id="9" name="Freihandform 8">
            <a:extLst>
              <a:ext uri="{FF2B5EF4-FFF2-40B4-BE49-F238E27FC236}">
                <a16:creationId xmlns:a16="http://schemas.microsoft.com/office/drawing/2014/main" id="{6E3CC8B9-F5D0-0444-3D4D-982F896D5DF7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1683090 h 4967416"/>
              <a:gd name="connsiteX1" fmla="*/ 275051 w 5974492"/>
              <a:gd name="connsiteY1" fmla="*/ 2763210 h 4967416"/>
              <a:gd name="connsiteX2" fmla="*/ 5891675 w 5974492"/>
              <a:gd name="connsiteY2" fmla="*/ 2763210 h 4967416"/>
              <a:gd name="connsiteX3" fmla="*/ 5891675 w 5974492"/>
              <a:gd name="connsiteY3" fmla="*/ 1683090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1683090"/>
                </a:moveTo>
                <a:lnTo>
                  <a:pt x="275051" y="2763210"/>
                </a:lnTo>
                <a:lnTo>
                  <a:pt x="5891675" y="2763210"/>
                </a:lnTo>
                <a:lnTo>
                  <a:pt x="5891675" y="1683090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4" cy="6186119"/>
          </a:xfrm>
          <a:prstGeom prst="rect">
            <a:avLst/>
          </a:prstGeom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F2EBD75-5C8D-240C-B5CA-8C5454A75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DF2C351-FF12-139E-8F10-232814657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B0C8CDE-5193-AAF8-88B0-2C75E7C56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1DE85E-C7BE-75A3-2990-ED173521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063" y="1853258"/>
            <a:ext cx="4849185" cy="4168029"/>
          </a:xfrm>
          <a:prstGeom prst="rect">
            <a:avLst/>
          </a:prstGeom>
        </p:spPr>
      </p:pic>
      <p:sp>
        <p:nvSpPr>
          <p:cNvPr id="10" name="Freihandform 9">
            <a:extLst>
              <a:ext uri="{FF2B5EF4-FFF2-40B4-BE49-F238E27FC236}">
                <a16:creationId xmlns:a16="http://schemas.microsoft.com/office/drawing/2014/main" id="{08E7880F-1D93-E4B4-ABF2-6F7CDEFFD14C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2907226 h 4967416"/>
              <a:gd name="connsiteX1" fmla="*/ 275051 w 5974492"/>
              <a:gd name="connsiteY1" fmla="*/ 4491402 h 4967416"/>
              <a:gd name="connsiteX2" fmla="*/ 5891675 w 5974492"/>
              <a:gd name="connsiteY2" fmla="*/ 4491402 h 4967416"/>
              <a:gd name="connsiteX3" fmla="*/ 5891675 w 5974492"/>
              <a:gd name="connsiteY3" fmla="*/ 2907226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2907226"/>
                </a:moveTo>
                <a:lnTo>
                  <a:pt x="275051" y="4491402"/>
                </a:lnTo>
                <a:lnTo>
                  <a:pt x="5891675" y="4491402"/>
                </a:lnTo>
                <a:lnTo>
                  <a:pt x="5891675" y="2907226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4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35E250-5599-D243-880F-1E9256DB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/>
          <a:stretch/>
        </p:blipFill>
        <p:spPr>
          <a:xfrm>
            <a:off x="5250" y="692695"/>
            <a:ext cx="12193944" cy="6186119"/>
          </a:xfrm>
          <a:prstGeom prst="rect">
            <a:avLst/>
          </a:prstGeom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A4D815C0-BA27-AAED-3AC3-3A0933E23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96200" y="6453376"/>
            <a:ext cx="2328419" cy="360000"/>
          </a:xfrm>
        </p:spPr>
        <p:txBody>
          <a:bodyPr/>
          <a:lstStyle/>
          <a:p>
            <a:r>
              <a:rPr lang="de-DE"/>
              <a:t>Freitag, 28. April 2023</a:t>
            </a:r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C8CD19D-7E30-A900-0C9B-92753C2DA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841" y="6453376"/>
            <a:ext cx="7327359" cy="360000"/>
          </a:xfrm>
        </p:spPr>
        <p:txBody>
          <a:bodyPr/>
          <a:lstStyle/>
          <a:p>
            <a:r>
              <a:rPr lang="de-DE"/>
              <a:t>pandas.qcut | Jacob Ruhnau | Programmierung 2 bei Kai Bernecker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6B0F00EB-6F25-C7CB-C2CC-228EEDE4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4619" y="6453376"/>
            <a:ext cx="1440000" cy="360000"/>
          </a:xfrm>
        </p:spPr>
        <p:txBody>
          <a:bodyPr/>
          <a:lstStyle/>
          <a:p>
            <a:fld id="{8D9D8162-0B69-4D9F-89F9-48D6331328F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F46DC7-B341-FEA1-00A7-CE4D935143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33"/>
          <a:stretch/>
        </p:blipFill>
        <p:spPr>
          <a:xfrm>
            <a:off x="6672063" y="1853258"/>
            <a:ext cx="4849185" cy="1215702"/>
          </a:xfrm>
          <a:prstGeom prst="rect">
            <a:avLst/>
          </a:prstGeom>
        </p:spPr>
      </p:pic>
      <p:sp>
        <p:nvSpPr>
          <p:cNvPr id="10" name="Freihandform 9">
            <a:extLst>
              <a:ext uri="{FF2B5EF4-FFF2-40B4-BE49-F238E27FC236}">
                <a16:creationId xmlns:a16="http://schemas.microsoft.com/office/drawing/2014/main" id="{25D2BCDD-FDAF-E254-9327-9FDE4A8BB665}"/>
              </a:ext>
            </a:extLst>
          </p:cNvPr>
          <p:cNvSpPr/>
          <p:nvPr/>
        </p:nvSpPr>
        <p:spPr>
          <a:xfrm>
            <a:off x="636373" y="1241854"/>
            <a:ext cx="5974492" cy="4967416"/>
          </a:xfrm>
          <a:custGeom>
            <a:avLst/>
            <a:gdLst>
              <a:gd name="connsiteX0" fmla="*/ 275051 w 5974492"/>
              <a:gd name="connsiteY0" fmla="*/ 386946 h 4967416"/>
              <a:gd name="connsiteX1" fmla="*/ 275051 w 5974492"/>
              <a:gd name="connsiteY1" fmla="*/ 1107026 h 4967416"/>
              <a:gd name="connsiteX2" fmla="*/ 5603643 w 5974492"/>
              <a:gd name="connsiteY2" fmla="*/ 1107026 h 4967416"/>
              <a:gd name="connsiteX3" fmla="*/ 5603643 w 5974492"/>
              <a:gd name="connsiteY3" fmla="*/ 386946 h 4967416"/>
              <a:gd name="connsiteX4" fmla="*/ 0 w 5974492"/>
              <a:gd name="connsiteY4" fmla="*/ 0 h 4967416"/>
              <a:gd name="connsiteX5" fmla="*/ 5974492 w 5974492"/>
              <a:gd name="connsiteY5" fmla="*/ 0 h 4967416"/>
              <a:gd name="connsiteX6" fmla="*/ 5974492 w 5974492"/>
              <a:gd name="connsiteY6" fmla="*/ 4967416 h 4967416"/>
              <a:gd name="connsiteX7" fmla="*/ 0 w 5974492"/>
              <a:gd name="connsiteY7" fmla="*/ 4967416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492" h="4967416">
                <a:moveTo>
                  <a:pt x="275051" y="386946"/>
                </a:moveTo>
                <a:lnTo>
                  <a:pt x="275051" y="1107026"/>
                </a:lnTo>
                <a:lnTo>
                  <a:pt x="5603643" y="1107026"/>
                </a:lnTo>
                <a:lnTo>
                  <a:pt x="5603643" y="386946"/>
                </a:lnTo>
                <a:close/>
                <a:moveTo>
                  <a:pt x="0" y="0"/>
                </a:moveTo>
                <a:lnTo>
                  <a:pt x="5974492" y="0"/>
                </a:lnTo>
                <a:lnTo>
                  <a:pt x="5974492" y="4967416"/>
                </a:lnTo>
                <a:lnTo>
                  <a:pt x="0" y="4967416"/>
                </a:lnTo>
                <a:close/>
              </a:path>
            </a:pathLst>
          </a:custGeom>
          <a:solidFill>
            <a:schemeClr val="bg1">
              <a:lumMod val="75000"/>
              <a:alpha val="43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2082"/>
      </p:ext>
    </p:extLst>
  </p:cSld>
  <p:clrMapOvr>
    <a:masterClrMapping/>
  </p:clrMapOvr>
</p:sld>
</file>

<file path=ppt/theme/theme1.xml><?xml version="1.0" encoding="utf-8"?>
<a:theme xmlns:a="http://schemas.openxmlformats.org/drawingml/2006/main" name="DHBW_Folienmaster">
  <a:themeElements>
    <a:clrScheme name="Benutzerdefiniert 1">
      <a:dk1>
        <a:srgbClr val="000000"/>
      </a:dk1>
      <a:lt1>
        <a:srgbClr val="FFFFFF"/>
      </a:lt1>
      <a:dk2>
        <a:srgbClr val="7E7E7E"/>
      </a:dk2>
      <a:lt2>
        <a:srgbClr val="EEECE1"/>
      </a:lt2>
      <a:accent1>
        <a:srgbClr val="D90019"/>
      </a:accent1>
      <a:accent2>
        <a:srgbClr val="5080B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BW__2" id="{F9C51BF1-4734-9E4D-8CCD-767DD5213073}" vid="{A13645FD-E96A-3446-A454-1BFC42B62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DHBW_Folienmaster</Template>
  <TotalTime>0</TotalTime>
  <Words>801</Words>
  <Application>Microsoft Macintosh PowerPoint</Application>
  <PresentationFormat>Breitbild</PresentationFormat>
  <Paragraphs>113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Symbol</vt:lpstr>
      <vt:lpstr>Wingdings</vt:lpstr>
      <vt:lpstr>DHBW_Folienmaster</vt:lpstr>
      <vt:lpstr> pandas.qcut</vt:lpstr>
      <vt:lpstr>pandas.qcut – Introduction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pandas.qcut – Exercise</vt:lpstr>
      <vt:lpstr>pandas.qcut – Exercise (Solution)</vt:lpstr>
      <vt:lpstr>pandas.qcut – Documentation &amp;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pandas.qcut</dc:title>
  <dc:creator>Jacob Ruhnau</dc:creator>
  <cp:lastModifiedBy>Jacob Ruhnau</cp:lastModifiedBy>
  <cp:revision>12</cp:revision>
  <cp:lastPrinted>2023-04-24T14:01:07Z</cp:lastPrinted>
  <dcterms:created xsi:type="dcterms:W3CDTF">2023-04-24T12:48:37Z</dcterms:created>
  <dcterms:modified xsi:type="dcterms:W3CDTF">2023-04-26T12:07:48Z</dcterms:modified>
</cp:coreProperties>
</file>