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EE558-BA62-4C41-8A11-B36EAA065949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CEEC6-53D0-42F9-A115-5888FDDB0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9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EEC6-53D0-42F9-A115-5888FDDB02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1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3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7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38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1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6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2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2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31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257A-6DBB-4517-9B6C-A3138A1211F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6523-CE49-44CE-B5F3-C07926759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48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ielsen/afinn" TargetMode="External"/><Relationship Id="rId2" Type="http://schemas.openxmlformats.org/officeDocument/2006/relationships/hyperlink" Target="http://nlg3.csie.ntu.edu.tw/nlpresource/NTUSD-F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ltk.org/howto/sentiwordnet.html" TargetMode="External"/><Relationship Id="rId4" Type="http://schemas.openxmlformats.org/officeDocument/2006/relationships/hyperlink" Target="https://github.com/cjhutto/vaderSentimen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Natural language processing Term Project1</a:t>
            </a:r>
            <a:br>
              <a:rPr lang="en-US" altLang="zh-TW" sz="4000" dirty="0" smtClean="0"/>
            </a:br>
            <a:r>
              <a:rPr lang="en-US" altLang="zh-TW" sz="4000" dirty="0" smtClean="0"/>
              <a:t>Fine-Grained Sentiment Analysis on Financial Microblogs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Project1_team_5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湯忠憲、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劉宏國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陳奎伯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5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Sentiment Analysis F1 3-class</a:t>
            </a:r>
            <a:endParaRPr lang="zh-TW" altLang="en-US" dirty="0"/>
          </a:p>
        </p:txBody>
      </p:sp>
      <p:pic>
        <p:nvPicPr>
          <p:cNvPr id="13" name="圖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30" y="2653748"/>
            <a:ext cx="4271168" cy="3906190"/>
          </a:xfrm>
          <a:prstGeom prst="rect">
            <a:avLst/>
          </a:prstGeom>
          <a:noFill/>
        </p:spPr>
      </p:pic>
      <p:pic>
        <p:nvPicPr>
          <p:cNvPr id="18" name="圖片 1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6"/>
          <a:stretch/>
        </p:blipFill>
        <p:spPr bwMode="auto">
          <a:xfrm>
            <a:off x="532083" y="1660843"/>
            <a:ext cx="4072393" cy="40552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弧形接點 16"/>
          <p:cNvCxnSpPr>
            <a:stCxn id="18" idx="2"/>
          </p:cNvCxnSpPr>
          <p:nvPr/>
        </p:nvCxnSpPr>
        <p:spPr>
          <a:xfrm rot="5400000" flipH="1" flipV="1">
            <a:off x="2625391" y="2775541"/>
            <a:ext cx="2883410" cy="2997633"/>
          </a:xfrm>
          <a:prstGeom prst="curvedConnector4">
            <a:avLst>
              <a:gd name="adj1" fmla="val -7928"/>
              <a:gd name="adj2" fmla="val 8396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604476" y="1650960"/>
            <a:ext cx="62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Model: RNN </a:t>
            </a:r>
            <a:r>
              <a:rPr lang="en-US" altLang="zh-TW" sz="2400" b="1" dirty="0"/>
              <a:t>(Bi-LSTM) with an Embedding layer</a:t>
            </a:r>
            <a:endParaRPr lang="zh-TW" altLang="en-US" sz="24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39698" y="2231811"/>
            <a:ext cx="41545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Parameters</a:t>
            </a:r>
            <a:r>
              <a:rPr lang="zh-TW" altLang="zh-TW" sz="2000" b="1" dirty="0" smtClean="0"/>
              <a:t>：</a:t>
            </a:r>
            <a:endParaRPr lang="en-US" altLang="zh-TW" sz="2000" b="1" dirty="0" smtClean="0"/>
          </a:p>
          <a:p>
            <a:r>
              <a:rPr lang="en-US" altLang="zh-TW" dirty="0" smtClean="0"/>
              <a:t>lstm1-units(128)</a:t>
            </a:r>
            <a:endParaRPr lang="en-US" altLang="zh-TW" dirty="0"/>
          </a:p>
          <a:p>
            <a:r>
              <a:rPr lang="en-US" altLang="zh-TW" dirty="0" smtClean="0"/>
              <a:t>lstm2-units(64)</a:t>
            </a:r>
            <a:endParaRPr lang="en-US" altLang="zh-TW" dirty="0"/>
          </a:p>
          <a:p>
            <a:r>
              <a:rPr lang="en-US" altLang="zh-TW" dirty="0" err="1" smtClean="0"/>
              <a:t>lstm</a:t>
            </a:r>
            <a:r>
              <a:rPr lang="en-US" altLang="zh-TW" dirty="0" smtClean="0"/>
              <a:t>-dropout(0.2)</a:t>
            </a:r>
            <a:endParaRPr lang="en-US" altLang="zh-TW" dirty="0"/>
          </a:p>
          <a:p>
            <a:r>
              <a:rPr lang="en-US" altLang="zh-TW" dirty="0" smtClean="0"/>
              <a:t>dense-dropout(0.5)</a:t>
            </a:r>
            <a:endParaRPr lang="en-US" altLang="zh-TW" dirty="0"/>
          </a:p>
          <a:p>
            <a:r>
              <a:rPr lang="en-US" altLang="zh-TW" dirty="0" smtClean="0"/>
              <a:t>batch-size(64)</a:t>
            </a:r>
            <a:endParaRPr lang="en-US" altLang="zh-TW" dirty="0"/>
          </a:p>
          <a:p>
            <a:r>
              <a:rPr lang="en-US" altLang="zh-TW" dirty="0" smtClean="0"/>
              <a:t>epoch(10)</a:t>
            </a:r>
            <a:endParaRPr lang="en-US" altLang="zh-TW" dirty="0"/>
          </a:p>
          <a:p>
            <a:r>
              <a:rPr lang="en-US" altLang="zh-TW" dirty="0" smtClean="0"/>
              <a:t>optimizer(</a:t>
            </a:r>
            <a:r>
              <a:rPr lang="en-US" altLang="zh-TW" dirty="0" err="1" smtClean="0"/>
              <a:t>adam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loss(</a:t>
            </a:r>
            <a:r>
              <a:rPr lang="en-US" altLang="zh-TW" dirty="0" err="1" smtClean="0"/>
              <a:t>categorical_crossentropy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Sentiment Analysis F1 3-class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8200" y="1429078"/>
            <a:ext cx="479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 smtClean="0"/>
              <a:t>Preprocessing</a:t>
            </a:r>
            <a:endParaRPr lang="zh-TW" altLang="en-US" sz="2800" b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946587"/>
            <a:ext cx="5542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(1) Word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b="1" dirty="0" smtClean="0"/>
              <a:t>1. </a:t>
            </a:r>
            <a:r>
              <a:rPr lang="zh-TW" altLang="zh-TW" sz="2200" b="1" dirty="0" smtClean="0"/>
              <a:t>原始文字先用</a:t>
            </a:r>
            <a:r>
              <a:rPr lang="en-US" altLang="zh-TW" sz="2200" b="1" dirty="0" smtClean="0"/>
              <a:t> space </a:t>
            </a:r>
            <a:r>
              <a:rPr lang="zh-TW" altLang="zh-TW" sz="2200" b="1" dirty="0" smtClean="0"/>
              <a:t>進行</a:t>
            </a:r>
            <a:r>
              <a:rPr lang="zh-TW" altLang="zh-TW" sz="2200" b="1" dirty="0"/>
              <a:t>斷</a:t>
            </a:r>
            <a:r>
              <a:rPr lang="zh-TW" altLang="zh-TW" sz="2200" b="1" dirty="0" smtClean="0"/>
              <a:t>詞</a:t>
            </a:r>
            <a:endParaRPr lang="en-US" altLang="zh-TW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b="1" dirty="0" smtClean="0"/>
              <a:t>2. </a:t>
            </a:r>
            <a:r>
              <a:rPr lang="zh-TW" altLang="en-US" sz="2200" b="1" dirty="0" smtClean="0"/>
              <a:t>去除</a:t>
            </a:r>
            <a:r>
              <a:rPr lang="zh-TW" altLang="en-US" sz="2200" b="1" dirty="0"/>
              <a:t>內含「</a:t>
            </a:r>
            <a:r>
              <a:rPr lang="en-US" altLang="zh-TW" sz="2200" b="1" dirty="0"/>
              <a:t>http</a:t>
            </a:r>
            <a:r>
              <a:rPr lang="zh-TW" altLang="en-US" sz="2200" b="1" dirty="0"/>
              <a:t>」、「</a:t>
            </a:r>
            <a:r>
              <a:rPr lang="en-US" altLang="zh-TW" sz="2200" b="1" dirty="0"/>
              <a:t>$</a:t>
            </a:r>
            <a:r>
              <a:rPr lang="zh-TW" altLang="en-US" sz="2200" b="1" dirty="0"/>
              <a:t>」、「</a:t>
            </a:r>
            <a:r>
              <a:rPr lang="en-US" altLang="zh-TW" sz="2200" b="1" dirty="0"/>
              <a:t>@</a:t>
            </a:r>
            <a:r>
              <a:rPr lang="zh-TW" altLang="en-US" sz="2200" b="1" dirty="0" smtClean="0"/>
              <a:t>」的詞</a:t>
            </a:r>
            <a:endParaRPr lang="en-US" altLang="zh-TW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b="1" dirty="0" smtClean="0"/>
              <a:t>3. </a:t>
            </a:r>
            <a:r>
              <a:rPr lang="zh-TW" altLang="en-US" sz="2200" b="1" dirty="0" smtClean="0"/>
              <a:t>去除包含在 </a:t>
            </a:r>
            <a:r>
              <a:rPr lang="en-US" altLang="zh-TW" sz="2200" b="1" dirty="0" err="1" smtClean="0"/>
              <a:t>stopword</a:t>
            </a:r>
            <a:r>
              <a:rPr lang="zh-TW" altLang="en-US" sz="2200" b="1" dirty="0" smtClean="0"/>
              <a:t> 列表的詞</a:t>
            </a:r>
            <a:endParaRPr lang="en-US" altLang="zh-TW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(2) Char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b="1" dirty="0"/>
              <a:t>1</a:t>
            </a:r>
            <a:r>
              <a:rPr lang="en-US" altLang="zh-TW" sz="2200" b="1" dirty="0" smtClean="0"/>
              <a:t>. </a:t>
            </a:r>
            <a:r>
              <a:rPr lang="zh-TW" altLang="en-US" sz="2200" b="1" dirty="0" smtClean="0"/>
              <a:t>去除</a:t>
            </a:r>
            <a:r>
              <a:rPr lang="zh-TW" altLang="en-US" sz="2200" b="1" dirty="0"/>
              <a:t>包含在 </a:t>
            </a:r>
            <a:r>
              <a:rPr lang="en-US" altLang="zh-TW" sz="2200" b="1" dirty="0" err="1"/>
              <a:t>stopword</a:t>
            </a:r>
            <a:r>
              <a:rPr lang="zh-TW" altLang="en-US" sz="2200" b="1" dirty="0"/>
              <a:t> 列表</a:t>
            </a:r>
            <a:r>
              <a:rPr lang="zh-TW" altLang="en-US" sz="2200" b="1" dirty="0" smtClean="0"/>
              <a:t>的</a:t>
            </a:r>
            <a:r>
              <a:rPr lang="zh-TW" altLang="en-US" sz="2200" b="1" dirty="0"/>
              <a:t>字元</a:t>
            </a:r>
            <a:endParaRPr lang="en-US" altLang="zh-TW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b="1" dirty="0" smtClean="0"/>
              <a:t>2</a:t>
            </a:r>
            <a:r>
              <a:rPr lang="en-US" altLang="zh-TW" sz="2200" b="1" dirty="0"/>
              <a:t>. </a:t>
            </a:r>
            <a:r>
              <a:rPr lang="zh-TW" altLang="en-US" sz="2200" b="1" dirty="0" smtClean="0"/>
              <a:t>轉換為小寫字元</a:t>
            </a:r>
            <a:endParaRPr lang="en-US" altLang="zh-TW" sz="2200" b="1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556513" y="1429078"/>
            <a:ext cx="479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 err="1" smtClean="0"/>
              <a:t>Gensim</a:t>
            </a:r>
            <a:r>
              <a:rPr lang="en-US" altLang="zh-TW" sz="2800" b="1" u="sng" dirty="0" smtClean="0"/>
              <a:t> Word2Vec</a:t>
            </a:r>
            <a:endParaRPr lang="zh-TW" altLang="en-US" sz="2800" b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556513" y="1946586"/>
            <a:ext cx="5542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(1) Vector dimension = 300</a:t>
            </a:r>
            <a:endParaRPr lang="en-US" altLang="zh-TW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(2) Window = 5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(3)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Vocabulary = 2464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(4) Longest sentence = 22 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34976"/>
              </p:ext>
            </p:extLst>
          </p:nvPr>
        </p:nvGraphicFramePr>
        <p:xfrm>
          <a:off x="6556512" y="4580315"/>
          <a:ext cx="3646115" cy="1456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93">
                  <a:extLst>
                    <a:ext uri="{9D8B030D-6E8A-4147-A177-3AD203B41FA5}">
                      <a16:colId xmlns:a16="http://schemas.microsoft.com/office/drawing/2014/main" val="3151284944"/>
                    </a:ext>
                  </a:extLst>
                </a:gridCol>
                <a:gridCol w="1287042">
                  <a:extLst>
                    <a:ext uri="{9D8B030D-6E8A-4147-A177-3AD203B41FA5}">
                      <a16:colId xmlns:a16="http://schemas.microsoft.com/office/drawing/2014/main" val="1827404368"/>
                    </a:ext>
                  </a:extLst>
                </a:gridCol>
                <a:gridCol w="1718580">
                  <a:extLst>
                    <a:ext uri="{9D8B030D-6E8A-4147-A177-3AD203B41FA5}">
                      <a16:colId xmlns:a16="http://schemas.microsoft.com/office/drawing/2014/main" val="1820272001"/>
                    </a:ext>
                  </a:extLst>
                </a:gridCol>
              </a:tblGrid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Class Name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Sentiment Score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245303"/>
                  </a:ext>
                </a:extLst>
              </a:tr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Bullish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&gt;0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683126"/>
                  </a:ext>
                </a:extLst>
              </a:tr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Bearish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&lt;0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138118"/>
                  </a:ext>
                </a:extLst>
              </a:tr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Neutral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=0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75433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556512" y="3910909"/>
            <a:ext cx="479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 smtClean="0"/>
              <a:t>Labeling</a:t>
            </a:r>
            <a:endParaRPr lang="zh-TW" altLang="en-US" sz="2800" b="1" u="sng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6" y="5003253"/>
            <a:ext cx="3669195" cy="12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b="1" dirty="0"/>
              <a:t>Sentiment Analysis F1 3-class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1486405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The first category accounts for more than 60</a:t>
            </a:r>
            <a:r>
              <a:rPr lang="en-US" altLang="zh-TW" sz="2400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%   </a:t>
            </a:r>
            <a:r>
              <a:rPr lang="en-US" altLang="zh-TW" sz="2400" b="1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78660"/>
              </p:ext>
            </p:extLst>
          </p:nvPr>
        </p:nvGraphicFramePr>
        <p:xfrm>
          <a:off x="7282842" y="1486405"/>
          <a:ext cx="3646115" cy="14564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40493">
                  <a:extLst>
                    <a:ext uri="{9D8B030D-6E8A-4147-A177-3AD203B41FA5}">
                      <a16:colId xmlns:a16="http://schemas.microsoft.com/office/drawing/2014/main" val="3151284944"/>
                    </a:ext>
                  </a:extLst>
                </a:gridCol>
                <a:gridCol w="1287042">
                  <a:extLst>
                    <a:ext uri="{9D8B030D-6E8A-4147-A177-3AD203B41FA5}">
                      <a16:colId xmlns:a16="http://schemas.microsoft.com/office/drawing/2014/main" val="1827404368"/>
                    </a:ext>
                  </a:extLst>
                </a:gridCol>
                <a:gridCol w="1718580">
                  <a:extLst>
                    <a:ext uri="{9D8B030D-6E8A-4147-A177-3AD203B41FA5}">
                      <a16:colId xmlns:a16="http://schemas.microsoft.com/office/drawing/2014/main" val="1820272001"/>
                    </a:ext>
                  </a:extLst>
                </a:gridCol>
              </a:tblGrid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Class Name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#</a:t>
                      </a:r>
                      <a:r>
                        <a:rPr lang="en-US" altLang="zh-TW" sz="1800" kern="100" baseline="0" dirty="0" smtClean="0">
                          <a:effectLst/>
                        </a:rPr>
                        <a:t> of Records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245303"/>
                  </a:ext>
                </a:extLst>
              </a:tr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Bullish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878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683126"/>
                  </a:ext>
                </a:extLst>
              </a:tr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Bearish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422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138118"/>
                  </a:ext>
                </a:extLst>
              </a:tr>
              <a:tr h="364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Neutral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96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75433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38200" y="2501359"/>
            <a:ext cx="46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altLang="zh-TW" sz="2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Micro-F1</a:t>
            </a:r>
            <a:r>
              <a:rPr lang="en-US" altLang="zh-TW" sz="24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is more suitable.</a:t>
            </a:r>
            <a:endParaRPr lang="zh-TW" altLang="en-US" sz="2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2039694"/>
            <a:ext cx="682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altLang="zh-TW" sz="2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Shouldn't </a:t>
            </a:r>
            <a:r>
              <a:rPr lang="en-US" altLang="zh-TW" sz="2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give </a:t>
            </a:r>
            <a:r>
              <a:rPr lang="en-US" altLang="zh-TW" sz="24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disadvantages </a:t>
            </a:r>
            <a:r>
              <a:rPr lang="en-US" altLang="zh-TW" sz="2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24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big classes.</a:t>
            </a:r>
            <a:endParaRPr lang="zh-TW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75331"/>
              </p:ext>
            </p:extLst>
          </p:nvPr>
        </p:nvGraphicFramePr>
        <p:xfrm>
          <a:off x="5387009" y="3592074"/>
          <a:ext cx="5544561" cy="207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217">
                  <a:extLst>
                    <a:ext uri="{9D8B030D-6E8A-4147-A177-3AD203B41FA5}">
                      <a16:colId xmlns:a16="http://schemas.microsoft.com/office/drawing/2014/main" val="1865733252"/>
                    </a:ext>
                  </a:extLst>
                </a:gridCol>
                <a:gridCol w="2335344">
                  <a:extLst>
                    <a:ext uri="{9D8B030D-6E8A-4147-A177-3AD203B41FA5}">
                      <a16:colId xmlns:a16="http://schemas.microsoft.com/office/drawing/2014/main" val="11506529"/>
                    </a:ext>
                  </a:extLst>
                </a:gridCol>
              </a:tblGrid>
              <a:tr h="414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Preprocessing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Micro-F1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7504010"/>
                  </a:ext>
                </a:extLst>
              </a:tr>
              <a:tr h="414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Word Level + Char Level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0.7071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560167"/>
                  </a:ext>
                </a:extLst>
              </a:tr>
              <a:tr h="414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Only Word Level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0.6536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933216"/>
                  </a:ext>
                </a:extLst>
              </a:tr>
              <a:tr h="414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Only Char Level</a:t>
                      </a:r>
                      <a:endParaRPr lang="zh-TW" sz="2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0.6643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1519231"/>
                  </a:ext>
                </a:extLst>
              </a:tr>
              <a:tr h="414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0.6214</a:t>
                      </a:r>
                      <a:endParaRPr lang="zh-TW" sz="2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383936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838200" y="3501038"/>
            <a:ext cx="24814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Avg. Micro-F1</a:t>
            </a:r>
          </a:p>
          <a:p>
            <a:r>
              <a:rPr lang="en-US" altLang="zh-TW" sz="4400" b="1" dirty="0" smtClean="0">
                <a:solidFill>
                  <a:srgbClr val="FF0000"/>
                </a:solidFill>
              </a:rPr>
              <a:t>0.7071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200" y="4639811"/>
            <a:ext cx="24814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Avg. Macro-F1</a:t>
            </a:r>
          </a:p>
          <a:p>
            <a:r>
              <a:rPr lang="en-US" altLang="zh-TW" sz="4400" b="1" dirty="0" smtClean="0">
                <a:solidFill>
                  <a:srgbClr val="FF0000"/>
                </a:solidFill>
              </a:rPr>
              <a:t>0.2626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Sentiment Analysis MSE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Intuitively, Deep learning may not outperform some classic approaches with small training data.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dictionary </a:t>
            </a:r>
            <a:r>
              <a:rPr lang="en-US" altLang="zh-TW" dirty="0" smtClean="0"/>
              <a:t>plays a crucial role in both dictionary-based and machine learning approaches. </a:t>
            </a:r>
          </a:p>
          <a:p>
            <a:r>
              <a:rPr lang="en-US" altLang="zh-TW" dirty="0" smtClean="0"/>
              <a:t>Our approach combines the sentiment dictionary and machine learning algorithm to predict a sentiment score of financial microblogs.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2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b="1" dirty="0"/>
              <a:t>Sentiment Analysis MSE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Remove stop words</a:t>
            </a:r>
          </a:p>
          <a:p>
            <a:pPr lvl="1"/>
            <a:r>
              <a:rPr lang="en-US" altLang="zh-TW" dirty="0" smtClean="0"/>
              <a:t>Filter out redundant words.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2. Sentiment </a:t>
            </a:r>
            <a:r>
              <a:rPr lang="en-US" altLang="zh-TW" b="1" dirty="0">
                <a:solidFill>
                  <a:srgbClr val="FF0000"/>
                </a:solidFill>
              </a:rPr>
              <a:t>dictionaries</a:t>
            </a:r>
            <a:endParaRPr lang="zh-TW" altLang="zh-TW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NTUSD-Fin</a:t>
            </a:r>
            <a:r>
              <a:rPr lang="en-US" altLang="zh-TW" dirty="0"/>
              <a:t> [</a:t>
            </a:r>
            <a:r>
              <a:rPr lang="en-US" altLang="zh-TW" dirty="0">
                <a:hlinkClick r:id="rId2"/>
              </a:rPr>
              <a:t>source</a:t>
            </a:r>
            <a:r>
              <a:rPr lang="en-US" altLang="zh-TW" dirty="0"/>
              <a:t>]</a:t>
            </a:r>
            <a:endParaRPr lang="zh-TW" altLang="zh-TW" u="none" strike="noStrike" dirty="0" smtClean="0">
              <a:effectLst/>
            </a:endParaRPr>
          </a:p>
          <a:p>
            <a:pPr lvl="1"/>
            <a:r>
              <a:rPr lang="en-US" altLang="zh-TW" dirty="0"/>
              <a:t>AFINN [</a:t>
            </a:r>
            <a:r>
              <a:rPr lang="en-US" altLang="zh-TW" dirty="0">
                <a:hlinkClick r:id="rId3"/>
              </a:rPr>
              <a:t>source</a:t>
            </a:r>
            <a:r>
              <a:rPr lang="en-US" altLang="zh-TW" dirty="0"/>
              <a:t>]</a:t>
            </a:r>
            <a:endParaRPr lang="zh-TW" altLang="zh-TW" u="none" strike="noStrike" dirty="0" smtClean="0">
              <a:effectLst/>
            </a:endParaRPr>
          </a:p>
          <a:p>
            <a:pPr lvl="1"/>
            <a:r>
              <a:rPr lang="en-US" altLang="zh-TW" dirty="0"/>
              <a:t>VADER (Valence Aware Dictionary and </a:t>
            </a:r>
            <a:r>
              <a:rPr lang="en-US" altLang="zh-TW" dirty="0" err="1"/>
              <a:t>sEntiment</a:t>
            </a:r>
            <a:r>
              <a:rPr lang="en-US" altLang="zh-TW" dirty="0"/>
              <a:t> </a:t>
            </a:r>
            <a:r>
              <a:rPr lang="en-US" altLang="zh-TW" dirty="0" err="1"/>
              <a:t>Reasoner</a:t>
            </a:r>
            <a:r>
              <a:rPr lang="en-US" altLang="zh-TW" dirty="0"/>
              <a:t>) [</a:t>
            </a:r>
            <a:r>
              <a:rPr lang="en-US" altLang="zh-TW" dirty="0">
                <a:hlinkClick r:id="rId4"/>
              </a:rPr>
              <a:t>source</a:t>
            </a:r>
            <a:r>
              <a:rPr lang="en-US" altLang="zh-TW" dirty="0"/>
              <a:t>]</a:t>
            </a:r>
            <a:endParaRPr lang="zh-TW" altLang="zh-TW" u="none" strike="noStrike" dirty="0" smtClean="0">
              <a:effectLst/>
            </a:endParaRPr>
          </a:p>
          <a:p>
            <a:pPr lvl="1"/>
            <a:r>
              <a:rPr lang="en-US" altLang="zh-TW" dirty="0"/>
              <a:t>SentiWordNet [</a:t>
            </a:r>
            <a:r>
              <a:rPr lang="en-US" altLang="zh-TW" dirty="0">
                <a:hlinkClick r:id="rId5"/>
              </a:rPr>
              <a:t>source</a:t>
            </a:r>
            <a:r>
              <a:rPr lang="en-US" altLang="zh-TW" dirty="0" smtClean="0"/>
              <a:t>]</a:t>
            </a:r>
          </a:p>
          <a:p>
            <a:r>
              <a:rPr lang="en-US" altLang="zh-TW" b="1" u="none" strike="noStrike" dirty="0" smtClean="0">
                <a:solidFill>
                  <a:srgbClr val="FF0000"/>
                </a:solidFill>
                <a:effectLst/>
              </a:rPr>
              <a:t>3. Average </a:t>
            </a:r>
            <a:r>
              <a:rPr lang="en-US" altLang="zh-TW" b="1" dirty="0" smtClean="0">
                <a:solidFill>
                  <a:srgbClr val="FF0000"/>
                </a:solidFill>
              </a:rPr>
              <a:t>sentiment score</a:t>
            </a:r>
            <a:endParaRPr lang="en-US" altLang="zh-TW" b="1" u="none" strike="noStrike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TW" u="none" strike="noStrike" dirty="0" smtClean="0">
                <a:effectLst/>
              </a:rPr>
              <a:t>Average the output score for each word in a sentence with respect to different dictionaries.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4. Approach</a:t>
            </a:r>
          </a:p>
          <a:p>
            <a:pPr lvl="1"/>
            <a:r>
              <a:rPr lang="en-US" altLang="zh-TW" dirty="0" smtClean="0"/>
              <a:t>Linear -&gt; Linear regression.</a:t>
            </a:r>
          </a:p>
          <a:p>
            <a:pPr lvl="1"/>
            <a:r>
              <a:rPr lang="en-US" altLang="zh-TW" dirty="0" smtClean="0"/>
              <a:t>Non-linear -&gt;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5. Performance </a:t>
            </a:r>
            <a:r>
              <a:rPr lang="en-US" altLang="zh-TW" b="1" dirty="0">
                <a:solidFill>
                  <a:srgbClr val="FF0000"/>
                </a:solidFill>
              </a:rPr>
              <a:t>measurement</a:t>
            </a:r>
            <a:endParaRPr lang="en-US" altLang="zh-TW" b="1" u="none" strike="noStrike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TW" dirty="0" smtClean="0"/>
              <a:t>Mean </a:t>
            </a:r>
            <a:r>
              <a:rPr lang="en-US" altLang="zh-TW" dirty="0"/>
              <a:t>square </a:t>
            </a:r>
            <a:r>
              <a:rPr lang="en-US" altLang="zh-TW" dirty="0" smtClean="0"/>
              <a:t>error.</a:t>
            </a:r>
            <a:endParaRPr lang="en-US" altLang="zh-TW" u="none" strike="noStrike" dirty="0" smtClean="0">
              <a:effectLst/>
            </a:endParaRPr>
          </a:p>
          <a:p>
            <a:endParaRPr lang="zh-TW" altLang="zh-TW" u="none" strike="noStrike" dirty="0" smtClean="0">
              <a:effectLst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13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b="1" dirty="0"/>
              <a:t>Sentiment Analysis MSE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5069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70957390"/>
                    </a:ext>
                  </a:extLst>
                </a:gridCol>
                <a:gridCol w="2924908">
                  <a:extLst>
                    <a:ext uri="{9D8B030D-6E8A-4147-A177-3AD203B41FA5}">
                      <a16:colId xmlns:a16="http://schemas.microsoft.com/office/drawing/2014/main" val="374757505"/>
                    </a:ext>
                  </a:extLst>
                </a:gridCol>
                <a:gridCol w="1934307">
                  <a:extLst>
                    <a:ext uri="{9D8B030D-6E8A-4147-A177-3AD203B41FA5}">
                      <a16:colId xmlns:a16="http://schemas.microsoft.com/office/drawing/2014/main" val="848431671"/>
                    </a:ext>
                  </a:extLst>
                </a:gridCol>
                <a:gridCol w="3027485">
                  <a:extLst>
                    <a:ext uri="{9D8B030D-6E8A-4147-A177-3AD203B41FA5}">
                      <a16:colId xmlns:a16="http://schemas.microsoft.com/office/drawing/2014/main" val="218846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 NTUSD-Fin dictionary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1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0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7890"/>
              </p:ext>
            </p:extLst>
          </p:nvPr>
        </p:nvGraphicFramePr>
        <p:xfrm>
          <a:off x="838200" y="3455275"/>
          <a:ext cx="8200293" cy="814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048">
                  <a:extLst>
                    <a:ext uri="{9D8B030D-6E8A-4147-A177-3AD203B41FA5}">
                      <a16:colId xmlns:a16="http://schemas.microsoft.com/office/drawing/2014/main" val="1991261193"/>
                    </a:ext>
                  </a:extLst>
                </a:gridCol>
                <a:gridCol w="1329608">
                  <a:extLst>
                    <a:ext uri="{9D8B030D-6E8A-4147-A177-3AD203B41FA5}">
                      <a16:colId xmlns:a16="http://schemas.microsoft.com/office/drawing/2014/main" val="496713223"/>
                    </a:ext>
                  </a:extLst>
                </a:gridCol>
                <a:gridCol w="1019336">
                  <a:extLst>
                    <a:ext uri="{9D8B030D-6E8A-4147-A177-3AD203B41FA5}">
                      <a16:colId xmlns:a16="http://schemas.microsoft.com/office/drawing/2014/main" val="2804801604"/>
                    </a:ext>
                  </a:extLst>
                </a:gridCol>
                <a:gridCol w="1140048">
                  <a:extLst>
                    <a:ext uri="{9D8B030D-6E8A-4147-A177-3AD203B41FA5}">
                      <a16:colId xmlns:a16="http://schemas.microsoft.com/office/drawing/2014/main" val="1860990176"/>
                    </a:ext>
                  </a:extLst>
                </a:gridCol>
                <a:gridCol w="1394881">
                  <a:extLst>
                    <a:ext uri="{9D8B030D-6E8A-4147-A177-3AD203B41FA5}">
                      <a16:colId xmlns:a16="http://schemas.microsoft.com/office/drawing/2014/main" val="2587516506"/>
                    </a:ext>
                  </a:extLst>
                </a:gridCol>
                <a:gridCol w="887002">
                  <a:extLst>
                    <a:ext uri="{9D8B030D-6E8A-4147-A177-3AD203B41FA5}">
                      <a16:colId xmlns:a16="http://schemas.microsoft.com/office/drawing/2014/main" val="4008050649"/>
                    </a:ext>
                  </a:extLst>
                </a:gridCol>
                <a:gridCol w="1289370">
                  <a:extLst>
                    <a:ext uri="{9D8B030D-6E8A-4147-A177-3AD203B41FA5}">
                      <a16:colId xmlns:a16="http://schemas.microsoft.com/office/drawing/2014/main" val="2874667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NTUSD-Fin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Senti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pos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Senti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neg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VADER pos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AFINN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VADER </a:t>
                      </a:r>
                      <a:r>
                        <a:rPr lang="en-US" sz="1600" dirty="0" err="1">
                          <a:effectLst/>
                        </a:rPr>
                        <a:t>neg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1135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Info gain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0.3256</a:t>
                      </a:r>
                      <a:endParaRPr lang="zh-TW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0.2545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0.1810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0.093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0.077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0.067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4824054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15538"/>
              </p:ext>
            </p:extLst>
          </p:nvPr>
        </p:nvGraphicFramePr>
        <p:xfrm>
          <a:off x="838200" y="4882909"/>
          <a:ext cx="7637585" cy="1629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367">
                  <a:extLst>
                    <a:ext uri="{9D8B030D-6E8A-4147-A177-3AD203B41FA5}">
                      <a16:colId xmlns:a16="http://schemas.microsoft.com/office/drawing/2014/main" val="2708755338"/>
                    </a:ext>
                  </a:extLst>
                </a:gridCol>
                <a:gridCol w="960780">
                  <a:extLst>
                    <a:ext uri="{9D8B030D-6E8A-4147-A177-3AD203B41FA5}">
                      <a16:colId xmlns:a16="http://schemas.microsoft.com/office/drawing/2014/main" val="2620294638"/>
                    </a:ext>
                  </a:extLst>
                </a:gridCol>
                <a:gridCol w="987534">
                  <a:extLst>
                    <a:ext uri="{9D8B030D-6E8A-4147-A177-3AD203B41FA5}">
                      <a16:colId xmlns:a16="http://schemas.microsoft.com/office/drawing/2014/main" val="1265768660"/>
                    </a:ext>
                  </a:extLst>
                </a:gridCol>
                <a:gridCol w="1148882">
                  <a:extLst>
                    <a:ext uri="{9D8B030D-6E8A-4147-A177-3AD203B41FA5}">
                      <a16:colId xmlns:a16="http://schemas.microsoft.com/office/drawing/2014/main" val="560497677"/>
                    </a:ext>
                  </a:extLst>
                </a:gridCol>
                <a:gridCol w="940509">
                  <a:extLst>
                    <a:ext uri="{9D8B030D-6E8A-4147-A177-3AD203B41FA5}">
                      <a16:colId xmlns:a16="http://schemas.microsoft.com/office/drawing/2014/main" val="1470639901"/>
                    </a:ext>
                  </a:extLst>
                </a:gridCol>
                <a:gridCol w="1252661">
                  <a:extLst>
                    <a:ext uri="{9D8B030D-6E8A-4147-A177-3AD203B41FA5}">
                      <a16:colId xmlns:a16="http://schemas.microsoft.com/office/drawing/2014/main" val="2869172734"/>
                    </a:ext>
                  </a:extLst>
                </a:gridCol>
                <a:gridCol w="1191852">
                  <a:extLst>
                    <a:ext uri="{9D8B030D-6E8A-4147-A177-3AD203B41FA5}">
                      <a16:colId xmlns:a16="http://schemas.microsoft.com/office/drawing/2014/main" val="240729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Senti pos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Senti neg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NTUSD-Fin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AFINN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VADER neg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VADER pos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6440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buy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0.596</a:t>
                      </a:r>
                      <a:endParaRPr lang="zh-TW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00430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downgrade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-1.071</a:t>
                      </a:r>
                      <a:endParaRPr lang="zh-TW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0565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competition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-1.095</a:t>
                      </a:r>
                      <a:endParaRPr lang="zh-TW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3026736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69765" y="2978033"/>
            <a:ext cx="253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/>
              <a:t>Feature importance</a:t>
            </a:r>
            <a:r>
              <a:rPr lang="zh-TW" altLang="en-US" sz="2000" b="1" dirty="0" smtClean="0"/>
              <a:t>：</a:t>
            </a:r>
            <a:endParaRPr lang="zh-TW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769765" y="4450044"/>
            <a:ext cx="2438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ea typeface="標楷體" panose="03000509000000000000" pitchFamily="65" charset="-120"/>
              </a:rPr>
              <a:t>Experiment 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results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：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4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63562" cy="4351338"/>
          </a:xfrm>
        </p:spPr>
        <p:txBody>
          <a:bodyPr/>
          <a:lstStyle/>
          <a:p>
            <a:r>
              <a:rPr lang="en-US" altLang="zh-TW" dirty="0" smtClean="0"/>
              <a:t>We also tried to use pre-trained sentiment classifier (LSTM), but there’s no significant improvement.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customized dictionary would be </a:t>
            </a:r>
            <a:r>
              <a:rPr lang="en-US" altLang="zh-TW" dirty="0" smtClean="0"/>
              <a:t>helpful on </a:t>
            </a:r>
            <a:r>
              <a:rPr lang="en-US" altLang="zh-TW" dirty="0"/>
              <a:t>Financial tweets sentiment </a:t>
            </a:r>
            <a:r>
              <a:rPr lang="en-US" altLang="zh-TW" dirty="0" smtClean="0"/>
              <a:t>analysis.</a:t>
            </a:r>
          </a:p>
          <a:p>
            <a:r>
              <a:rPr lang="en-US" altLang="zh-TW" dirty="0" smtClean="0"/>
              <a:t>And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NTUSD-Fin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(</a:t>
            </a:r>
            <a:r>
              <a:rPr lang="en-US" altLang="zh-TW" i="1" dirty="0"/>
              <a:t>Chung-Chi </a:t>
            </a:r>
            <a:r>
              <a:rPr lang="en-US" altLang="zh-TW" i="1" dirty="0" smtClean="0"/>
              <a:t>Chen, 2018) did </a:t>
            </a:r>
            <a:r>
              <a:rPr lang="en-US" altLang="zh-TW" dirty="0" smtClean="0"/>
              <a:t>a great job.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11" y="2261974"/>
            <a:ext cx="6766399" cy="33211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8" y="1338996"/>
            <a:ext cx="6914697" cy="4930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8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482</Words>
  <Application>Microsoft Office PowerPoint</Application>
  <PresentationFormat>寬螢幕</PresentationFormat>
  <Paragraphs>151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Natural language processing Term Project1 Fine-Grained Sentiment Analysis on Financial Microblogs</vt:lpstr>
      <vt:lpstr>Methodology - Sentiment Analysis F1 3-class</vt:lpstr>
      <vt:lpstr>Methodology - Sentiment Analysis F1 3-class</vt:lpstr>
      <vt:lpstr>Evaluation - Sentiment Analysis F1 3-class</vt:lpstr>
      <vt:lpstr>Methodology - Sentiment Analysis MSE</vt:lpstr>
      <vt:lpstr>Methodology - Sentiment Analysis MSE</vt:lpstr>
      <vt:lpstr>Evaluation - Sentiment Analysis MSE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Term Project1 Fine-Grained Sentiment Analysis on Financial Microblogs</dc:title>
  <dc:creator>Windows 使用者</dc:creator>
  <cp:lastModifiedBy>劉宏國</cp:lastModifiedBy>
  <cp:revision>23</cp:revision>
  <dcterms:created xsi:type="dcterms:W3CDTF">2018-05-08T05:49:35Z</dcterms:created>
  <dcterms:modified xsi:type="dcterms:W3CDTF">2018-05-09T13:43:48Z</dcterms:modified>
</cp:coreProperties>
</file>