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3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59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3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7735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177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9307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246471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94389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982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29000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9684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482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107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223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177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323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099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6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047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3129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11/8/2017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6782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6" r:id="rId13"/>
    <p:sldLayoutId id="2147483737" r:id="rId14"/>
    <p:sldLayoutId id="2147483738" r:id="rId15"/>
    <p:sldLayoutId id="2147483739" r:id="rId16"/>
    <p:sldLayoutId id="2147483740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Electron Spin Resonance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Christopher Jacobs </a:t>
            </a:r>
          </a:p>
          <a:p>
            <a:r>
              <a:rPr lang="en-US" dirty="0" smtClean="0"/>
              <a:t>Ben N., Micah l.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765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an infinitesimally thin coil </a:t>
            </a:r>
          </a:p>
          <a:p>
            <a:r>
              <a:rPr lang="en-US" dirty="0" smtClean="0"/>
              <a:t>Use a model that takes into account thickness of coil </a:t>
            </a:r>
          </a:p>
          <a:p>
            <a:r>
              <a:rPr lang="en-US" dirty="0" smtClean="0"/>
              <a:t>Create a perfect Helmholtz coil </a:t>
            </a:r>
          </a:p>
          <a:p>
            <a:r>
              <a:rPr lang="en-US" dirty="0" smtClean="0"/>
              <a:t>Center the DPPH perfectly in the coil </a:t>
            </a:r>
          </a:p>
          <a:p>
            <a:r>
              <a:rPr lang="en-US" dirty="0" smtClean="0"/>
              <a:t>Use other materials that </a:t>
            </a:r>
            <a:r>
              <a:rPr lang="en-US" dirty="0" smtClean="0"/>
              <a:t>are not DPPH </a:t>
            </a:r>
            <a:r>
              <a:rPr lang="en-US" dirty="0" smtClean="0"/>
              <a:t>for reproducibility 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181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electron has a dipole moment that is related to its angular momentum (spin) </a:t>
            </a:r>
          </a:p>
          <a:p>
            <a:r>
              <a:rPr lang="en-US" dirty="0"/>
              <a:t>The g-factor is a constant characteristic of the electron relating </a:t>
            </a:r>
            <a:r>
              <a:rPr lang="en-US" dirty="0" smtClean="0"/>
              <a:t>these two quantities </a:t>
            </a:r>
          </a:p>
          <a:p>
            <a:r>
              <a:rPr lang="en-US" dirty="0" smtClean="0"/>
              <a:t>A magnetic field can interact with a dipole moment flipping an electrons orientation </a:t>
            </a:r>
          </a:p>
          <a:p>
            <a:r>
              <a:rPr lang="en-US" dirty="0" smtClean="0"/>
              <a:t>can only be oriented in two ways due to its quantum nature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670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2096065"/>
            <a:ext cx="10353762" cy="237968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 smtClean="0"/>
              <a:t> Take advantage of the relationship between the magnetic dipole moment and angular momentum (spin) of an electron to find an experimental value of the g-factor </a:t>
            </a:r>
          </a:p>
          <a:p>
            <a:pPr marL="0" indent="0" algn="ctr">
              <a:buNone/>
            </a:pPr>
            <a:r>
              <a:rPr lang="en-US" dirty="0" smtClean="0"/>
              <a:t>Prediction: g-factor will have a  value of 2.0023 (one of the most precise measurements in physics!!!) 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5454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set up </a:t>
            </a:r>
            <a:endParaRPr lang="en-US" dirty="0"/>
          </a:p>
        </p:txBody>
      </p:sp>
      <p:sp>
        <p:nvSpPr>
          <p:cNvPr id="12" name="Double Bracket 11"/>
          <p:cNvSpPr/>
          <p:nvPr/>
        </p:nvSpPr>
        <p:spPr>
          <a:xfrm>
            <a:off x="1443789" y="2621721"/>
            <a:ext cx="2021306" cy="1553237"/>
          </a:xfrm>
          <a:prstGeom prst="bracketPair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564105" y="1826159"/>
            <a:ext cx="17806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Front view of Helmholtz Coil  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1485899" y="4477570"/>
            <a:ext cx="1894975" cy="182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130968" y="4491426"/>
            <a:ext cx="3236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Distance = Radius (.068m) </a:t>
            </a:r>
            <a:endParaRPr lang="en-US" dirty="0"/>
          </a:p>
        </p:txBody>
      </p:sp>
      <p:sp>
        <p:nvSpPr>
          <p:cNvPr id="20" name="Flowchart: Connector 19"/>
          <p:cNvSpPr/>
          <p:nvPr/>
        </p:nvSpPr>
        <p:spPr>
          <a:xfrm>
            <a:off x="2117558" y="3116179"/>
            <a:ext cx="631657" cy="553453"/>
          </a:xfrm>
          <a:prstGeom prst="flowChartConnector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/>
          <p:cNvCxnSpPr>
            <a:endCxn id="20" idx="6"/>
          </p:cNvCxnSpPr>
          <p:nvPr/>
        </p:nvCxnSpPr>
        <p:spPr>
          <a:xfrm flipH="1">
            <a:off x="2749215" y="3392905"/>
            <a:ext cx="1534027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 flipV="1">
            <a:off x="1130968" y="3898232"/>
            <a:ext cx="2514600" cy="1203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1130968" y="2875547"/>
            <a:ext cx="2514600" cy="120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85321" y="2772649"/>
            <a:ext cx="14879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Sample of DPPH surrounded by a coil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1570121" y="2424297"/>
                <a:ext cx="1636294" cy="4085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ox>
                        <m:box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groupChr>
                            <m:groupChrPr>
                              <m:chr m:val="→"/>
                              <m:pos m:val="top"/>
                              <m:ctrlPr>
                                <a:rPr 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r>
                                <m:rPr>
                                  <m:brk m:alnAt="1"/>
                                </m:r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groupChr>
                        </m:e>
                      </m:box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0121" y="2424297"/>
                <a:ext cx="1636294" cy="408510"/>
              </a:xfrm>
              <a:prstGeom prst="rect">
                <a:avLst/>
              </a:prstGeom>
              <a:blipFill rotWithShape="0">
                <a:blip r:embed="rId2"/>
                <a:stretch>
                  <a:fillRect t="-1493" b="-2537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Hexagon 30"/>
          <p:cNvSpPr/>
          <p:nvPr/>
        </p:nvSpPr>
        <p:spPr>
          <a:xfrm>
            <a:off x="5895473" y="2621721"/>
            <a:ext cx="1106905" cy="898660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Hexagon 31"/>
          <p:cNvSpPr/>
          <p:nvPr/>
        </p:nvSpPr>
        <p:spPr>
          <a:xfrm>
            <a:off x="5899407" y="3910263"/>
            <a:ext cx="1106905" cy="898660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Hexagon 32"/>
          <p:cNvSpPr/>
          <p:nvPr/>
        </p:nvSpPr>
        <p:spPr>
          <a:xfrm>
            <a:off x="8454037" y="3261800"/>
            <a:ext cx="1106905" cy="898660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/>
          <p:cNvCxnSpPr>
            <a:stCxn id="31" idx="1"/>
          </p:cNvCxnSpPr>
          <p:nvPr/>
        </p:nvCxnSpPr>
        <p:spPr>
          <a:xfrm>
            <a:off x="6777713" y="3520381"/>
            <a:ext cx="296855" cy="1492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32" idx="5"/>
          </p:cNvCxnSpPr>
          <p:nvPr/>
        </p:nvCxnSpPr>
        <p:spPr>
          <a:xfrm flipV="1">
            <a:off x="6781647" y="3669632"/>
            <a:ext cx="292921" cy="2406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7074568" y="3520381"/>
            <a:ext cx="204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cxnSp>
        <p:nvCxnSpPr>
          <p:cNvPr id="41" name="Straight Connector 40"/>
          <p:cNvCxnSpPr/>
          <p:nvPr/>
        </p:nvCxnSpPr>
        <p:spPr>
          <a:xfrm>
            <a:off x="7411453" y="3705047"/>
            <a:ext cx="1684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7619924" y="3514432"/>
            <a:ext cx="264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43" name="Flowchart: Connector 42"/>
          <p:cNvSpPr/>
          <p:nvPr/>
        </p:nvSpPr>
        <p:spPr>
          <a:xfrm>
            <a:off x="7848524" y="3418179"/>
            <a:ext cx="132347" cy="13430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Arrow Connector 44"/>
          <p:cNvCxnSpPr/>
          <p:nvPr/>
        </p:nvCxnSpPr>
        <p:spPr>
          <a:xfrm flipH="1" flipV="1">
            <a:off x="7976936" y="2968849"/>
            <a:ext cx="3936" cy="28092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7369456" y="2291448"/>
            <a:ext cx="12149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Free electron </a:t>
            </a:r>
            <a:endParaRPr lang="en-US" dirty="0"/>
          </a:p>
        </p:txBody>
      </p:sp>
      <p:cxnSp>
        <p:nvCxnSpPr>
          <p:cNvPr id="48" name="Straight Connector 47"/>
          <p:cNvCxnSpPr>
            <a:stCxn id="42" idx="3"/>
            <a:endCxn id="33" idx="3"/>
          </p:cNvCxnSpPr>
          <p:nvPr/>
        </p:nvCxnSpPr>
        <p:spPr>
          <a:xfrm>
            <a:off x="7884618" y="3699098"/>
            <a:ext cx="569419" cy="12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5965581" y="5104841"/>
            <a:ext cx="3765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DPPH Molecular representation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748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set up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13795" y="1839669"/>
            <a:ext cx="20453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Side View of Helmholtz coil </a:t>
            </a:r>
            <a:endParaRPr lang="en-US" dirty="0"/>
          </a:p>
        </p:txBody>
      </p:sp>
      <p:sp>
        <p:nvSpPr>
          <p:cNvPr id="5" name="Flowchart: Connector 4"/>
          <p:cNvSpPr/>
          <p:nvPr/>
        </p:nvSpPr>
        <p:spPr>
          <a:xfrm>
            <a:off x="1082842" y="2683042"/>
            <a:ext cx="1576137" cy="1612232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714499" y="3320716"/>
            <a:ext cx="312821" cy="336884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>
            <a:stCxn id="6" idx="3"/>
          </p:cNvCxnSpPr>
          <p:nvPr/>
        </p:nvCxnSpPr>
        <p:spPr>
          <a:xfrm>
            <a:off x="2027320" y="3489158"/>
            <a:ext cx="931843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2959163" y="3104147"/>
            <a:ext cx="1685026" cy="814834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cxnSp>
        <p:nvCxnSpPr>
          <p:cNvPr id="11" name="Straight Connector 10"/>
          <p:cNvCxnSpPr>
            <a:stCxn id="5" idx="4"/>
          </p:cNvCxnSpPr>
          <p:nvPr/>
        </p:nvCxnSpPr>
        <p:spPr>
          <a:xfrm flipH="1">
            <a:off x="1870909" y="4295274"/>
            <a:ext cx="2" cy="13114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714499" y="5594684"/>
            <a:ext cx="312821" cy="64970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2027320" y="2683042"/>
            <a:ext cx="931843" cy="637674"/>
          </a:xfrm>
          <a:prstGeom prst="straightConnector1">
            <a:avLst/>
          </a:prstGeom>
          <a:ln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971800" y="2355548"/>
            <a:ext cx="1347537" cy="646331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DPPH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6"/>
                </a:solidFill>
              </a:rPr>
              <a:t>Sample</a:t>
            </a:r>
            <a:r>
              <a:rPr lang="en-US" dirty="0" smtClean="0"/>
              <a:t>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2183730" y="4307112"/>
                <a:ext cx="1143000" cy="127573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groupChr>
                      <m:groupChrPr>
                        <m:chr m:val="→"/>
                        <m:pos m:val="top"/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1"/>
                          </m:r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groupCh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>
                    <a:solidFill>
                      <a:srgbClr val="FF0000"/>
                    </a:solidFill>
                  </a:rPr>
                  <a:t> uniform between the coils 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3730" y="4307112"/>
                <a:ext cx="1143000" cy="1275734"/>
              </a:xfrm>
              <a:prstGeom prst="rect">
                <a:avLst/>
              </a:prstGeom>
              <a:blipFill rotWithShape="0">
                <a:blip r:embed="rId2"/>
                <a:stretch>
                  <a:fillRect l="-6915" t="-4785" r="-5319" b="-669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Connector 19"/>
          <p:cNvCxnSpPr>
            <a:stCxn id="5" idx="3"/>
          </p:cNvCxnSpPr>
          <p:nvPr/>
        </p:nvCxnSpPr>
        <p:spPr>
          <a:xfrm>
            <a:off x="1313662" y="4059168"/>
            <a:ext cx="3150054" cy="1523678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4460709" y="5378115"/>
            <a:ext cx="1143000" cy="649705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4463716" y="5518302"/>
            <a:ext cx="1299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Ammeter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971799" y="3104148"/>
            <a:ext cx="14919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6"/>
                </a:solidFill>
              </a:rPr>
              <a:t>Probe: ability to change frequency </a:t>
            </a:r>
            <a:endParaRPr lang="en-US" sz="1600" dirty="0">
              <a:solidFill>
                <a:schemeClr val="accent6"/>
              </a:solidFill>
            </a:endParaRPr>
          </a:p>
        </p:txBody>
      </p:sp>
      <p:sp>
        <p:nvSpPr>
          <p:cNvPr id="24" name="Curved Up Arrow 23"/>
          <p:cNvSpPr/>
          <p:nvPr/>
        </p:nvSpPr>
        <p:spPr>
          <a:xfrm>
            <a:off x="1052156" y="3980349"/>
            <a:ext cx="1768645" cy="385355"/>
          </a:xfrm>
          <a:prstGeom prst="curvedUpArrow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6090675" y="2771478"/>
            <a:ext cx="2235177" cy="241774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/>
          <p:cNvCxnSpPr>
            <a:endCxn id="5" idx="5"/>
          </p:cNvCxnSpPr>
          <p:nvPr/>
        </p:nvCxnSpPr>
        <p:spPr>
          <a:xfrm flipH="1" flipV="1">
            <a:off x="2428159" y="4059168"/>
            <a:ext cx="3912483" cy="48789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5606716" y="5070598"/>
            <a:ext cx="793834" cy="63237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Flowchart: Connector 33"/>
          <p:cNvSpPr/>
          <p:nvPr/>
        </p:nvSpPr>
        <p:spPr>
          <a:xfrm>
            <a:off x="6340642" y="3851643"/>
            <a:ext cx="409074" cy="38501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lowchart: Connector 34"/>
          <p:cNvSpPr/>
          <p:nvPr/>
        </p:nvSpPr>
        <p:spPr>
          <a:xfrm>
            <a:off x="6348663" y="4329245"/>
            <a:ext cx="409074" cy="38501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lowchart: Connector 35"/>
          <p:cNvSpPr/>
          <p:nvPr/>
        </p:nvSpPr>
        <p:spPr>
          <a:xfrm>
            <a:off x="6349352" y="4747869"/>
            <a:ext cx="409074" cy="38501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/>
          <p:cNvCxnSpPr>
            <a:stCxn id="34" idx="2"/>
            <a:endCxn id="9" idx="3"/>
          </p:cNvCxnSpPr>
          <p:nvPr/>
        </p:nvCxnSpPr>
        <p:spPr>
          <a:xfrm flipH="1" flipV="1">
            <a:off x="4644189" y="3511564"/>
            <a:ext cx="1696453" cy="532584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6434179" y="3277903"/>
            <a:ext cx="1479884" cy="421105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6521115" y="3288268"/>
            <a:ext cx="147988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Frequency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2" name="Flowchart: Connector 41"/>
          <p:cNvSpPr/>
          <p:nvPr/>
        </p:nvSpPr>
        <p:spPr>
          <a:xfrm>
            <a:off x="7733589" y="3876506"/>
            <a:ext cx="409074" cy="38501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lowchart: Connector 42"/>
          <p:cNvSpPr/>
          <p:nvPr/>
        </p:nvSpPr>
        <p:spPr>
          <a:xfrm>
            <a:off x="7702906" y="4336672"/>
            <a:ext cx="409074" cy="38501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/>
          <p:cNvCxnSpPr>
            <a:stCxn id="34" idx="6"/>
            <a:endCxn id="42" idx="2"/>
          </p:cNvCxnSpPr>
          <p:nvPr/>
        </p:nvCxnSpPr>
        <p:spPr>
          <a:xfrm>
            <a:off x="6749716" y="4044148"/>
            <a:ext cx="983873" cy="24863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35" idx="6"/>
            <a:endCxn id="43" idx="2"/>
          </p:cNvCxnSpPr>
          <p:nvPr/>
        </p:nvCxnSpPr>
        <p:spPr>
          <a:xfrm>
            <a:off x="6757737" y="4521750"/>
            <a:ext cx="945169" cy="7427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8333873" y="3380183"/>
            <a:ext cx="21416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3"/>
                </a:solidFill>
              </a:rPr>
              <a:t>Connects to oscilloscope:</a:t>
            </a:r>
          </a:p>
          <a:p>
            <a:r>
              <a:rPr lang="en-US" dirty="0" smtClean="0">
                <a:solidFill>
                  <a:schemeClr val="accent6"/>
                </a:solidFill>
              </a:rPr>
              <a:t>Channel 2 </a:t>
            </a:r>
          </a:p>
          <a:p>
            <a:r>
              <a:rPr lang="en-US" dirty="0" smtClean="0">
                <a:solidFill>
                  <a:schemeClr val="accent5"/>
                </a:solidFill>
              </a:rPr>
              <a:t>Channel 1 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5462390" y="-243404"/>
            <a:ext cx="13211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Channel </a:t>
            </a:r>
            <a:r>
              <a:rPr lang="en-US" dirty="0"/>
              <a:t>2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340642" y="2249905"/>
            <a:ext cx="1993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Control unit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866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Set up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932948" y="1566589"/>
            <a:ext cx="2995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oscilloscope 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2791326" y="2225842"/>
            <a:ext cx="6352674" cy="4174958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8061158" y="4848726"/>
            <a:ext cx="613610" cy="553453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061158" y="5624763"/>
            <a:ext cx="613610" cy="553453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140242" y="2526632"/>
            <a:ext cx="3585411" cy="2322094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7591926" y="2042540"/>
            <a:ext cx="1973179" cy="122722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9781674" y="1022684"/>
            <a:ext cx="20092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Knobs that allow adjustment of sensitivity and sweep rate 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894095" y="2526632"/>
            <a:ext cx="1359568" cy="1395663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9372600" y="4932947"/>
            <a:ext cx="18949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Channel 1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chemeClr val="accent5"/>
                </a:solidFill>
              </a:rPr>
              <a:t>Channel 2 </a:t>
            </a:r>
            <a:endParaRPr lang="en-US" dirty="0">
              <a:solidFill>
                <a:schemeClr val="accent5"/>
              </a:solidFill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84" y="4839713"/>
            <a:ext cx="2440112" cy="1670807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0994" y="2526632"/>
            <a:ext cx="3555247" cy="2237873"/>
          </a:xfrm>
          <a:prstGeom prst="rect">
            <a:avLst/>
          </a:prstGeom>
        </p:spPr>
      </p:pic>
      <p:cxnSp>
        <p:nvCxnSpPr>
          <p:cNvPr id="28" name="Straight Arrow Connector 27"/>
          <p:cNvCxnSpPr>
            <a:stCxn id="29" idx="3"/>
          </p:cNvCxnSpPr>
          <p:nvPr/>
        </p:nvCxnSpPr>
        <p:spPr>
          <a:xfrm>
            <a:off x="2550695" y="2698376"/>
            <a:ext cx="1263316" cy="40577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64695" y="2236711"/>
            <a:ext cx="228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represents when the electron takes energy (the dips)</a:t>
            </a:r>
            <a:endParaRPr lang="en-US" dirty="0"/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2370221" y="3269761"/>
            <a:ext cx="1600200" cy="65253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01579" y="3475963"/>
            <a:ext cx="21055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DC and AC current super positioned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890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Calculations  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Only 2 orientations means 2 energies </a:t>
                </a:r>
              </a:p>
              <a:p>
                <a:r>
                  <a:rPr lang="en-US" dirty="0" smtClean="0">
                    <a:effectLst/>
                  </a:rPr>
                  <a:t>Difference</a:t>
                </a:r>
                <a:r>
                  <a:rPr lang="en-US" dirty="0" smtClean="0"/>
                  <a:t> between energy levels is related to the g-factor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m:rPr>
                          <m:sty m:val="p"/>
                        </m:rPr>
                        <a:rPr lang="el-GR" sz="3600" b="0" i="1" smtClean="0">
                          <a:latin typeface="Cambria Math" panose="02040503050406030204" pitchFamily="18" charset="0"/>
                        </a:rPr>
                        <m:t>ν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3600" b="0" i="1" smtClean="0">
                              <a:latin typeface="Cambria Math" panose="02040503050406030204" pitchFamily="18" charset="0"/>
                            </a:rPr>
                            <m:t>μ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3600" dirty="0" smtClean="0"/>
              </a:p>
              <a:p>
                <a:r>
                  <a:rPr lang="en-US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Assumes infinitesimally thin Helmholtz coil   </a:t>
                </a:r>
              </a:p>
              <a:p>
                <a:endParaRPr lang="en-US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pPr marL="0" indent="0">
                  <a:buNone/>
                </a:pPr>
                <a:endParaRPr lang="en-US" dirty="0" smtClean="0"/>
              </a:p>
              <a:p>
                <a:r>
                  <a:rPr lang="en-US" dirty="0" smtClean="0"/>
                  <a:t>B (magnetic field) is calculated  </a:t>
                </a:r>
              </a:p>
              <a:p>
                <a:r>
                  <a:rPr lang="el-G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ν</a:t>
                </a:r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(Frequency)</a:t>
                </a:r>
                <a:r>
                  <a:rPr lang="en-US" dirty="0" smtClean="0"/>
                  <a:t> is taken off of control unit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30" t="-1155" b="-28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22512141"/>
                  </p:ext>
                </p:extLst>
              </p:nvPr>
            </p:nvGraphicFramePr>
            <p:xfrm>
              <a:off x="5864768" y="4186989"/>
              <a:ext cx="5282472" cy="1463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41236"/>
                    <a:gridCol w="2641236"/>
                  </a:tblGrid>
                  <a:tr h="365759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Constant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Value 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124881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              h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6.582</a:t>
                          </a:r>
                          <a:r>
                            <a:rPr lang="en-US" baseline="0" dirty="0" smtClean="0"/>
                            <a:t> * 10^-16 (eV/G)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12488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sz="1800" b="0" i="1" smtClean="0">
                                        <a:latin typeface="Cambria Math" panose="02040503050406030204" pitchFamily="18" charset="0"/>
                                      </a:rPr>
                                      <m:t>μ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5.788*10^-9</a:t>
                          </a:r>
                          <a:r>
                            <a:rPr lang="en-US" baseline="0" dirty="0" smtClean="0"/>
                            <a:t> (eV-sec)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12488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2.0023</a:t>
                          </a:r>
                          <a:r>
                            <a:rPr lang="en-US" baseline="0" dirty="0" smtClean="0"/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22512141"/>
                  </p:ext>
                </p:extLst>
              </p:nvPr>
            </p:nvGraphicFramePr>
            <p:xfrm>
              <a:off x="5864768" y="4186989"/>
              <a:ext cx="5282472" cy="1463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41236"/>
                    <a:gridCol w="2641236"/>
                  </a:tblGrid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Constant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Value 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              h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6.582</a:t>
                          </a:r>
                          <a:r>
                            <a:rPr lang="en-US" baseline="0" dirty="0" smtClean="0"/>
                            <a:t> * 10</a:t>
                          </a:r>
                          <a:r>
                            <a:rPr lang="en-US" baseline="0" dirty="0" smtClean="0"/>
                            <a:t>^-16 </a:t>
                          </a:r>
                          <a:r>
                            <a:rPr lang="en-US" baseline="0" dirty="0" smtClean="0"/>
                            <a:t>(eV/G)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30" t="-210000" r="-100691" b="-1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5.788*10</a:t>
                          </a:r>
                          <a:r>
                            <a:rPr lang="en-US" dirty="0" smtClean="0"/>
                            <a:t>^-9</a:t>
                          </a:r>
                          <a:r>
                            <a:rPr lang="en-US" baseline="0" dirty="0" smtClean="0"/>
                            <a:t> </a:t>
                          </a:r>
                          <a:r>
                            <a:rPr lang="en-US" baseline="0" dirty="0" smtClean="0"/>
                            <a:t>(eV-sec)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30" t="-310000" r="-100691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2.0023</a:t>
                          </a:r>
                          <a:r>
                            <a:rPr lang="en-US" baseline="0" dirty="0" smtClean="0"/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651686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The magnetic Field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l-G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 panose="02040503050406030204" pitchFamily="18" charset="0"/>
                            </a:rPr>
                            <m:t>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Where: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l-G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=1.256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−6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𝑉𝑠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𝐴𝑚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r>
                  <a:rPr lang="en-US" dirty="0" smtClean="0"/>
                  <a:t>N = Number to turns in coil per meter  = 320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𝑇𝑢𝑟𝑛𝑠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𝑚𝑒𝑡𝑒𝑟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I = current running through the coil (changing)  </a:t>
                </a:r>
              </a:p>
              <a:p>
                <a:r>
                  <a:rPr lang="en-US" dirty="0" smtClean="0"/>
                  <a:t>R = Radius of coil = .068 (m)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1878" y="3943632"/>
            <a:ext cx="3985678" cy="1431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093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G-Factor Calculation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  <m:r>
                        <m:rPr>
                          <m:sty m:val="p"/>
                        </m:rPr>
                        <a:rPr lang="el-GR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ν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μ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280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sz="2800" b="0" dirty="0" smtClean="0"/>
                  <a:t>=(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num>
                      <m:den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2800" i="1">
                                <a:latin typeface="Cambria Math" panose="02040503050406030204" pitchFamily="18" charset="0"/>
                              </a:rPr>
                              <m:t>μ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𝐵</m:t>
                        </m:r>
                      </m:den>
                    </m:f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dirty="0" smtClean="0"/>
              </a:p>
              <a:p>
                <a:pPr marL="0" indent="0">
                  <a:buNone/>
                </a:pPr>
                <a:r>
                  <a:rPr lang="en-US" dirty="0" smtClean="0"/>
                  <a:t>Where:</a:t>
                </a:r>
              </a:p>
              <a:p>
                <a:r>
                  <a:rPr lang="en-US" dirty="0" smtClean="0"/>
                  <a:t>h=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6.582(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−16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)(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𝑒𝑉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 smtClean="0"/>
                  <a:t>= frequency(dampened)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.788(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−9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𝑒𝑉𝑠𝑒𝑐</m:t>
                    </m:r>
                  </m:oMath>
                </a14:m>
                <a:r>
                  <a:rPr lang="en-US" dirty="0" smtClean="0"/>
                  <a:t>)</a:t>
                </a:r>
              </a:p>
              <a:p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endParaRPr lang="en-US" dirty="0"/>
              </a:p>
              <a:p>
                <a:pPr marL="0" indent="0" algn="ctr">
                  <a:buNone/>
                </a:pPr>
                <a:endParaRPr lang="en-US" sz="28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07" b="-1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6694" y="4251530"/>
            <a:ext cx="5979696" cy="1836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6917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310</TotalTime>
  <Words>299</Words>
  <Application>Microsoft Office PowerPoint</Application>
  <PresentationFormat>Widescreen</PresentationFormat>
  <Paragraphs>82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Bookman Old Style</vt:lpstr>
      <vt:lpstr>Cambria Math</vt:lpstr>
      <vt:lpstr>Rockwell</vt:lpstr>
      <vt:lpstr>Damask</vt:lpstr>
      <vt:lpstr>Electron Spin Resonance </vt:lpstr>
      <vt:lpstr>Background </vt:lpstr>
      <vt:lpstr>Goal</vt:lpstr>
      <vt:lpstr>Experimental set up </vt:lpstr>
      <vt:lpstr>Experimental set up </vt:lpstr>
      <vt:lpstr>Experimental Set up</vt:lpstr>
      <vt:lpstr>Calculations   </vt:lpstr>
      <vt:lpstr>Finding The magnetic Field </vt:lpstr>
      <vt:lpstr>G-Factor Calculation</vt:lpstr>
      <vt:lpstr>Future Work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Electron Spin Resonance</dc:title>
  <dc:creator>chris jacobs</dc:creator>
  <cp:lastModifiedBy>chris jacobs</cp:lastModifiedBy>
  <cp:revision>27</cp:revision>
  <dcterms:created xsi:type="dcterms:W3CDTF">2017-10-27T01:40:06Z</dcterms:created>
  <dcterms:modified xsi:type="dcterms:W3CDTF">2017-11-08T16:28:11Z</dcterms:modified>
</cp:coreProperties>
</file>